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9" r:id="rId1"/>
  </p:sldMasterIdLst>
  <p:notesMasterIdLst>
    <p:notesMasterId r:id="rId29"/>
  </p:notesMasterIdLst>
  <p:sldIdLst>
    <p:sldId id="256" r:id="rId2"/>
    <p:sldId id="287" r:id="rId3"/>
    <p:sldId id="289" r:id="rId4"/>
    <p:sldId id="290" r:id="rId5"/>
    <p:sldId id="288" r:id="rId6"/>
    <p:sldId id="260" r:id="rId7"/>
    <p:sldId id="272" r:id="rId8"/>
    <p:sldId id="261" r:id="rId9"/>
    <p:sldId id="282" r:id="rId10"/>
    <p:sldId id="267" r:id="rId11"/>
    <p:sldId id="293" r:id="rId12"/>
    <p:sldId id="264" r:id="rId13"/>
    <p:sldId id="265" r:id="rId14"/>
    <p:sldId id="266" r:id="rId15"/>
    <p:sldId id="283" r:id="rId16"/>
    <p:sldId id="263" r:id="rId17"/>
    <p:sldId id="292" r:id="rId18"/>
    <p:sldId id="284" r:id="rId19"/>
    <p:sldId id="286" r:id="rId20"/>
    <p:sldId id="274" r:id="rId21"/>
    <p:sldId id="281" r:id="rId22"/>
    <p:sldId id="258" r:id="rId23"/>
    <p:sldId id="279" r:id="rId24"/>
    <p:sldId id="280" r:id="rId25"/>
    <p:sldId id="291"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p:restoredTop sz="70423"/>
  </p:normalViewPr>
  <p:slideViewPr>
    <p:cSldViewPr snapToGrid="0" snapToObjects="1">
      <p:cViewPr varScale="1">
        <p:scale>
          <a:sx n="68" d="100"/>
          <a:sy n="68" d="100"/>
        </p:scale>
        <p:origin x="240" y="560"/>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97E94-0144-DF48-9F0E-BE2139DE7E7B}" type="doc">
      <dgm:prSet loTypeId="urn:microsoft.com/office/officeart/2005/8/layout/orgChart1" loCatId="" qsTypeId="urn:microsoft.com/office/officeart/2005/8/quickstyle/simple2" qsCatId="simple" csTypeId="urn:microsoft.com/office/officeart/2005/8/colors/accent1_2" csCatId="accent1" phldr="1"/>
      <dgm:spPr/>
      <dgm:t>
        <a:bodyPr/>
        <a:lstStyle/>
        <a:p>
          <a:endParaRPr lang="en-US"/>
        </a:p>
      </dgm:t>
    </dgm:pt>
    <dgm:pt modelId="{BAB61FA3-4BF8-0A42-B863-A14B6A43308E}">
      <dgm:prSet phldrT="[Text]" custT="1"/>
      <dgm:spPr/>
      <dgm:t>
        <a:bodyPr/>
        <a:lstStyle/>
        <a:p>
          <a:r>
            <a:rPr lang="en-US" sz="3600" dirty="0"/>
            <a:t>Christ</a:t>
          </a:r>
        </a:p>
      </dgm:t>
    </dgm:pt>
    <dgm:pt modelId="{8F3565E6-87A8-2A47-9975-F7169965F707}" type="parTrans" cxnId="{97B203EB-5232-3B4C-8E82-2A22A2EC6BF1}">
      <dgm:prSet/>
      <dgm:spPr/>
      <dgm:t>
        <a:bodyPr/>
        <a:lstStyle/>
        <a:p>
          <a:endParaRPr lang="en-US" sz="1050"/>
        </a:p>
      </dgm:t>
    </dgm:pt>
    <dgm:pt modelId="{7BAC9629-CA76-0947-A055-81534155C521}" type="sibTrans" cxnId="{97B203EB-5232-3B4C-8E82-2A22A2EC6BF1}">
      <dgm:prSet/>
      <dgm:spPr/>
      <dgm:t>
        <a:bodyPr/>
        <a:lstStyle/>
        <a:p>
          <a:endParaRPr lang="en-US" sz="1050"/>
        </a:p>
      </dgm:t>
    </dgm:pt>
    <dgm:pt modelId="{FDAC648A-9017-1B4F-A79E-BCDA4C934352}">
      <dgm:prSet phldrT="[Text]" custT="1"/>
      <dgm:spPr/>
      <dgm:t>
        <a:bodyPr/>
        <a:lstStyle/>
        <a:p>
          <a:r>
            <a:rPr lang="en-US" sz="3600" dirty="0"/>
            <a:t>Philemon</a:t>
          </a:r>
        </a:p>
      </dgm:t>
    </dgm:pt>
    <dgm:pt modelId="{37FAB319-0B61-6643-A53D-8D52245AA34C}" type="parTrans" cxnId="{6AEBDCEC-60B2-CC43-BD7D-B4675C1C6E92}">
      <dgm:prSet/>
      <dgm:spPr/>
      <dgm:t>
        <a:bodyPr/>
        <a:lstStyle/>
        <a:p>
          <a:endParaRPr lang="en-US" sz="1050"/>
        </a:p>
      </dgm:t>
    </dgm:pt>
    <dgm:pt modelId="{EA278D32-DABD-0F41-A035-CD7EEBCDE194}" type="sibTrans" cxnId="{6AEBDCEC-60B2-CC43-BD7D-B4675C1C6E92}">
      <dgm:prSet/>
      <dgm:spPr/>
      <dgm:t>
        <a:bodyPr/>
        <a:lstStyle/>
        <a:p>
          <a:endParaRPr lang="en-US" sz="1050"/>
        </a:p>
      </dgm:t>
    </dgm:pt>
    <dgm:pt modelId="{4D560602-2579-DC4C-B585-1FD55752480B}">
      <dgm:prSet phldrT="[Text]" custT="1"/>
      <dgm:spPr/>
      <dgm:t>
        <a:bodyPr/>
        <a:lstStyle/>
        <a:p>
          <a:r>
            <a:rPr lang="en-US" sz="3600" dirty="0"/>
            <a:t>Onesimus</a:t>
          </a:r>
        </a:p>
      </dgm:t>
    </dgm:pt>
    <dgm:pt modelId="{25A109D7-4A26-4F4D-B592-BB9AB3924078}" type="parTrans" cxnId="{EA3C0800-A5EF-2843-B23F-AB735AEBD542}">
      <dgm:prSet/>
      <dgm:spPr/>
      <dgm:t>
        <a:bodyPr/>
        <a:lstStyle/>
        <a:p>
          <a:endParaRPr lang="en-US" sz="1050"/>
        </a:p>
      </dgm:t>
    </dgm:pt>
    <dgm:pt modelId="{4B673F65-6B33-164F-88D9-9081DA88F4D3}" type="sibTrans" cxnId="{EA3C0800-A5EF-2843-B23F-AB735AEBD542}">
      <dgm:prSet/>
      <dgm:spPr/>
      <dgm:t>
        <a:bodyPr/>
        <a:lstStyle/>
        <a:p>
          <a:endParaRPr lang="en-US" sz="1050"/>
        </a:p>
      </dgm:t>
    </dgm:pt>
    <dgm:pt modelId="{EB2513A3-47F3-3C41-812F-3122EA5E0E1F}">
      <dgm:prSet phldrT="[Text]" custT="1"/>
      <dgm:spPr/>
      <dgm:t>
        <a:bodyPr/>
        <a:lstStyle/>
        <a:p>
          <a:r>
            <a:rPr lang="en-US" sz="3600" dirty="0"/>
            <a:t>Paul</a:t>
          </a:r>
        </a:p>
      </dgm:t>
    </dgm:pt>
    <dgm:pt modelId="{013D8D28-041F-BF44-AA63-0879B5C668AA}" type="parTrans" cxnId="{EEAA0764-036C-2648-93B5-C0AF469BFB0D}">
      <dgm:prSet/>
      <dgm:spPr/>
      <dgm:t>
        <a:bodyPr/>
        <a:lstStyle/>
        <a:p>
          <a:endParaRPr lang="en-US" sz="1050"/>
        </a:p>
      </dgm:t>
    </dgm:pt>
    <dgm:pt modelId="{65794687-9C80-4F4D-B531-E712C0D8FB13}" type="sibTrans" cxnId="{EEAA0764-036C-2648-93B5-C0AF469BFB0D}">
      <dgm:prSet/>
      <dgm:spPr/>
      <dgm:t>
        <a:bodyPr/>
        <a:lstStyle/>
        <a:p>
          <a:endParaRPr lang="en-US" sz="1050"/>
        </a:p>
      </dgm:t>
    </dgm:pt>
    <dgm:pt modelId="{FB69DEE3-2356-0246-AA58-EACAB95B846D}" type="pres">
      <dgm:prSet presAssocID="{83797E94-0144-DF48-9F0E-BE2139DE7E7B}" presName="hierChild1" presStyleCnt="0">
        <dgm:presLayoutVars>
          <dgm:orgChart val="1"/>
          <dgm:chPref val="1"/>
          <dgm:dir/>
          <dgm:animOne val="branch"/>
          <dgm:animLvl val="lvl"/>
          <dgm:resizeHandles/>
        </dgm:presLayoutVars>
      </dgm:prSet>
      <dgm:spPr/>
    </dgm:pt>
    <dgm:pt modelId="{1A4DD7AA-2514-384A-B90B-9B11C3305CD3}" type="pres">
      <dgm:prSet presAssocID="{BAB61FA3-4BF8-0A42-B863-A14B6A43308E}" presName="hierRoot1" presStyleCnt="0">
        <dgm:presLayoutVars>
          <dgm:hierBranch val="init"/>
        </dgm:presLayoutVars>
      </dgm:prSet>
      <dgm:spPr/>
    </dgm:pt>
    <dgm:pt modelId="{6314E35D-C0D3-7647-B2FF-D4412EBAFC53}" type="pres">
      <dgm:prSet presAssocID="{BAB61FA3-4BF8-0A42-B863-A14B6A43308E}" presName="rootComposite1" presStyleCnt="0"/>
      <dgm:spPr/>
    </dgm:pt>
    <dgm:pt modelId="{DF0E03EE-16CC-CB4F-AE4A-913024DED712}" type="pres">
      <dgm:prSet presAssocID="{BAB61FA3-4BF8-0A42-B863-A14B6A43308E}" presName="rootText1" presStyleLbl="node0" presStyleIdx="0" presStyleCnt="1">
        <dgm:presLayoutVars>
          <dgm:chPref val="3"/>
        </dgm:presLayoutVars>
      </dgm:prSet>
      <dgm:spPr/>
    </dgm:pt>
    <dgm:pt modelId="{4A5F8548-9A8B-A44C-B6C0-383A77F3E4A0}" type="pres">
      <dgm:prSet presAssocID="{BAB61FA3-4BF8-0A42-B863-A14B6A43308E}" presName="rootConnector1" presStyleLbl="node1" presStyleIdx="0" presStyleCnt="0"/>
      <dgm:spPr/>
    </dgm:pt>
    <dgm:pt modelId="{1805B0D0-D70F-8A45-97CD-BCE6D4E22AC8}" type="pres">
      <dgm:prSet presAssocID="{BAB61FA3-4BF8-0A42-B863-A14B6A43308E}" presName="hierChild2" presStyleCnt="0"/>
      <dgm:spPr/>
    </dgm:pt>
    <dgm:pt modelId="{696FADE1-C369-6D42-AFFD-D52C189B874D}" type="pres">
      <dgm:prSet presAssocID="{013D8D28-041F-BF44-AA63-0879B5C668AA}" presName="Name37" presStyleLbl="parChTrans1D2" presStyleIdx="0" presStyleCnt="2"/>
      <dgm:spPr/>
    </dgm:pt>
    <dgm:pt modelId="{93F9D5FD-D7A2-334A-8BE2-E67D3CE910F0}" type="pres">
      <dgm:prSet presAssocID="{EB2513A3-47F3-3C41-812F-3122EA5E0E1F}" presName="hierRoot2" presStyleCnt="0">
        <dgm:presLayoutVars>
          <dgm:hierBranch val="init"/>
        </dgm:presLayoutVars>
      </dgm:prSet>
      <dgm:spPr/>
    </dgm:pt>
    <dgm:pt modelId="{6C44D53F-F5EB-1F45-8000-AB17E6866DBE}" type="pres">
      <dgm:prSet presAssocID="{EB2513A3-47F3-3C41-812F-3122EA5E0E1F}" presName="rootComposite" presStyleCnt="0"/>
      <dgm:spPr/>
    </dgm:pt>
    <dgm:pt modelId="{B45824A4-1192-4547-9640-B9998A01A5B8}" type="pres">
      <dgm:prSet presAssocID="{EB2513A3-47F3-3C41-812F-3122EA5E0E1F}" presName="rootText" presStyleLbl="node2" presStyleIdx="0" presStyleCnt="2">
        <dgm:presLayoutVars>
          <dgm:chPref val="3"/>
        </dgm:presLayoutVars>
      </dgm:prSet>
      <dgm:spPr/>
    </dgm:pt>
    <dgm:pt modelId="{75A09B47-1432-E54A-9E89-16DA289E6CC5}" type="pres">
      <dgm:prSet presAssocID="{EB2513A3-47F3-3C41-812F-3122EA5E0E1F}" presName="rootConnector" presStyleLbl="node2" presStyleIdx="0" presStyleCnt="2"/>
      <dgm:spPr/>
    </dgm:pt>
    <dgm:pt modelId="{28CA2A79-8172-414B-BEED-627F30DF300F}" type="pres">
      <dgm:prSet presAssocID="{EB2513A3-47F3-3C41-812F-3122EA5E0E1F}" presName="hierChild4" presStyleCnt="0"/>
      <dgm:spPr/>
    </dgm:pt>
    <dgm:pt modelId="{19231AFA-F4DD-0F40-A682-887B948254AA}" type="pres">
      <dgm:prSet presAssocID="{EB2513A3-47F3-3C41-812F-3122EA5E0E1F}" presName="hierChild5" presStyleCnt="0"/>
      <dgm:spPr/>
    </dgm:pt>
    <dgm:pt modelId="{22CBD5E8-2EE0-7B46-A239-FEAB8FDFD64C}" type="pres">
      <dgm:prSet presAssocID="{37FAB319-0B61-6643-A53D-8D52245AA34C}" presName="Name37" presStyleLbl="parChTrans1D2" presStyleIdx="1" presStyleCnt="2"/>
      <dgm:spPr/>
    </dgm:pt>
    <dgm:pt modelId="{7E88D200-AA93-064B-A556-6D3CCC61A821}" type="pres">
      <dgm:prSet presAssocID="{FDAC648A-9017-1B4F-A79E-BCDA4C934352}" presName="hierRoot2" presStyleCnt="0">
        <dgm:presLayoutVars>
          <dgm:hierBranch val="init"/>
        </dgm:presLayoutVars>
      </dgm:prSet>
      <dgm:spPr/>
    </dgm:pt>
    <dgm:pt modelId="{B9EC0BA2-144A-0D4D-BF15-C431F0777A92}" type="pres">
      <dgm:prSet presAssocID="{FDAC648A-9017-1B4F-A79E-BCDA4C934352}" presName="rootComposite" presStyleCnt="0"/>
      <dgm:spPr/>
    </dgm:pt>
    <dgm:pt modelId="{36E94863-529C-3E4A-AC11-A160207E3AEC}" type="pres">
      <dgm:prSet presAssocID="{FDAC648A-9017-1B4F-A79E-BCDA4C934352}" presName="rootText" presStyleLbl="node2" presStyleIdx="1" presStyleCnt="2">
        <dgm:presLayoutVars>
          <dgm:chPref val="3"/>
        </dgm:presLayoutVars>
      </dgm:prSet>
      <dgm:spPr/>
    </dgm:pt>
    <dgm:pt modelId="{22D800C5-30AB-BA46-8922-9FB36D6345E7}" type="pres">
      <dgm:prSet presAssocID="{FDAC648A-9017-1B4F-A79E-BCDA4C934352}" presName="rootConnector" presStyleLbl="node2" presStyleIdx="1" presStyleCnt="2"/>
      <dgm:spPr/>
    </dgm:pt>
    <dgm:pt modelId="{4F0645AA-6144-7142-B6AA-39CA492F8221}" type="pres">
      <dgm:prSet presAssocID="{FDAC648A-9017-1B4F-A79E-BCDA4C934352}" presName="hierChild4" presStyleCnt="0"/>
      <dgm:spPr/>
    </dgm:pt>
    <dgm:pt modelId="{7FB6028C-E130-C64E-AA6E-63AF305B9A7B}" type="pres">
      <dgm:prSet presAssocID="{25A109D7-4A26-4F4D-B592-BB9AB3924078}" presName="Name37" presStyleLbl="parChTrans1D3" presStyleIdx="0" presStyleCnt="1"/>
      <dgm:spPr/>
    </dgm:pt>
    <dgm:pt modelId="{056CFC4A-4BFA-F74D-9989-63185E139233}" type="pres">
      <dgm:prSet presAssocID="{4D560602-2579-DC4C-B585-1FD55752480B}" presName="hierRoot2" presStyleCnt="0">
        <dgm:presLayoutVars>
          <dgm:hierBranch val="init"/>
        </dgm:presLayoutVars>
      </dgm:prSet>
      <dgm:spPr/>
    </dgm:pt>
    <dgm:pt modelId="{AEBC204C-BE35-7A4C-897C-0B2D60C8062F}" type="pres">
      <dgm:prSet presAssocID="{4D560602-2579-DC4C-B585-1FD55752480B}" presName="rootComposite" presStyleCnt="0"/>
      <dgm:spPr/>
    </dgm:pt>
    <dgm:pt modelId="{ECF473A8-5278-3B4E-B4C6-C2E23326F1EF}" type="pres">
      <dgm:prSet presAssocID="{4D560602-2579-DC4C-B585-1FD55752480B}" presName="rootText" presStyleLbl="node3" presStyleIdx="0" presStyleCnt="1">
        <dgm:presLayoutVars>
          <dgm:chPref val="3"/>
        </dgm:presLayoutVars>
      </dgm:prSet>
      <dgm:spPr/>
    </dgm:pt>
    <dgm:pt modelId="{866F9DF9-ED7C-8E41-8AD5-B798A28D1FE3}" type="pres">
      <dgm:prSet presAssocID="{4D560602-2579-DC4C-B585-1FD55752480B}" presName="rootConnector" presStyleLbl="node3" presStyleIdx="0" presStyleCnt="1"/>
      <dgm:spPr/>
    </dgm:pt>
    <dgm:pt modelId="{84A5D5DB-3DBD-264A-AE23-897A3C630CA0}" type="pres">
      <dgm:prSet presAssocID="{4D560602-2579-DC4C-B585-1FD55752480B}" presName="hierChild4" presStyleCnt="0"/>
      <dgm:spPr/>
    </dgm:pt>
    <dgm:pt modelId="{DF3547E5-88BF-C747-A51B-F6F9D36E8C88}" type="pres">
      <dgm:prSet presAssocID="{4D560602-2579-DC4C-B585-1FD55752480B}" presName="hierChild5" presStyleCnt="0"/>
      <dgm:spPr/>
    </dgm:pt>
    <dgm:pt modelId="{595915A3-CDCB-C640-962F-103FC4A6A844}" type="pres">
      <dgm:prSet presAssocID="{FDAC648A-9017-1B4F-A79E-BCDA4C934352}" presName="hierChild5" presStyleCnt="0"/>
      <dgm:spPr/>
    </dgm:pt>
    <dgm:pt modelId="{0760994B-B76F-2146-AB0C-31D08370DB8A}" type="pres">
      <dgm:prSet presAssocID="{BAB61FA3-4BF8-0A42-B863-A14B6A43308E}" presName="hierChild3" presStyleCnt="0"/>
      <dgm:spPr/>
    </dgm:pt>
  </dgm:ptLst>
  <dgm:cxnLst>
    <dgm:cxn modelId="{EA3C0800-A5EF-2843-B23F-AB735AEBD542}" srcId="{FDAC648A-9017-1B4F-A79E-BCDA4C934352}" destId="{4D560602-2579-DC4C-B585-1FD55752480B}" srcOrd="0" destOrd="0" parTransId="{25A109D7-4A26-4F4D-B592-BB9AB3924078}" sibTransId="{4B673F65-6B33-164F-88D9-9081DA88F4D3}"/>
    <dgm:cxn modelId="{DC7DEA28-A9DF-004E-9AFF-C20F58EF60E4}" type="presOf" srcId="{FDAC648A-9017-1B4F-A79E-BCDA4C934352}" destId="{36E94863-529C-3E4A-AC11-A160207E3AEC}" srcOrd="0" destOrd="0" presId="urn:microsoft.com/office/officeart/2005/8/layout/orgChart1"/>
    <dgm:cxn modelId="{79C62A3F-CE1C-764B-A076-51A059C47596}" type="presOf" srcId="{BAB61FA3-4BF8-0A42-B863-A14B6A43308E}" destId="{4A5F8548-9A8B-A44C-B6C0-383A77F3E4A0}" srcOrd="1" destOrd="0" presId="urn:microsoft.com/office/officeart/2005/8/layout/orgChart1"/>
    <dgm:cxn modelId="{CE98DD44-6633-5E4A-BF57-0BF594A3989D}" type="presOf" srcId="{37FAB319-0B61-6643-A53D-8D52245AA34C}" destId="{22CBD5E8-2EE0-7B46-A239-FEAB8FDFD64C}" srcOrd="0" destOrd="0" presId="urn:microsoft.com/office/officeart/2005/8/layout/orgChart1"/>
    <dgm:cxn modelId="{FC57D845-0F4C-4E46-864C-4E82A92F17B0}" type="presOf" srcId="{4D560602-2579-DC4C-B585-1FD55752480B}" destId="{ECF473A8-5278-3B4E-B4C6-C2E23326F1EF}" srcOrd="0" destOrd="0" presId="urn:microsoft.com/office/officeart/2005/8/layout/orgChart1"/>
    <dgm:cxn modelId="{1B8D0A49-5D5B-5744-95C4-42B4BF2C667C}" type="presOf" srcId="{EB2513A3-47F3-3C41-812F-3122EA5E0E1F}" destId="{75A09B47-1432-E54A-9E89-16DA289E6CC5}" srcOrd="1" destOrd="0" presId="urn:microsoft.com/office/officeart/2005/8/layout/orgChart1"/>
    <dgm:cxn modelId="{D181245A-7E47-B845-B735-DCD3DA499F08}" type="presOf" srcId="{EB2513A3-47F3-3C41-812F-3122EA5E0E1F}" destId="{B45824A4-1192-4547-9640-B9998A01A5B8}" srcOrd="0" destOrd="0" presId="urn:microsoft.com/office/officeart/2005/8/layout/orgChart1"/>
    <dgm:cxn modelId="{EEAA0764-036C-2648-93B5-C0AF469BFB0D}" srcId="{BAB61FA3-4BF8-0A42-B863-A14B6A43308E}" destId="{EB2513A3-47F3-3C41-812F-3122EA5E0E1F}" srcOrd="0" destOrd="0" parTransId="{013D8D28-041F-BF44-AA63-0879B5C668AA}" sibTransId="{65794687-9C80-4F4D-B531-E712C0D8FB13}"/>
    <dgm:cxn modelId="{16FCB969-F185-6C46-9A9C-A4B996778593}" type="presOf" srcId="{FDAC648A-9017-1B4F-A79E-BCDA4C934352}" destId="{22D800C5-30AB-BA46-8922-9FB36D6345E7}" srcOrd="1" destOrd="0" presId="urn:microsoft.com/office/officeart/2005/8/layout/orgChart1"/>
    <dgm:cxn modelId="{B9FD5371-5124-5D4D-9848-80A24BDF22AE}" type="presOf" srcId="{013D8D28-041F-BF44-AA63-0879B5C668AA}" destId="{696FADE1-C369-6D42-AFFD-D52C189B874D}" srcOrd="0" destOrd="0" presId="urn:microsoft.com/office/officeart/2005/8/layout/orgChart1"/>
    <dgm:cxn modelId="{B60C7288-DD12-CA4B-A145-4ABEA87D40BE}" type="presOf" srcId="{83797E94-0144-DF48-9F0E-BE2139DE7E7B}" destId="{FB69DEE3-2356-0246-AA58-EACAB95B846D}" srcOrd="0" destOrd="0" presId="urn:microsoft.com/office/officeart/2005/8/layout/orgChart1"/>
    <dgm:cxn modelId="{AF009DB4-69C9-7E43-8582-5BA798C41FDE}" type="presOf" srcId="{4D560602-2579-DC4C-B585-1FD55752480B}" destId="{866F9DF9-ED7C-8E41-8AD5-B798A28D1FE3}" srcOrd="1" destOrd="0" presId="urn:microsoft.com/office/officeart/2005/8/layout/orgChart1"/>
    <dgm:cxn modelId="{9368EAC2-2177-524A-949C-335C7DE44D52}" type="presOf" srcId="{BAB61FA3-4BF8-0A42-B863-A14B6A43308E}" destId="{DF0E03EE-16CC-CB4F-AE4A-913024DED712}" srcOrd="0" destOrd="0" presId="urn:microsoft.com/office/officeart/2005/8/layout/orgChart1"/>
    <dgm:cxn modelId="{B795A7EA-C3EB-6441-9C75-024CD00F1337}" type="presOf" srcId="{25A109D7-4A26-4F4D-B592-BB9AB3924078}" destId="{7FB6028C-E130-C64E-AA6E-63AF305B9A7B}" srcOrd="0" destOrd="0" presId="urn:microsoft.com/office/officeart/2005/8/layout/orgChart1"/>
    <dgm:cxn modelId="{97B203EB-5232-3B4C-8E82-2A22A2EC6BF1}" srcId="{83797E94-0144-DF48-9F0E-BE2139DE7E7B}" destId="{BAB61FA3-4BF8-0A42-B863-A14B6A43308E}" srcOrd="0" destOrd="0" parTransId="{8F3565E6-87A8-2A47-9975-F7169965F707}" sibTransId="{7BAC9629-CA76-0947-A055-81534155C521}"/>
    <dgm:cxn modelId="{6AEBDCEC-60B2-CC43-BD7D-B4675C1C6E92}" srcId="{BAB61FA3-4BF8-0A42-B863-A14B6A43308E}" destId="{FDAC648A-9017-1B4F-A79E-BCDA4C934352}" srcOrd="1" destOrd="0" parTransId="{37FAB319-0B61-6643-A53D-8D52245AA34C}" sibTransId="{EA278D32-DABD-0F41-A035-CD7EEBCDE194}"/>
    <dgm:cxn modelId="{27E8FDAC-BDC9-CE42-BCC6-2986CE4A0D40}" type="presParOf" srcId="{FB69DEE3-2356-0246-AA58-EACAB95B846D}" destId="{1A4DD7AA-2514-384A-B90B-9B11C3305CD3}" srcOrd="0" destOrd="0" presId="urn:microsoft.com/office/officeart/2005/8/layout/orgChart1"/>
    <dgm:cxn modelId="{9F284E9D-F6EB-4C48-A127-66D8A53F3AC2}" type="presParOf" srcId="{1A4DD7AA-2514-384A-B90B-9B11C3305CD3}" destId="{6314E35D-C0D3-7647-B2FF-D4412EBAFC53}" srcOrd="0" destOrd="0" presId="urn:microsoft.com/office/officeart/2005/8/layout/orgChart1"/>
    <dgm:cxn modelId="{BB70F9B9-E077-7A4D-98BF-F29B8F628EBA}" type="presParOf" srcId="{6314E35D-C0D3-7647-B2FF-D4412EBAFC53}" destId="{DF0E03EE-16CC-CB4F-AE4A-913024DED712}" srcOrd="0" destOrd="0" presId="urn:microsoft.com/office/officeart/2005/8/layout/orgChart1"/>
    <dgm:cxn modelId="{33D4BDCE-0D1F-0C42-AB1A-01825D45D575}" type="presParOf" srcId="{6314E35D-C0D3-7647-B2FF-D4412EBAFC53}" destId="{4A5F8548-9A8B-A44C-B6C0-383A77F3E4A0}" srcOrd="1" destOrd="0" presId="urn:microsoft.com/office/officeart/2005/8/layout/orgChart1"/>
    <dgm:cxn modelId="{8FC4628A-4D79-C44D-BABA-5EE062EF677D}" type="presParOf" srcId="{1A4DD7AA-2514-384A-B90B-9B11C3305CD3}" destId="{1805B0D0-D70F-8A45-97CD-BCE6D4E22AC8}" srcOrd="1" destOrd="0" presId="urn:microsoft.com/office/officeart/2005/8/layout/orgChart1"/>
    <dgm:cxn modelId="{F7AE1D4A-BC67-6541-8855-9C6C1CAEE788}" type="presParOf" srcId="{1805B0D0-D70F-8A45-97CD-BCE6D4E22AC8}" destId="{696FADE1-C369-6D42-AFFD-D52C189B874D}" srcOrd="0" destOrd="0" presId="urn:microsoft.com/office/officeart/2005/8/layout/orgChart1"/>
    <dgm:cxn modelId="{6EFAAFED-277E-FB46-AD97-B87970795FCB}" type="presParOf" srcId="{1805B0D0-D70F-8A45-97CD-BCE6D4E22AC8}" destId="{93F9D5FD-D7A2-334A-8BE2-E67D3CE910F0}" srcOrd="1" destOrd="0" presId="urn:microsoft.com/office/officeart/2005/8/layout/orgChart1"/>
    <dgm:cxn modelId="{E98D7DBD-19AF-4E42-A5ED-AF09B35035F3}" type="presParOf" srcId="{93F9D5FD-D7A2-334A-8BE2-E67D3CE910F0}" destId="{6C44D53F-F5EB-1F45-8000-AB17E6866DBE}" srcOrd="0" destOrd="0" presId="urn:microsoft.com/office/officeart/2005/8/layout/orgChart1"/>
    <dgm:cxn modelId="{9FE3ECD7-AE47-2340-9712-C292665B0FF9}" type="presParOf" srcId="{6C44D53F-F5EB-1F45-8000-AB17E6866DBE}" destId="{B45824A4-1192-4547-9640-B9998A01A5B8}" srcOrd="0" destOrd="0" presId="urn:microsoft.com/office/officeart/2005/8/layout/orgChart1"/>
    <dgm:cxn modelId="{1C1B193E-5A0C-B343-95F9-9CD6A71834DA}" type="presParOf" srcId="{6C44D53F-F5EB-1F45-8000-AB17E6866DBE}" destId="{75A09B47-1432-E54A-9E89-16DA289E6CC5}" srcOrd="1" destOrd="0" presId="urn:microsoft.com/office/officeart/2005/8/layout/orgChart1"/>
    <dgm:cxn modelId="{0E6F175F-BD83-DB4C-A7B4-4118FF233A3A}" type="presParOf" srcId="{93F9D5FD-D7A2-334A-8BE2-E67D3CE910F0}" destId="{28CA2A79-8172-414B-BEED-627F30DF300F}" srcOrd="1" destOrd="0" presId="urn:microsoft.com/office/officeart/2005/8/layout/orgChart1"/>
    <dgm:cxn modelId="{B9DBEE43-D25C-9F4F-8B12-1A70E8635A81}" type="presParOf" srcId="{93F9D5FD-D7A2-334A-8BE2-E67D3CE910F0}" destId="{19231AFA-F4DD-0F40-A682-887B948254AA}" srcOrd="2" destOrd="0" presId="urn:microsoft.com/office/officeart/2005/8/layout/orgChart1"/>
    <dgm:cxn modelId="{C8DED508-8F6A-034B-8834-7F6790597428}" type="presParOf" srcId="{1805B0D0-D70F-8A45-97CD-BCE6D4E22AC8}" destId="{22CBD5E8-2EE0-7B46-A239-FEAB8FDFD64C}" srcOrd="2" destOrd="0" presId="urn:microsoft.com/office/officeart/2005/8/layout/orgChart1"/>
    <dgm:cxn modelId="{A5F33BA8-02D2-584E-B8FD-446E13B04B35}" type="presParOf" srcId="{1805B0D0-D70F-8A45-97CD-BCE6D4E22AC8}" destId="{7E88D200-AA93-064B-A556-6D3CCC61A821}" srcOrd="3" destOrd="0" presId="urn:microsoft.com/office/officeart/2005/8/layout/orgChart1"/>
    <dgm:cxn modelId="{2EBF7302-DA36-8F46-826F-A0212069BB86}" type="presParOf" srcId="{7E88D200-AA93-064B-A556-6D3CCC61A821}" destId="{B9EC0BA2-144A-0D4D-BF15-C431F0777A92}" srcOrd="0" destOrd="0" presId="urn:microsoft.com/office/officeart/2005/8/layout/orgChart1"/>
    <dgm:cxn modelId="{9CE0386F-1439-A14F-8DC1-0A4AFB80FD4B}" type="presParOf" srcId="{B9EC0BA2-144A-0D4D-BF15-C431F0777A92}" destId="{36E94863-529C-3E4A-AC11-A160207E3AEC}" srcOrd="0" destOrd="0" presId="urn:microsoft.com/office/officeart/2005/8/layout/orgChart1"/>
    <dgm:cxn modelId="{9C66B8C7-0627-9B4A-9AB3-E9E855F9E67E}" type="presParOf" srcId="{B9EC0BA2-144A-0D4D-BF15-C431F0777A92}" destId="{22D800C5-30AB-BA46-8922-9FB36D6345E7}" srcOrd="1" destOrd="0" presId="urn:microsoft.com/office/officeart/2005/8/layout/orgChart1"/>
    <dgm:cxn modelId="{ECFB92AF-39BF-3443-8CA2-631597F57576}" type="presParOf" srcId="{7E88D200-AA93-064B-A556-6D3CCC61A821}" destId="{4F0645AA-6144-7142-B6AA-39CA492F8221}" srcOrd="1" destOrd="0" presId="urn:microsoft.com/office/officeart/2005/8/layout/orgChart1"/>
    <dgm:cxn modelId="{22475B0D-4BB2-FA4D-AEB5-448878588A04}" type="presParOf" srcId="{4F0645AA-6144-7142-B6AA-39CA492F8221}" destId="{7FB6028C-E130-C64E-AA6E-63AF305B9A7B}" srcOrd="0" destOrd="0" presId="urn:microsoft.com/office/officeart/2005/8/layout/orgChart1"/>
    <dgm:cxn modelId="{C3A7647D-8A84-C548-851B-F0DC5E9EF983}" type="presParOf" srcId="{4F0645AA-6144-7142-B6AA-39CA492F8221}" destId="{056CFC4A-4BFA-F74D-9989-63185E139233}" srcOrd="1" destOrd="0" presId="urn:microsoft.com/office/officeart/2005/8/layout/orgChart1"/>
    <dgm:cxn modelId="{B3AF899F-DC02-7544-B5F1-B44503AFA4C3}" type="presParOf" srcId="{056CFC4A-4BFA-F74D-9989-63185E139233}" destId="{AEBC204C-BE35-7A4C-897C-0B2D60C8062F}" srcOrd="0" destOrd="0" presId="urn:microsoft.com/office/officeart/2005/8/layout/orgChart1"/>
    <dgm:cxn modelId="{9AFA86B6-D673-A642-BE4D-C11DDA1C407D}" type="presParOf" srcId="{AEBC204C-BE35-7A4C-897C-0B2D60C8062F}" destId="{ECF473A8-5278-3B4E-B4C6-C2E23326F1EF}" srcOrd="0" destOrd="0" presId="urn:microsoft.com/office/officeart/2005/8/layout/orgChart1"/>
    <dgm:cxn modelId="{46CB7308-7B4F-AD48-A63C-B3011514CF4E}" type="presParOf" srcId="{AEBC204C-BE35-7A4C-897C-0B2D60C8062F}" destId="{866F9DF9-ED7C-8E41-8AD5-B798A28D1FE3}" srcOrd="1" destOrd="0" presId="urn:microsoft.com/office/officeart/2005/8/layout/orgChart1"/>
    <dgm:cxn modelId="{586D4490-F4F0-F448-95A5-71B369CB4C3F}" type="presParOf" srcId="{056CFC4A-4BFA-F74D-9989-63185E139233}" destId="{84A5D5DB-3DBD-264A-AE23-897A3C630CA0}" srcOrd="1" destOrd="0" presId="urn:microsoft.com/office/officeart/2005/8/layout/orgChart1"/>
    <dgm:cxn modelId="{49D8A561-BD6B-DB4F-9FD6-DBDAC13D4FDF}" type="presParOf" srcId="{056CFC4A-4BFA-F74D-9989-63185E139233}" destId="{DF3547E5-88BF-C747-A51B-F6F9D36E8C88}" srcOrd="2" destOrd="0" presId="urn:microsoft.com/office/officeart/2005/8/layout/orgChart1"/>
    <dgm:cxn modelId="{0354E172-0AFE-2E42-A64C-388D170871D4}" type="presParOf" srcId="{7E88D200-AA93-064B-A556-6D3CCC61A821}" destId="{595915A3-CDCB-C640-962F-103FC4A6A844}" srcOrd="2" destOrd="0" presId="urn:microsoft.com/office/officeart/2005/8/layout/orgChart1"/>
    <dgm:cxn modelId="{FA254462-0292-D344-9EA7-324ABAB76807}" type="presParOf" srcId="{1A4DD7AA-2514-384A-B90B-9B11C3305CD3}" destId="{0760994B-B76F-2146-AB0C-31D08370DB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97E94-0144-DF48-9F0E-BE2139DE7E7B}" type="doc">
      <dgm:prSet loTypeId="urn:microsoft.com/office/officeart/2005/8/layout/orgChart1" loCatId="" qsTypeId="urn:microsoft.com/office/officeart/2005/8/quickstyle/simple2" qsCatId="simple" csTypeId="urn:microsoft.com/office/officeart/2005/8/colors/accent1_2" csCatId="accent1" phldr="1"/>
      <dgm:spPr/>
      <dgm:t>
        <a:bodyPr/>
        <a:lstStyle/>
        <a:p>
          <a:endParaRPr lang="en-US"/>
        </a:p>
      </dgm:t>
    </dgm:pt>
    <dgm:pt modelId="{BAB61FA3-4BF8-0A42-B863-A14B6A43308E}">
      <dgm:prSet phldrT="[Text]" custT="1"/>
      <dgm:spPr/>
      <dgm:t>
        <a:bodyPr/>
        <a:lstStyle/>
        <a:p>
          <a:r>
            <a:rPr lang="en-US" sz="3600" dirty="0"/>
            <a:t>Christ</a:t>
          </a:r>
        </a:p>
      </dgm:t>
    </dgm:pt>
    <dgm:pt modelId="{8F3565E6-87A8-2A47-9975-F7169965F707}" type="parTrans" cxnId="{97B203EB-5232-3B4C-8E82-2A22A2EC6BF1}">
      <dgm:prSet/>
      <dgm:spPr/>
      <dgm:t>
        <a:bodyPr/>
        <a:lstStyle/>
        <a:p>
          <a:endParaRPr lang="en-US" sz="1050"/>
        </a:p>
      </dgm:t>
    </dgm:pt>
    <dgm:pt modelId="{7BAC9629-CA76-0947-A055-81534155C521}" type="sibTrans" cxnId="{97B203EB-5232-3B4C-8E82-2A22A2EC6BF1}">
      <dgm:prSet/>
      <dgm:spPr/>
      <dgm:t>
        <a:bodyPr/>
        <a:lstStyle/>
        <a:p>
          <a:endParaRPr lang="en-US" sz="1050"/>
        </a:p>
      </dgm:t>
    </dgm:pt>
    <dgm:pt modelId="{FDAC648A-9017-1B4F-A79E-BCDA4C934352}">
      <dgm:prSet phldrT="[Text]" custT="1"/>
      <dgm:spPr/>
      <dgm:t>
        <a:bodyPr/>
        <a:lstStyle/>
        <a:p>
          <a:r>
            <a:rPr lang="en-US" sz="3600" dirty="0"/>
            <a:t>Philemon</a:t>
          </a:r>
        </a:p>
      </dgm:t>
    </dgm:pt>
    <dgm:pt modelId="{37FAB319-0B61-6643-A53D-8D52245AA34C}" type="parTrans" cxnId="{6AEBDCEC-60B2-CC43-BD7D-B4675C1C6E92}">
      <dgm:prSet/>
      <dgm:spPr/>
      <dgm:t>
        <a:bodyPr/>
        <a:lstStyle/>
        <a:p>
          <a:endParaRPr lang="en-US" sz="1050"/>
        </a:p>
      </dgm:t>
    </dgm:pt>
    <dgm:pt modelId="{EA278D32-DABD-0F41-A035-CD7EEBCDE194}" type="sibTrans" cxnId="{6AEBDCEC-60B2-CC43-BD7D-B4675C1C6E92}">
      <dgm:prSet/>
      <dgm:spPr/>
      <dgm:t>
        <a:bodyPr/>
        <a:lstStyle/>
        <a:p>
          <a:endParaRPr lang="en-US" sz="1050"/>
        </a:p>
      </dgm:t>
    </dgm:pt>
    <dgm:pt modelId="{4D560602-2579-DC4C-B585-1FD55752480B}">
      <dgm:prSet phldrT="[Text]" custT="1"/>
      <dgm:spPr/>
      <dgm:t>
        <a:bodyPr/>
        <a:lstStyle/>
        <a:p>
          <a:r>
            <a:rPr lang="en-US" sz="3600" dirty="0"/>
            <a:t>Onesimus</a:t>
          </a:r>
        </a:p>
      </dgm:t>
    </dgm:pt>
    <dgm:pt modelId="{25A109D7-4A26-4F4D-B592-BB9AB3924078}" type="parTrans" cxnId="{EA3C0800-A5EF-2843-B23F-AB735AEBD542}">
      <dgm:prSet/>
      <dgm:spPr/>
      <dgm:t>
        <a:bodyPr/>
        <a:lstStyle/>
        <a:p>
          <a:endParaRPr lang="en-US" sz="1050"/>
        </a:p>
      </dgm:t>
    </dgm:pt>
    <dgm:pt modelId="{4B673F65-6B33-164F-88D9-9081DA88F4D3}" type="sibTrans" cxnId="{EA3C0800-A5EF-2843-B23F-AB735AEBD542}">
      <dgm:prSet/>
      <dgm:spPr/>
      <dgm:t>
        <a:bodyPr/>
        <a:lstStyle/>
        <a:p>
          <a:endParaRPr lang="en-US" sz="1050"/>
        </a:p>
      </dgm:t>
    </dgm:pt>
    <dgm:pt modelId="{EB2513A3-47F3-3C41-812F-3122EA5E0E1F}">
      <dgm:prSet phldrT="[Text]" custT="1"/>
      <dgm:spPr/>
      <dgm:t>
        <a:bodyPr/>
        <a:lstStyle/>
        <a:p>
          <a:r>
            <a:rPr lang="en-US" sz="3600" dirty="0"/>
            <a:t>Paul</a:t>
          </a:r>
        </a:p>
      </dgm:t>
    </dgm:pt>
    <dgm:pt modelId="{013D8D28-041F-BF44-AA63-0879B5C668AA}" type="parTrans" cxnId="{EEAA0764-036C-2648-93B5-C0AF469BFB0D}">
      <dgm:prSet/>
      <dgm:spPr/>
      <dgm:t>
        <a:bodyPr/>
        <a:lstStyle/>
        <a:p>
          <a:endParaRPr lang="en-US" sz="1050"/>
        </a:p>
      </dgm:t>
    </dgm:pt>
    <dgm:pt modelId="{65794687-9C80-4F4D-B531-E712C0D8FB13}" type="sibTrans" cxnId="{EEAA0764-036C-2648-93B5-C0AF469BFB0D}">
      <dgm:prSet/>
      <dgm:spPr/>
      <dgm:t>
        <a:bodyPr/>
        <a:lstStyle/>
        <a:p>
          <a:endParaRPr lang="en-US" sz="1050"/>
        </a:p>
      </dgm:t>
    </dgm:pt>
    <dgm:pt modelId="{FB69DEE3-2356-0246-AA58-EACAB95B846D}" type="pres">
      <dgm:prSet presAssocID="{83797E94-0144-DF48-9F0E-BE2139DE7E7B}" presName="hierChild1" presStyleCnt="0">
        <dgm:presLayoutVars>
          <dgm:orgChart val="1"/>
          <dgm:chPref val="1"/>
          <dgm:dir/>
          <dgm:animOne val="branch"/>
          <dgm:animLvl val="lvl"/>
          <dgm:resizeHandles/>
        </dgm:presLayoutVars>
      </dgm:prSet>
      <dgm:spPr/>
    </dgm:pt>
    <dgm:pt modelId="{1A4DD7AA-2514-384A-B90B-9B11C3305CD3}" type="pres">
      <dgm:prSet presAssocID="{BAB61FA3-4BF8-0A42-B863-A14B6A43308E}" presName="hierRoot1" presStyleCnt="0">
        <dgm:presLayoutVars>
          <dgm:hierBranch val="init"/>
        </dgm:presLayoutVars>
      </dgm:prSet>
      <dgm:spPr/>
    </dgm:pt>
    <dgm:pt modelId="{6314E35D-C0D3-7647-B2FF-D4412EBAFC53}" type="pres">
      <dgm:prSet presAssocID="{BAB61FA3-4BF8-0A42-B863-A14B6A43308E}" presName="rootComposite1" presStyleCnt="0"/>
      <dgm:spPr/>
    </dgm:pt>
    <dgm:pt modelId="{DF0E03EE-16CC-CB4F-AE4A-913024DED712}" type="pres">
      <dgm:prSet presAssocID="{BAB61FA3-4BF8-0A42-B863-A14B6A43308E}" presName="rootText1" presStyleLbl="node0" presStyleIdx="0" presStyleCnt="1">
        <dgm:presLayoutVars>
          <dgm:chPref val="3"/>
        </dgm:presLayoutVars>
      </dgm:prSet>
      <dgm:spPr/>
    </dgm:pt>
    <dgm:pt modelId="{4A5F8548-9A8B-A44C-B6C0-383A77F3E4A0}" type="pres">
      <dgm:prSet presAssocID="{BAB61FA3-4BF8-0A42-B863-A14B6A43308E}" presName="rootConnector1" presStyleLbl="node1" presStyleIdx="0" presStyleCnt="0"/>
      <dgm:spPr/>
    </dgm:pt>
    <dgm:pt modelId="{1805B0D0-D70F-8A45-97CD-BCE6D4E22AC8}" type="pres">
      <dgm:prSet presAssocID="{BAB61FA3-4BF8-0A42-B863-A14B6A43308E}" presName="hierChild2" presStyleCnt="0"/>
      <dgm:spPr/>
    </dgm:pt>
    <dgm:pt modelId="{696FADE1-C369-6D42-AFFD-D52C189B874D}" type="pres">
      <dgm:prSet presAssocID="{013D8D28-041F-BF44-AA63-0879B5C668AA}" presName="Name37" presStyleLbl="parChTrans1D2" presStyleIdx="0" presStyleCnt="3"/>
      <dgm:spPr/>
    </dgm:pt>
    <dgm:pt modelId="{93F9D5FD-D7A2-334A-8BE2-E67D3CE910F0}" type="pres">
      <dgm:prSet presAssocID="{EB2513A3-47F3-3C41-812F-3122EA5E0E1F}" presName="hierRoot2" presStyleCnt="0">
        <dgm:presLayoutVars>
          <dgm:hierBranch val="init"/>
        </dgm:presLayoutVars>
      </dgm:prSet>
      <dgm:spPr/>
    </dgm:pt>
    <dgm:pt modelId="{6C44D53F-F5EB-1F45-8000-AB17E6866DBE}" type="pres">
      <dgm:prSet presAssocID="{EB2513A3-47F3-3C41-812F-3122EA5E0E1F}" presName="rootComposite" presStyleCnt="0"/>
      <dgm:spPr/>
    </dgm:pt>
    <dgm:pt modelId="{B45824A4-1192-4547-9640-B9998A01A5B8}" type="pres">
      <dgm:prSet presAssocID="{EB2513A3-47F3-3C41-812F-3122EA5E0E1F}" presName="rootText" presStyleLbl="node2" presStyleIdx="0" presStyleCnt="3">
        <dgm:presLayoutVars>
          <dgm:chPref val="3"/>
        </dgm:presLayoutVars>
      </dgm:prSet>
      <dgm:spPr/>
    </dgm:pt>
    <dgm:pt modelId="{75A09B47-1432-E54A-9E89-16DA289E6CC5}" type="pres">
      <dgm:prSet presAssocID="{EB2513A3-47F3-3C41-812F-3122EA5E0E1F}" presName="rootConnector" presStyleLbl="node2" presStyleIdx="0" presStyleCnt="3"/>
      <dgm:spPr/>
    </dgm:pt>
    <dgm:pt modelId="{28CA2A79-8172-414B-BEED-627F30DF300F}" type="pres">
      <dgm:prSet presAssocID="{EB2513A3-47F3-3C41-812F-3122EA5E0E1F}" presName="hierChild4" presStyleCnt="0"/>
      <dgm:spPr/>
    </dgm:pt>
    <dgm:pt modelId="{19231AFA-F4DD-0F40-A682-887B948254AA}" type="pres">
      <dgm:prSet presAssocID="{EB2513A3-47F3-3C41-812F-3122EA5E0E1F}" presName="hierChild5" presStyleCnt="0"/>
      <dgm:spPr/>
    </dgm:pt>
    <dgm:pt modelId="{22CBD5E8-2EE0-7B46-A239-FEAB8FDFD64C}" type="pres">
      <dgm:prSet presAssocID="{37FAB319-0B61-6643-A53D-8D52245AA34C}" presName="Name37" presStyleLbl="parChTrans1D2" presStyleIdx="1" presStyleCnt="3"/>
      <dgm:spPr/>
    </dgm:pt>
    <dgm:pt modelId="{7E88D200-AA93-064B-A556-6D3CCC61A821}" type="pres">
      <dgm:prSet presAssocID="{FDAC648A-9017-1B4F-A79E-BCDA4C934352}" presName="hierRoot2" presStyleCnt="0">
        <dgm:presLayoutVars>
          <dgm:hierBranch val="init"/>
        </dgm:presLayoutVars>
      </dgm:prSet>
      <dgm:spPr/>
    </dgm:pt>
    <dgm:pt modelId="{B9EC0BA2-144A-0D4D-BF15-C431F0777A92}" type="pres">
      <dgm:prSet presAssocID="{FDAC648A-9017-1B4F-A79E-BCDA4C934352}" presName="rootComposite" presStyleCnt="0"/>
      <dgm:spPr/>
    </dgm:pt>
    <dgm:pt modelId="{36E94863-529C-3E4A-AC11-A160207E3AEC}" type="pres">
      <dgm:prSet presAssocID="{FDAC648A-9017-1B4F-A79E-BCDA4C934352}" presName="rootText" presStyleLbl="node2" presStyleIdx="1" presStyleCnt="3">
        <dgm:presLayoutVars>
          <dgm:chPref val="3"/>
        </dgm:presLayoutVars>
      </dgm:prSet>
      <dgm:spPr/>
    </dgm:pt>
    <dgm:pt modelId="{22D800C5-30AB-BA46-8922-9FB36D6345E7}" type="pres">
      <dgm:prSet presAssocID="{FDAC648A-9017-1B4F-A79E-BCDA4C934352}" presName="rootConnector" presStyleLbl="node2" presStyleIdx="1" presStyleCnt="3"/>
      <dgm:spPr/>
    </dgm:pt>
    <dgm:pt modelId="{4F0645AA-6144-7142-B6AA-39CA492F8221}" type="pres">
      <dgm:prSet presAssocID="{FDAC648A-9017-1B4F-A79E-BCDA4C934352}" presName="hierChild4" presStyleCnt="0"/>
      <dgm:spPr/>
    </dgm:pt>
    <dgm:pt modelId="{595915A3-CDCB-C640-962F-103FC4A6A844}" type="pres">
      <dgm:prSet presAssocID="{FDAC648A-9017-1B4F-A79E-BCDA4C934352}" presName="hierChild5" presStyleCnt="0"/>
      <dgm:spPr/>
    </dgm:pt>
    <dgm:pt modelId="{7FB6028C-E130-C64E-AA6E-63AF305B9A7B}" type="pres">
      <dgm:prSet presAssocID="{25A109D7-4A26-4F4D-B592-BB9AB3924078}" presName="Name37" presStyleLbl="parChTrans1D2" presStyleIdx="2" presStyleCnt="3"/>
      <dgm:spPr/>
    </dgm:pt>
    <dgm:pt modelId="{056CFC4A-4BFA-F74D-9989-63185E139233}" type="pres">
      <dgm:prSet presAssocID="{4D560602-2579-DC4C-B585-1FD55752480B}" presName="hierRoot2" presStyleCnt="0">
        <dgm:presLayoutVars>
          <dgm:hierBranch val="init"/>
        </dgm:presLayoutVars>
      </dgm:prSet>
      <dgm:spPr/>
    </dgm:pt>
    <dgm:pt modelId="{AEBC204C-BE35-7A4C-897C-0B2D60C8062F}" type="pres">
      <dgm:prSet presAssocID="{4D560602-2579-DC4C-B585-1FD55752480B}" presName="rootComposite" presStyleCnt="0"/>
      <dgm:spPr/>
    </dgm:pt>
    <dgm:pt modelId="{ECF473A8-5278-3B4E-B4C6-C2E23326F1EF}" type="pres">
      <dgm:prSet presAssocID="{4D560602-2579-DC4C-B585-1FD55752480B}" presName="rootText" presStyleLbl="node2" presStyleIdx="2" presStyleCnt="3">
        <dgm:presLayoutVars>
          <dgm:chPref val="3"/>
        </dgm:presLayoutVars>
      </dgm:prSet>
      <dgm:spPr/>
    </dgm:pt>
    <dgm:pt modelId="{866F9DF9-ED7C-8E41-8AD5-B798A28D1FE3}" type="pres">
      <dgm:prSet presAssocID="{4D560602-2579-DC4C-B585-1FD55752480B}" presName="rootConnector" presStyleLbl="node2" presStyleIdx="2" presStyleCnt="3"/>
      <dgm:spPr/>
    </dgm:pt>
    <dgm:pt modelId="{84A5D5DB-3DBD-264A-AE23-897A3C630CA0}" type="pres">
      <dgm:prSet presAssocID="{4D560602-2579-DC4C-B585-1FD55752480B}" presName="hierChild4" presStyleCnt="0"/>
      <dgm:spPr/>
    </dgm:pt>
    <dgm:pt modelId="{DF3547E5-88BF-C747-A51B-F6F9D36E8C88}" type="pres">
      <dgm:prSet presAssocID="{4D560602-2579-DC4C-B585-1FD55752480B}" presName="hierChild5" presStyleCnt="0"/>
      <dgm:spPr/>
    </dgm:pt>
    <dgm:pt modelId="{0760994B-B76F-2146-AB0C-31D08370DB8A}" type="pres">
      <dgm:prSet presAssocID="{BAB61FA3-4BF8-0A42-B863-A14B6A43308E}" presName="hierChild3" presStyleCnt="0"/>
      <dgm:spPr/>
    </dgm:pt>
  </dgm:ptLst>
  <dgm:cxnLst>
    <dgm:cxn modelId="{EA3C0800-A5EF-2843-B23F-AB735AEBD542}" srcId="{BAB61FA3-4BF8-0A42-B863-A14B6A43308E}" destId="{4D560602-2579-DC4C-B585-1FD55752480B}" srcOrd="2" destOrd="0" parTransId="{25A109D7-4A26-4F4D-B592-BB9AB3924078}" sibTransId="{4B673F65-6B33-164F-88D9-9081DA88F4D3}"/>
    <dgm:cxn modelId="{000CA00E-135E-1447-B662-07C6FE0F0B59}" type="presOf" srcId="{4D560602-2579-DC4C-B585-1FD55752480B}" destId="{ECF473A8-5278-3B4E-B4C6-C2E23326F1EF}" srcOrd="0" destOrd="0" presId="urn:microsoft.com/office/officeart/2005/8/layout/orgChart1"/>
    <dgm:cxn modelId="{DC7DEA28-A9DF-004E-9AFF-C20F58EF60E4}" type="presOf" srcId="{FDAC648A-9017-1B4F-A79E-BCDA4C934352}" destId="{36E94863-529C-3E4A-AC11-A160207E3AEC}" srcOrd="0" destOrd="0" presId="urn:microsoft.com/office/officeart/2005/8/layout/orgChart1"/>
    <dgm:cxn modelId="{79C62A3F-CE1C-764B-A076-51A059C47596}" type="presOf" srcId="{BAB61FA3-4BF8-0A42-B863-A14B6A43308E}" destId="{4A5F8548-9A8B-A44C-B6C0-383A77F3E4A0}" srcOrd="1" destOrd="0" presId="urn:microsoft.com/office/officeart/2005/8/layout/orgChart1"/>
    <dgm:cxn modelId="{CE98DD44-6633-5E4A-BF57-0BF594A3989D}" type="presOf" srcId="{37FAB319-0B61-6643-A53D-8D52245AA34C}" destId="{22CBD5E8-2EE0-7B46-A239-FEAB8FDFD64C}" srcOrd="0" destOrd="0" presId="urn:microsoft.com/office/officeart/2005/8/layout/orgChart1"/>
    <dgm:cxn modelId="{1B8D0A49-5D5B-5744-95C4-42B4BF2C667C}" type="presOf" srcId="{EB2513A3-47F3-3C41-812F-3122EA5E0E1F}" destId="{75A09B47-1432-E54A-9E89-16DA289E6CC5}" srcOrd="1" destOrd="0" presId="urn:microsoft.com/office/officeart/2005/8/layout/orgChart1"/>
    <dgm:cxn modelId="{D181245A-7E47-B845-B735-DCD3DA499F08}" type="presOf" srcId="{EB2513A3-47F3-3C41-812F-3122EA5E0E1F}" destId="{B45824A4-1192-4547-9640-B9998A01A5B8}" srcOrd="0" destOrd="0" presId="urn:microsoft.com/office/officeart/2005/8/layout/orgChart1"/>
    <dgm:cxn modelId="{EEAA0764-036C-2648-93B5-C0AF469BFB0D}" srcId="{BAB61FA3-4BF8-0A42-B863-A14B6A43308E}" destId="{EB2513A3-47F3-3C41-812F-3122EA5E0E1F}" srcOrd="0" destOrd="0" parTransId="{013D8D28-041F-BF44-AA63-0879B5C668AA}" sibTransId="{65794687-9C80-4F4D-B531-E712C0D8FB13}"/>
    <dgm:cxn modelId="{16FCB969-F185-6C46-9A9C-A4B996778593}" type="presOf" srcId="{FDAC648A-9017-1B4F-A79E-BCDA4C934352}" destId="{22D800C5-30AB-BA46-8922-9FB36D6345E7}" srcOrd="1" destOrd="0" presId="urn:microsoft.com/office/officeart/2005/8/layout/orgChart1"/>
    <dgm:cxn modelId="{C577EC70-0433-0941-A42D-DF77E6DDAD4B}" type="presOf" srcId="{4D560602-2579-DC4C-B585-1FD55752480B}" destId="{866F9DF9-ED7C-8E41-8AD5-B798A28D1FE3}" srcOrd="1" destOrd="0" presId="urn:microsoft.com/office/officeart/2005/8/layout/orgChart1"/>
    <dgm:cxn modelId="{B9FD5371-5124-5D4D-9848-80A24BDF22AE}" type="presOf" srcId="{013D8D28-041F-BF44-AA63-0879B5C668AA}" destId="{696FADE1-C369-6D42-AFFD-D52C189B874D}" srcOrd="0" destOrd="0" presId="urn:microsoft.com/office/officeart/2005/8/layout/orgChart1"/>
    <dgm:cxn modelId="{B60C7288-DD12-CA4B-A145-4ABEA87D40BE}" type="presOf" srcId="{83797E94-0144-DF48-9F0E-BE2139DE7E7B}" destId="{FB69DEE3-2356-0246-AA58-EACAB95B846D}" srcOrd="0" destOrd="0" presId="urn:microsoft.com/office/officeart/2005/8/layout/orgChart1"/>
    <dgm:cxn modelId="{CAE9809E-513F-3A41-8306-25E90B4496BE}" type="presOf" srcId="{25A109D7-4A26-4F4D-B592-BB9AB3924078}" destId="{7FB6028C-E130-C64E-AA6E-63AF305B9A7B}" srcOrd="0" destOrd="0" presId="urn:microsoft.com/office/officeart/2005/8/layout/orgChart1"/>
    <dgm:cxn modelId="{9368EAC2-2177-524A-949C-335C7DE44D52}" type="presOf" srcId="{BAB61FA3-4BF8-0A42-B863-A14B6A43308E}" destId="{DF0E03EE-16CC-CB4F-AE4A-913024DED712}" srcOrd="0" destOrd="0" presId="urn:microsoft.com/office/officeart/2005/8/layout/orgChart1"/>
    <dgm:cxn modelId="{97B203EB-5232-3B4C-8E82-2A22A2EC6BF1}" srcId="{83797E94-0144-DF48-9F0E-BE2139DE7E7B}" destId="{BAB61FA3-4BF8-0A42-B863-A14B6A43308E}" srcOrd="0" destOrd="0" parTransId="{8F3565E6-87A8-2A47-9975-F7169965F707}" sibTransId="{7BAC9629-CA76-0947-A055-81534155C521}"/>
    <dgm:cxn modelId="{6AEBDCEC-60B2-CC43-BD7D-B4675C1C6E92}" srcId="{BAB61FA3-4BF8-0A42-B863-A14B6A43308E}" destId="{FDAC648A-9017-1B4F-A79E-BCDA4C934352}" srcOrd="1" destOrd="0" parTransId="{37FAB319-0B61-6643-A53D-8D52245AA34C}" sibTransId="{EA278D32-DABD-0F41-A035-CD7EEBCDE194}"/>
    <dgm:cxn modelId="{27E8FDAC-BDC9-CE42-BCC6-2986CE4A0D40}" type="presParOf" srcId="{FB69DEE3-2356-0246-AA58-EACAB95B846D}" destId="{1A4DD7AA-2514-384A-B90B-9B11C3305CD3}" srcOrd="0" destOrd="0" presId="urn:microsoft.com/office/officeart/2005/8/layout/orgChart1"/>
    <dgm:cxn modelId="{9F284E9D-F6EB-4C48-A127-66D8A53F3AC2}" type="presParOf" srcId="{1A4DD7AA-2514-384A-B90B-9B11C3305CD3}" destId="{6314E35D-C0D3-7647-B2FF-D4412EBAFC53}" srcOrd="0" destOrd="0" presId="urn:microsoft.com/office/officeart/2005/8/layout/orgChart1"/>
    <dgm:cxn modelId="{BB70F9B9-E077-7A4D-98BF-F29B8F628EBA}" type="presParOf" srcId="{6314E35D-C0D3-7647-B2FF-D4412EBAFC53}" destId="{DF0E03EE-16CC-CB4F-AE4A-913024DED712}" srcOrd="0" destOrd="0" presId="urn:microsoft.com/office/officeart/2005/8/layout/orgChart1"/>
    <dgm:cxn modelId="{33D4BDCE-0D1F-0C42-AB1A-01825D45D575}" type="presParOf" srcId="{6314E35D-C0D3-7647-B2FF-D4412EBAFC53}" destId="{4A5F8548-9A8B-A44C-B6C0-383A77F3E4A0}" srcOrd="1" destOrd="0" presId="urn:microsoft.com/office/officeart/2005/8/layout/orgChart1"/>
    <dgm:cxn modelId="{8FC4628A-4D79-C44D-BABA-5EE062EF677D}" type="presParOf" srcId="{1A4DD7AA-2514-384A-B90B-9B11C3305CD3}" destId="{1805B0D0-D70F-8A45-97CD-BCE6D4E22AC8}" srcOrd="1" destOrd="0" presId="urn:microsoft.com/office/officeart/2005/8/layout/orgChart1"/>
    <dgm:cxn modelId="{F7AE1D4A-BC67-6541-8855-9C6C1CAEE788}" type="presParOf" srcId="{1805B0D0-D70F-8A45-97CD-BCE6D4E22AC8}" destId="{696FADE1-C369-6D42-AFFD-D52C189B874D}" srcOrd="0" destOrd="0" presId="urn:microsoft.com/office/officeart/2005/8/layout/orgChart1"/>
    <dgm:cxn modelId="{6EFAAFED-277E-FB46-AD97-B87970795FCB}" type="presParOf" srcId="{1805B0D0-D70F-8A45-97CD-BCE6D4E22AC8}" destId="{93F9D5FD-D7A2-334A-8BE2-E67D3CE910F0}" srcOrd="1" destOrd="0" presId="urn:microsoft.com/office/officeart/2005/8/layout/orgChart1"/>
    <dgm:cxn modelId="{E98D7DBD-19AF-4E42-A5ED-AF09B35035F3}" type="presParOf" srcId="{93F9D5FD-D7A2-334A-8BE2-E67D3CE910F0}" destId="{6C44D53F-F5EB-1F45-8000-AB17E6866DBE}" srcOrd="0" destOrd="0" presId="urn:microsoft.com/office/officeart/2005/8/layout/orgChart1"/>
    <dgm:cxn modelId="{9FE3ECD7-AE47-2340-9712-C292665B0FF9}" type="presParOf" srcId="{6C44D53F-F5EB-1F45-8000-AB17E6866DBE}" destId="{B45824A4-1192-4547-9640-B9998A01A5B8}" srcOrd="0" destOrd="0" presId="urn:microsoft.com/office/officeart/2005/8/layout/orgChart1"/>
    <dgm:cxn modelId="{1C1B193E-5A0C-B343-95F9-9CD6A71834DA}" type="presParOf" srcId="{6C44D53F-F5EB-1F45-8000-AB17E6866DBE}" destId="{75A09B47-1432-E54A-9E89-16DA289E6CC5}" srcOrd="1" destOrd="0" presId="urn:microsoft.com/office/officeart/2005/8/layout/orgChart1"/>
    <dgm:cxn modelId="{0E6F175F-BD83-DB4C-A7B4-4118FF233A3A}" type="presParOf" srcId="{93F9D5FD-D7A2-334A-8BE2-E67D3CE910F0}" destId="{28CA2A79-8172-414B-BEED-627F30DF300F}" srcOrd="1" destOrd="0" presId="urn:microsoft.com/office/officeart/2005/8/layout/orgChart1"/>
    <dgm:cxn modelId="{B9DBEE43-D25C-9F4F-8B12-1A70E8635A81}" type="presParOf" srcId="{93F9D5FD-D7A2-334A-8BE2-E67D3CE910F0}" destId="{19231AFA-F4DD-0F40-A682-887B948254AA}" srcOrd="2" destOrd="0" presId="urn:microsoft.com/office/officeart/2005/8/layout/orgChart1"/>
    <dgm:cxn modelId="{C8DED508-8F6A-034B-8834-7F6790597428}" type="presParOf" srcId="{1805B0D0-D70F-8A45-97CD-BCE6D4E22AC8}" destId="{22CBD5E8-2EE0-7B46-A239-FEAB8FDFD64C}" srcOrd="2" destOrd="0" presId="urn:microsoft.com/office/officeart/2005/8/layout/orgChart1"/>
    <dgm:cxn modelId="{A5F33BA8-02D2-584E-B8FD-446E13B04B35}" type="presParOf" srcId="{1805B0D0-D70F-8A45-97CD-BCE6D4E22AC8}" destId="{7E88D200-AA93-064B-A556-6D3CCC61A821}" srcOrd="3" destOrd="0" presId="urn:microsoft.com/office/officeart/2005/8/layout/orgChart1"/>
    <dgm:cxn modelId="{2EBF7302-DA36-8F46-826F-A0212069BB86}" type="presParOf" srcId="{7E88D200-AA93-064B-A556-6D3CCC61A821}" destId="{B9EC0BA2-144A-0D4D-BF15-C431F0777A92}" srcOrd="0" destOrd="0" presId="urn:microsoft.com/office/officeart/2005/8/layout/orgChart1"/>
    <dgm:cxn modelId="{9CE0386F-1439-A14F-8DC1-0A4AFB80FD4B}" type="presParOf" srcId="{B9EC0BA2-144A-0D4D-BF15-C431F0777A92}" destId="{36E94863-529C-3E4A-AC11-A160207E3AEC}" srcOrd="0" destOrd="0" presId="urn:microsoft.com/office/officeart/2005/8/layout/orgChart1"/>
    <dgm:cxn modelId="{9C66B8C7-0627-9B4A-9AB3-E9E855F9E67E}" type="presParOf" srcId="{B9EC0BA2-144A-0D4D-BF15-C431F0777A92}" destId="{22D800C5-30AB-BA46-8922-9FB36D6345E7}" srcOrd="1" destOrd="0" presId="urn:microsoft.com/office/officeart/2005/8/layout/orgChart1"/>
    <dgm:cxn modelId="{ECFB92AF-39BF-3443-8CA2-631597F57576}" type="presParOf" srcId="{7E88D200-AA93-064B-A556-6D3CCC61A821}" destId="{4F0645AA-6144-7142-B6AA-39CA492F8221}" srcOrd="1" destOrd="0" presId="urn:microsoft.com/office/officeart/2005/8/layout/orgChart1"/>
    <dgm:cxn modelId="{0354E172-0AFE-2E42-A64C-388D170871D4}" type="presParOf" srcId="{7E88D200-AA93-064B-A556-6D3CCC61A821}" destId="{595915A3-CDCB-C640-962F-103FC4A6A844}" srcOrd="2" destOrd="0" presId="urn:microsoft.com/office/officeart/2005/8/layout/orgChart1"/>
    <dgm:cxn modelId="{401C98D5-A4B1-494A-BC76-94D29F7709C1}" type="presParOf" srcId="{1805B0D0-D70F-8A45-97CD-BCE6D4E22AC8}" destId="{7FB6028C-E130-C64E-AA6E-63AF305B9A7B}" srcOrd="4" destOrd="0" presId="urn:microsoft.com/office/officeart/2005/8/layout/orgChart1"/>
    <dgm:cxn modelId="{E0AA9B44-F213-5349-8307-93892FB43F41}" type="presParOf" srcId="{1805B0D0-D70F-8A45-97CD-BCE6D4E22AC8}" destId="{056CFC4A-4BFA-F74D-9989-63185E139233}" srcOrd="5" destOrd="0" presId="urn:microsoft.com/office/officeart/2005/8/layout/orgChart1"/>
    <dgm:cxn modelId="{DFEED65B-1481-0F41-A1BF-60890466CA93}" type="presParOf" srcId="{056CFC4A-4BFA-F74D-9989-63185E139233}" destId="{AEBC204C-BE35-7A4C-897C-0B2D60C8062F}" srcOrd="0" destOrd="0" presId="urn:microsoft.com/office/officeart/2005/8/layout/orgChart1"/>
    <dgm:cxn modelId="{A60070A4-5BF3-7E48-8EF9-55639996CBAB}" type="presParOf" srcId="{AEBC204C-BE35-7A4C-897C-0B2D60C8062F}" destId="{ECF473A8-5278-3B4E-B4C6-C2E23326F1EF}" srcOrd="0" destOrd="0" presId="urn:microsoft.com/office/officeart/2005/8/layout/orgChart1"/>
    <dgm:cxn modelId="{CEBDCF04-A81C-6944-A8C9-D3B9E62DBFA1}" type="presParOf" srcId="{AEBC204C-BE35-7A4C-897C-0B2D60C8062F}" destId="{866F9DF9-ED7C-8E41-8AD5-B798A28D1FE3}" srcOrd="1" destOrd="0" presId="urn:microsoft.com/office/officeart/2005/8/layout/orgChart1"/>
    <dgm:cxn modelId="{6C314A65-6AF0-2B49-83AC-58802F1D6370}" type="presParOf" srcId="{056CFC4A-4BFA-F74D-9989-63185E139233}" destId="{84A5D5DB-3DBD-264A-AE23-897A3C630CA0}" srcOrd="1" destOrd="0" presId="urn:microsoft.com/office/officeart/2005/8/layout/orgChart1"/>
    <dgm:cxn modelId="{F3BC86F9-01D5-DF4F-BD32-E3165D84F01F}" type="presParOf" srcId="{056CFC4A-4BFA-F74D-9989-63185E139233}" destId="{DF3547E5-88BF-C747-A51B-F6F9D36E8C88}" srcOrd="2" destOrd="0" presId="urn:microsoft.com/office/officeart/2005/8/layout/orgChart1"/>
    <dgm:cxn modelId="{FA254462-0292-D344-9EA7-324ABAB76807}" type="presParOf" srcId="{1A4DD7AA-2514-384A-B90B-9B11C3305CD3}" destId="{0760994B-B76F-2146-AB0C-31D08370DB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6028C-E130-C64E-AA6E-63AF305B9A7B}">
      <dsp:nvSpPr>
        <dsp:cNvPr id="0" name=""/>
        <dsp:cNvSpPr/>
      </dsp:nvSpPr>
      <dsp:spPr>
        <a:xfrm>
          <a:off x="2884257" y="2506838"/>
          <a:ext cx="310620" cy="952569"/>
        </a:xfrm>
        <a:custGeom>
          <a:avLst/>
          <a:gdLst/>
          <a:ahLst/>
          <a:cxnLst/>
          <a:rect l="0" t="0" r="0" b="0"/>
          <a:pathLst>
            <a:path>
              <a:moveTo>
                <a:pt x="0" y="0"/>
              </a:moveTo>
              <a:lnTo>
                <a:pt x="0" y="952569"/>
              </a:lnTo>
              <a:lnTo>
                <a:pt x="310620" y="95256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BD5E8-2EE0-7B46-A239-FEAB8FDFD64C}">
      <dsp:nvSpPr>
        <dsp:cNvPr id="0" name=""/>
        <dsp:cNvSpPr/>
      </dsp:nvSpPr>
      <dsp:spPr>
        <a:xfrm>
          <a:off x="2459743" y="1036567"/>
          <a:ext cx="1252836" cy="434868"/>
        </a:xfrm>
        <a:custGeom>
          <a:avLst/>
          <a:gdLst/>
          <a:ahLst/>
          <a:cxnLst/>
          <a:rect l="0" t="0" r="0" b="0"/>
          <a:pathLst>
            <a:path>
              <a:moveTo>
                <a:pt x="0" y="0"/>
              </a:moveTo>
              <a:lnTo>
                <a:pt x="0" y="217434"/>
              </a:lnTo>
              <a:lnTo>
                <a:pt x="1252836" y="217434"/>
              </a:lnTo>
              <a:lnTo>
                <a:pt x="1252836" y="4348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FADE1-C369-6D42-AFFD-D52C189B874D}">
      <dsp:nvSpPr>
        <dsp:cNvPr id="0" name=""/>
        <dsp:cNvSpPr/>
      </dsp:nvSpPr>
      <dsp:spPr>
        <a:xfrm>
          <a:off x="1206906" y="1036567"/>
          <a:ext cx="1252836" cy="434868"/>
        </a:xfrm>
        <a:custGeom>
          <a:avLst/>
          <a:gdLst/>
          <a:ahLst/>
          <a:cxnLst/>
          <a:rect l="0" t="0" r="0" b="0"/>
          <a:pathLst>
            <a:path>
              <a:moveTo>
                <a:pt x="1252836" y="0"/>
              </a:moveTo>
              <a:lnTo>
                <a:pt x="1252836" y="217434"/>
              </a:lnTo>
              <a:lnTo>
                <a:pt x="0" y="217434"/>
              </a:lnTo>
              <a:lnTo>
                <a:pt x="0" y="4348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E03EE-16CC-CB4F-AE4A-913024DED712}">
      <dsp:nvSpPr>
        <dsp:cNvPr id="0" name=""/>
        <dsp:cNvSpPr/>
      </dsp:nvSpPr>
      <dsp:spPr>
        <a:xfrm>
          <a:off x="1424341" y="1166"/>
          <a:ext cx="2070803" cy="10354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Christ</a:t>
          </a:r>
        </a:p>
      </dsp:txBody>
      <dsp:txXfrm>
        <a:off x="1424341" y="1166"/>
        <a:ext cx="2070803" cy="1035401"/>
      </dsp:txXfrm>
    </dsp:sp>
    <dsp:sp modelId="{B45824A4-1192-4547-9640-B9998A01A5B8}">
      <dsp:nvSpPr>
        <dsp:cNvPr id="0" name=""/>
        <dsp:cNvSpPr/>
      </dsp:nvSpPr>
      <dsp:spPr>
        <a:xfrm>
          <a:off x="171505" y="1471436"/>
          <a:ext cx="2070803" cy="10354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Paul</a:t>
          </a:r>
        </a:p>
      </dsp:txBody>
      <dsp:txXfrm>
        <a:off x="171505" y="1471436"/>
        <a:ext cx="2070803" cy="1035401"/>
      </dsp:txXfrm>
    </dsp:sp>
    <dsp:sp modelId="{36E94863-529C-3E4A-AC11-A160207E3AEC}">
      <dsp:nvSpPr>
        <dsp:cNvPr id="0" name=""/>
        <dsp:cNvSpPr/>
      </dsp:nvSpPr>
      <dsp:spPr>
        <a:xfrm>
          <a:off x="2677177" y="1471436"/>
          <a:ext cx="2070803" cy="10354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Philemon</a:t>
          </a:r>
        </a:p>
      </dsp:txBody>
      <dsp:txXfrm>
        <a:off x="2677177" y="1471436"/>
        <a:ext cx="2070803" cy="1035401"/>
      </dsp:txXfrm>
    </dsp:sp>
    <dsp:sp modelId="{ECF473A8-5278-3B4E-B4C6-C2E23326F1EF}">
      <dsp:nvSpPr>
        <dsp:cNvPr id="0" name=""/>
        <dsp:cNvSpPr/>
      </dsp:nvSpPr>
      <dsp:spPr>
        <a:xfrm>
          <a:off x="3194878" y="2941707"/>
          <a:ext cx="2070803" cy="10354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Onesimus</a:t>
          </a:r>
        </a:p>
      </dsp:txBody>
      <dsp:txXfrm>
        <a:off x="3194878" y="2941707"/>
        <a:ext cx="2070803" cy="103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6028C-E130-C64E-AA6E-63AF305B9A7B}">
      <dsp:nvSpPr>
        <dsp:cNvPr id="0" name=""/>
        <dsp:cNvSpPr/>
      </dsp:nvSpPr>
      <dsp:spPr>
        <a:xfrm>
          <a:off x="3504501" y="1961430"/>
          <a:ext cx="2479460" cy="430319"/>
        </a:xfrm>
        <a:custGeom>
          <a:avLst/>
          <a:gdLst/>
          <a:ahLst/>
          <a:cxnLst/>
          <a:rect l="0" t="0" r="0" b="0"/>
          <a:pathLst>
            <a:path>
              <a:moveTo>
                <a:pt x="0" y="0"/>
              </a:moveTo>
              <a:lnTo>
                <a:pt x="0" y="215159"/>
              </a:lnTo>
              <a:lnTo>
                <a:pt x="2479460" y="215159"/>
              </a:lnTo>
              <a:lnTo>
                <a:pt x="2479460" y="4303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BD5E8-2EE0-7B46-A239-FEAB8FDFD64C}">
      <dsp:nvSpPr>
        <dsp:cNvPr id="0" name=""/>
        <dsp:cNvSpPr/>
      </dsp:nvSpPr>
      <dsp:spPr>
        <a:xfrm>
          <a:off x="3458781" y="1961430"/>
          <a:ext cx="91440" cy="430319"/>
        </a:xfrm>
        <a:custGeom>
          <a:avLst/>
          <a:gdLst/>
          <a:ahLst/>
          <a:cxnLst/>
          <a:rect l="0" t="0" r="0" b="0"/>
          <a:pathLst>
            <a:path>
              <a:moveTo>
                <a:pt x="45720" y="0"/>
              </a:moveTo>
              <a:lnTo>
                <a:pt x="45720" y="4303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FADE1-C369-6D42-AFFD-D52C189B874D}">
      <dsp:nvSpPr>
        <dsp:cNvPr id="0" name=""/>
        <dsp:cNvSpPr/>
      </dsp:nvSpPr>
      <dsp:spPr>
        <a:xfrm>
          <a:off x="1025040" y="1961430"/>
          <a:ext cx="2479460" cy="430319"/>
        </a:xfrm>
        <a:custGeom>
          <a:avLst/>
          <a:gdLst/>
          <a:ahLst/>
          <a:cxnLst/>
          <a:rect l="0" t="0" r="0" b="0"/>
          <a:pathLst>
            <a:path>
              <a:moveTo>
                <a:pt x="2479460" y="0"/>
              </a:moveTo>
              <a:lnTo>
                <a:pt x="2479460" y="215159"/>
              </a:lnTo>
              <a:lnTo>
                <a:pt x="0" y="215159"/>
              </a:lnTo>
              <a:lnTo>
                <a:pt x="0" y="4303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E03EE-16CC-CB4F-AE4A-913024DED712}">
      <dsp:nvSpPr>
        <dsp:cNvPr id="0" name=""/>
        <dsp:cNvSpPr/>
      </dsp:nvSpPr>
      <dsp:spPr>
        <a:xfrm>
          <a:off x="2479930" y="936859"/>
          <a:ext cx="2049140" cy="10245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Christ</a:t>
          </a:r>
        </a:p>
      </dsp:txBody>
      <dsp:txXfrm>
        <a:off x="2479930" y="936859"/>
        <a:ext cx="2049140" cy="1024570"/>
      </dsp:txXfrm>
    </dsp:sp>
    <dsp:sp modelId="{B45824A4-1192-4547-9640-B9998A01A5B8}">
      <dsp:nvSpPr>
        <dsp:cNvPr id="0" name=""/>
        <dsp:cNvSpPr/>
      </dsp:nvSpPr>
      <dsp:spPr>
        <a:xfrm>
          <a:off x="470" y="2391749"/>
          <a:ext cx="2049140" cy="10245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Paul</a:t>
          </a:r>
        </a:p>
      </dsp:txBody>
      <dsp:txXfrm>
        <a:off x="470" y="2391749"/>
        <a:ext cx="2049140" cy="1024570"/>
      </dsp:txXfrm>
    </dsp:sp>
    <dsp:sp modelId="{36E94863-529C-3E4A-AC11-A160207E3AEC}">
      <dsp:nvSpPr>
        <dsp:cNvPr id="0" name=""/>
        <dsp:cNvSpPr/>
      </dsp:nvSpPr>
      <dsp:spPr>
        <a:xfrm>
          <a:off x="2479930" y="2391749"/>
          <a:ext cx="2049140" cy="10245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Philemon</a:t>
          </a:r>
        </a:p>
      </dsp:txBody>
      <dsp:txXfrm>
        <a:off x="2479930" y="2391749"/>
        <a:ext cx="2049140" cy="1024570"/>
      </dsp:txXfrm>
    </dsp:sp>
    <dsp:sp modelId="{ECF473A8-5278-3B4E-B4C6-C2E23326F1EF}">
      <dsp:nvSpPr>
        <dsp:cNvPr id="0" name=""/>
        <dsp:cNvSpPr/>
      </dsp:nvSpPr>
      <dsp:spPr>
        <a:xfrm>
          <a:off x="4959390" y="2391749"/>
          <a:ext cx="2049140" cy="10245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Onesimus</a:t>
          </a:r>
        </a:p>
      </dsp:txBody>
      <dsp:txXfrm>
        <a:off x="4959390" y="2391749"/>
        <a:ext cx="2049140" cy="10245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960DB-4A85-0E43-B098-E4B379B55EC0}" type="datetimeFigureOut">
              <a:rPr lang="en-US" smtClean="0"/>
              <a:t>11/27/21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D4848-F545-324B-852C-65E11FF9875B}" type="slidenum">
              <a:rPr lang="en-US" smtClean="0"/>
              <a:t>‹#›</a:t>
            </a:fld>
            <a:endParaRPr lang="en-US"/>
          </a:p>
        </p:txBody>
      </p:sp>
    </p:spTree>
    <p:extLst>
      <p:ext uri="{BB962C8B-B14F-4D97-AF65-F5344CB8AC3E}">
        <p14:creationId xmlns:p14="http://schemas.microsoft.com/office/powerpoint/2010/main" val="201203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today we’ll be covering the book of Philemon. This is the shortest book in the New Testament, but there is a whole lot packed in this one. So, let’s dig in.</a:t>
            </a:r>
          </a:p>
          <a:p>
            <a:endParaRPr lang="en-US" dirty="0"/>
          </a:p>
          <a:p>
            <a:r>
              <a:rPr lang="en-US" dirty="0"/>
              <a:t>[PRAY]</a:t>
            </a:r>
          </a:p>
          <a:p>
            <a:endParaRPr lang="en-US" dirty="0"/>
          </a:p>
          <a:p>
            <a:r>
              <a:rPr lang="en-US" dirty="0"/>
              <a:t>Lord, thank you for giving us the opportunity to worship together. Lord, thank you for the fellowship of this Bible Study group. We are truly blessed by your gift of this amazing group of individuals. Please open our hearts and our minds today as we dig into your word and worship you. Lord, may I get out of the way and your word come forward.</a:t>
            </a:r>
          </a:p>
          <a:p>
            <a:endParaRPr lang="en-US" dirty="0"/>
          </a:p>
          <a:p>
            <a:r>
              <a:rPr lang="en-US" dirty="0"/>
              <a:t>In Jesus’ name we pray, Amen.</a:t>
            </a:r>
          </a:p>
        </p:txBody>
      </p:sp>
      <p:sp>
        <p:nvSpPr>
          <p:cNvPr id="4" name="Slide Number Placeholder 3"/>
          <p:cNvSpPr>
            <a:spLocks noGrp="1"/>
          </p:cNvSpPr>
          <p:nvPr>
            <p:ph type="sldNum" sz="quarter" idx="5"/>
          </p:nvPr>
        </p:nvSpPr>
        <p:spPr/>
        <p:txBody>
          <a:bodyPr/>
          <a:lstStyle/>
          <a:p>
            <a:fld id="{FDCD4848-F545-324B-852C-65E11FF9875B}" type="slidenum">
              <a:rPr lang="en-US" smtClean="0"/>
              <a:t>1</a:t>
            </a:fld>
            <a:endParaRPr lang="en-US"/>
          </a:p>
        </p:txBody>
      </p:sp>
    </p:spTree>
    <p:extLst>
      <p:ext uri="{BB962C8B-B14F-4D97-AF65-F5344CB8AC3E}">
        <p14:creationId xmlns:p14="http://schemas.microsoft.com/office/powerpoint/2010/main" val="55054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Calibri" panose="020F0502020204030204" pitchFamily="34" charset="0"/>
                <a:cs typeface="Calibri" panose="020F0502020204030204" pitchFamily="34" charset="0"/>
              </a:rPr>
              <a:t>Next is our Non-Essential’s, our Liberties. </a:t>
            </a:r>
            <a:r>
              <a:rPr lang="en-US" dirty="0"/>
              <a:t>Many of the ‘non-essentials’, the Liberties, are issues of life and death. So the </a:t>
            </a:r>
            <a:r>
              <a:rPr lang="en-US" sz="1200" b="0" i="0" dirty="0">
                <a:effectLst/>
                <a:latin typeface="Calibri" panose="020F0502020204030204" pitchFamily="34" charset="0"/>
                <a:cs typeface="Calibri" panose="020F0502020204030204" pitchFamily="34" charset="0"/>
              </a:rPr>
              <a:t>word non-essential can be harsh, but I also think it’s intentional. What “</a:t>
            </a:r>
            <a:r>
              <a:rPr lang="en-US" dirty="0" err="1"/>
              <a:t>Melangthan</a:t>
            </a:r>
            <a:r>
              <a:rPr lang="en-US" dirty="0"/>
              <a:t>” is saying here is that these things do not deal with salvation or god’s identity. </a:t>
            </a:r>
            <a:r>
              <a:rPr lang="en-US" sz="1200" b="0" i="0" dirty="0">
                <a:effectLst/>
                <a:latin typeface="Calibri" panose="020F0502020204030204" pitchFamily="34" charset="0"/>
                <a:cs typeface="Calibri" panose="020F0502020204030204" pitchFamily="34" charset="0"/>
              </a:rPr>
              <a:t>As a result, we must give Christian freedom to one another in these areas. Believers should </a:t>
            </a:r>
            <a:r>
              <a:rPr lang="en-US" sz="1200" b="1" i="0" u="sng" dirty="0">
                <a:effectLst/>
                <a:latin typeface="Calibri" panose="020F0502020204030204" pitchFamily="34" charset="0"/>
                <a:cs typeface="Calibri" panose="020F0502020204030204" pitchFamily="34" charset="0"/>
              </a:rPr>
              <a:t>show humility and understanding to those holding different perspectives</a:t>
            </a:r>
            <a:r>
              <a:rPr lang="en-US" sz="1200" b="0" i="0" dirty="0">
                <a:effectLst/>
                <a:latin typeface="Calibri" panose="020F0502020204030204" pitchFamily="34" charset="0"/>
                <a:cs typeface="Calibri" panose="020F0502020204030204" pitchFamily="34" charset="0"/>
              </a:rPr>
              <a:t>.</a:t>
            </a:r>
          </a:p>
          <a:p>
            <a:endParaRPr lang="en-US" sz="1200" b="0" i="0" dirty="0">
              <a:effectLst/>
              <a:latin typeface="Calibri" panose="020F0502020204030204" pitchFamily="34" charset="0"/>
              <a:cs typeface="Calibri" panose="020F0502020204030204" pitchFamily="34" charset="0"/>
            </a:endParaRPr>
          </a:p>
          <a:p>
            <a:r>
              <a:rPr lang="en-US" sz="1200" b="0" i="0" dirty="0">
                <a:effectLst/>
                <a:latin typeface="Calibri" panose="020F0502020204030204" pitchFamily="34" charset="0"/>
                <a:cs typeface="Calibri" panose="020F0502020204030204" pitchFamily="34" charset="0"/>
              </a:rPr>
              <a:t>These Liberties can also be broken down a bit further into three categories to make them easier to consume: Conviction, Conscience, and Choices.</a:t>
            </a:r>
          </a:p>
          <a:p>
            <a:endParaRPr lang="en-US" sz="1200" b="0" i="0"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DCD4848-F545-324B-852C-65E11FF9875B}" type="slidenum">
              <a:rPr lang="en-US" smtClean="0"/>
              <a:t>10</a:t>
            </a:fld>
            <a:endParaRPr lang="en-US"/>
          </a:p>
        </p:txBody>
      </p:sp>
    </p:spTree>
    <p:extLst>
      <p:ext uri="{BB962C8B-B14F-4D97-AF65-F5344CB8AC3E}">
        <p14:creationId xmlns:p14="http://schemas.microsoft.com/office/powerpoint/2010/main" val="95512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 and theological importance addressed in the Bible</a:t>
            </a:r>
          </a:p>
          <a:p>
            <a:endParaRPr lang="en-US" dirty="0"/>
          </a:p>
          <a:p>
            <a:r>
              <a:rPr lang="en-US" dirty="0"/>
              <a:t>The biblical mode of baptism: at what age should you be baptized?, should it be full submersion or a sprinkle of water?</a:t>
            </a:r>
          </a:p>
          <a:p>
            <a:r>
              <a:rPr lang="en-US" dirty="0"/>
              <a:t>Another is abortion: when is it OK to abort? is it OK at any stage of the pregnancy?</a:t>
            </a:r>
          </a:p>
          <a:p>
            <a:r>
              <a:rPr lang="en-US" dirty="0"/>
              <a:t>Another is homosexuality: is it OK or not?</a:t>
            </a:r>
          </a:p>
          <a:p>
            <a:endParaRPr lang="en-US" dirty="0"/>
          </a:p>
          <a:p>
            <a:r>
              <a:rPr lang="en-US" dirty="0"/>
              <a:t>[family member going to see a </a:t>
            </a:r>
            <a:r>
              <a:rPr lang="en-US" dirty="0" err="1"/>
              <a:t>phsycic</a:t>
            </a:r>
            <a:r>
              <a:rPr lang="en-US" dirty="0"/>
              <a:t> to see what she should do.]</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one is Conviction. These are issues of moral or theological importance that the Bible does indeed address in, what you may feel, as pretty clear and unmistakable ways. Issues like these might include:</a:t>
            </a:r>
          </a:p>
          <a:p>
            <a:endParaRPr lang="en-US" dirty="0"/>
          </a:p>
          <a:p>
            <a:r>
              <a:rPr lang="en-US" dirty="0"/>
              <a:t>See, these are issues of great importance and still labeled as non-essential. Why? Because they do not deal with God’s identity or Salvation. These issues should be discussed amongst Christians, but the problem we have today is to the extreme of which we have these conversations. We can get angry in our disagreements, can’t we? Emotions run deep, especially with a couple of the topics I brought up here. I felt it in the room when I said them out loud. As Christians we need to create a safe place for us to have these types of conversations. We need to extend Christian Liberty to our fellow believes and be compassionate and understanding while being forthright. First, seek to understand. If you come into a conversation with pre-conceived notions or some idea of what you think the other person is thinking or feeling, then you’re already at a disadvantage. As Christians we must show empathy for one another and do not allow these topics to divide us because, although they’re extremely important they’re, well, they’re non-essential.</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12</a:t>
            </a:fld>
            <a:endParaRPr lang="en-US"/>
          </a:p>
        </p:txBody>
      </p:sp>
    </p:spTree>
    <p:extLst>
      <p:ext uri="{BB962C8B-B14F-4D97-AF65-F5344CB8AC3E}">
        <p14:creationId xmlns:p14="http://schemas.microsoft.com/office/powerpoint/2010/main" val="302336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Liberty is Conscience. These are things that are either not specifically addressed int eh Bible or that may not be clear</a:t>
            </a:r>
            <a:r>
              <a:rPr lang="en-US" b="0" i="0" dirty="0">
                <a:effectLst/>
                <a:latin typeface="UICTFontTextStyleBody"/>
              </a:rPr>
              <a:t> due to nuances of language, culture, or challenges of interpretation. A couple examples of the New Testament period would be circumcision and eating meat offered to idols. But today’s version of these Conscience Liberties might be </a:t>
            </a:r>
          </a:p>
          <a:p>
            <a:endParaRPr lang="en-US" b="0" i="0" dirty="0">
              <a:effectLst/>
              <a:latin typeface="UICTFontTextStyleBody"/>
            </a:endParaRPr>
          </a:p>
          <a:p>
            <a:r>
              <a:rPr lang="en-US" b="0" i="0" dirty="0">
                <a:effectLst/>
                <a:latin typeface="UICTFontTextStyleBody"/>
              </a:rPr>
              <a:t>The Bible version you prefer, obviously the Bible doesn’t tell us whether ESV, King James, or NIV is better; nor is it essential.</a:t>
            </a:r>
          </a:p>
          <a:p>
            <a:r>
              <a:rPr lang="en-US" b="0" i="0" dirty="0">
                <a:effectLst/>
                <a:latin typeface="UICTFontTextStyleBody"/>
              </a:rPr>
              <a:t>Another might be the boundaries of the Sabbath, can you work on Sunday? What if you worked on Sunday but not Monday? Again, not essential.</a:t>
            </a:r>
          </a:p>
          <a:p>
            <a:r>
              <a:rPr lang="en-US" b="0" i="0" dirty="0">
                <a:effectLst/>
                <a:latin typeface="UICTFontTextStyleBody"/>
              </a:rPr>
              <a:t>Social drinking, is it OK or is it not? Under what circumstances</a:t>
            </a:r>
          </a:p>
          <a:p>
            <a:r>
              <a:rPr lang="en-US" b="0" i="0" dirty="0">
                <a:effectLst/>
                <a:latin typeface="UICTFontTextStyleBody"/>
              </a:rPr>
              <a:t>How about our political affiliations? Can you be a Christian and a Democrat at the same time?! </a:t>
            </a:r>
          </a:p>
          <a:p>
            <a:endParaRPr lang="en-US" b="0" i="0" dirty="0">
              <a:effectLst/>
              <a:latin typeface="UICTFontTextStyleBody"/>
            </a:endParaRPr>
          </a:p>
          <a:p>
            <a:r>
              <a:rPr lang="en-US" b="0" i="0" dirty="0">
                <a:effectLst/>
                <a:latin typeface="UICTFontTextStyleBody"/>
              </a:rPr>
              <a:t>These are matter of conscience. Again, we as Christians should talk about them and uphold our position, but by no means should these things divide us. We to be in Fellowship with each other, building</a:t>
            </a:r>
            <a:r>
              <a:rPr lang="en-US" dirty="0"/>
              <a:t> bonds to a degree of spiritual closeness that far surpasses the limitations of natural human friendships. We don’t need to agree on every topic to be in Fellowship with one another.</a:t>
            </a:r>
            <a:endParaRPr lang="en-US" b="0" i="0" dirty="0">
              <a:effectLst/>
              <a:latin typeface="UICTFontTextStyleBody"/>
            </a:endParaRPr>
          </a:p>
        </p:txBody>
      </p:sp>
      <p:sp>
        <p:nvSpPr>
          <p:cNvPr id="4" name="Slide Number Placeholder 3"/>
          <p:cNvSpPr>
            <a:spLocks noGrp="1"/>
          </p:cNvSpPr>
          <p:nvPr>
            <p:ph type="sldNum" sz="quarter" idx="5"/>
          </p:nvPr>
        </p:nvSpPr>
        <p:spPr/>
        <p:txBody>
          <a:bodyPr/>
          <a:lstStyle/>
          <a:p>
            <a:fld id="{FDCD4848-F545-324B-852C-65E11FF9875B}" type="slidenum">
              <a:rPr lang="en-US" smtClean="0"/>
              <a:t>13</a:t>
            </a:fld>
            <a:endParaRPr lang="en-US"/>
          </a:p>
        </p:txBody>
      </p:sp>
    </p:spTree>
    <p:extLst>
      <p:ext uri="{BB962C8B-B14F-4D97-AF65-F5344CB8AC3E}">
        <p14:creationId xmlns:p14="http://schemas.microsoft.com/office/powerpoint/2010/main" val="415609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Finally, there’s our Choices. These are issues that fall outside of explicit biblical commands. These are things which scripture really doesn’t address at all and typically include basic lifestyle decisions and taste.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For example, what clothes you wear, how often you shower (or not – hmm Jeff), your personal appearance, whether or not Halloween is OK or if Santa Claus and the Easter bunny should be a thing, what you eat, etc. These are things that, again, fall in the non-essential’s and are life choices we make which are not addressed in the Bible. They’re lifestyles choices, but we need to make sure we, personally, address them with discretion and discernment. Doing the best we can to align these lifestyle choices with Biblical principals: Convictions or even Essentials. On the other side, again we shouldn’t be divided with these life choices, approach them with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Let’s jump into Paul’s example here.</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14</a:t>
            </a:fld>
            <a:endParaRPr lang="en-US"/>
          </a:p>
        </p:txBody>
      </p:sp>
    </p:spTree>
    <p:extLst>
      <p:ext uri="{BB962C8B-B14F-4D97-AF65-F5344CB8AC3E}">
        <p14:creationId xmlns:p14="http://schemas.microsoft.com/office/powerpoint/2010/main" val="57043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Onesimus is a runaway slave. He is in Paul’s presence and Paul decides to send him back with this letter. He say’s I would have been glad to keep him with me. Paul also mentions “perhaps this is why he parted from you”. He’s saying here, maybe it was God’s will? There are some examples of Christian Liberties here, but one that stands out the most is Paul’s decision to send Onesimus back to Philemon.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Biblical law, Paul doesn’t really have to. He can keep Onesimus with him in Rome and that would be completely acceptable. Furthermore, Philemon does not need to listen to Pauls’ plea’s as per Roman Law. Philemon can do as he pleases, and it would have been par the course for that period. Obviously unacceptable today, but the point here is that our world and cultures change daily, and these non-essentials should not tear apart our Fellowship as Christians. It’s OK if we disagree, it’s OK if we don’t see eye-to-eye on every aspect of our lives and of our culture. We shouldn’t be canceling other Christians because of these Liberties.</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15</a:t>
            </a:fld>
            <a:endParaRPr lang="en-US"/>
          </a:p>
        </p:txBody>
      </p:sp>
    </p:spTree>
    <p:extLst>
      <p:ext uri="{BB962C8B-B14F-4D97-AF65-F5344CB8AC3E}">
        <p14:creationId xmlns:p14="http://schemas.microsoft.com/office/powerpoint/2010/main" val="349286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we’re going to bring God’s Glory to light for the rest of the world is to make this Grace, this Charity, this Love so obvious and apparent people think we’re crazy.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venir Book" panose="02000503020000020003" pitchFamily="2" charset="0"/>
              </a:rPr>
              <a:t>Becoming equipped in both the threats to and principles of biblical fellowship will enable you to be an effective leader who equips your church to make an impact on the kingdom of God for the glory of God. </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16</a:t>
            </a:fld>
            <a:endParaRPr lang="en-US"/>
          </a:p>
        </p:txBody>
      </p:sp>
    </p:spTree>
    <p:extLst>
      <p:ext uri="{BB962C8B-B14F-4D97-AF65-F5344CB8AC3E}">
        <p14:creationId xmlns:p14="http://schemas.microsoft.com/office/powerpoint/2010/main" val="3610285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makes that clear all throughout the new testament, and Jesus tells us straight.</a:t>
            </a:r>
          </a:p>
        </p:txBody>
      </p:sp>
      <p:sp>
        <p:nvSpPr>
          <p:cNvPr id="4" name="Slide Number Placeholder 3"/>
          <p:cNvSpPr>
            <a:spLocks noGrp="1"/>
          </p:cNvSpPr>
          <p:nvPr>
            <p:ph type="sldNum" sz="quarter" idx="5"/>
          </p:nvPr>
        </p:nvSpPr>
        <p:spPr/>
        <p:txBody>
          <a:bodyPr/>
          <a:lstStyle/>
          <a:p>
            <a:fld id="{FDCD4848-F545-324B-852C-65E11FF9875B}" type="slidenum">
              <a:rPr lang="en-US" smtClean="0"/>
              <a:t>17</a:t>
            </a:fld>
            <a:endParaRPr lang="en-US"/>
          </a:p>
        </p:txBody>
      </p:sp>
    </p:spTree>
    <p:extLst>
      <p:ext uri="{BB962C8B-B14F-4D97-AF65-F5344CB8AC3E}">
        <p14:creationId xmlns:p14="http://schemas.microsoft.com/office/powerpoint/2010/main" val="426629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into Paul’s example of Charity in all things for the sake of Christian Fellowship. Paul shows Charity by saying he’d prefer to do nothing without Philemon’s consent. Remember, he didn’t have to send Philemon back as per biblical law and given Paul’s position in the church compared to Philemon’s he could have commended him to take action. Instead, he wanted Philemon to do it of his own accord. </a:t>
            </a:r>
          </a:p>
          <a:p>
            <a:endParaRPr lang="en-US" dirty="0"/>
          </a:p>
          <a:p>
            <a:r>
              <a:rPr lang="en-US" dirty="0"/>
              <a:t>Going further, Paul also said, charge Onesimus’ debts to his account. Anything he </a:t>
            </a:r>
            <a:r>
              <a:rPr lang="en-US" dirty="0" err="1"/>
              <a:t>owe’s</a:t>
            </a:r>
            <a:r>
              <a:rPr lang="en-US" dirty="0"/>
              <a:t> Philemon, Paul will pay it. He doesn’t even need to deduct it from the debt of salvation Philemon has for Paul.</a:t>
            </a:r>
          </a:p>
          <a:p>
            <a:endParaRPr lang="en-US" dirty="0"/>
          </a:p>
          <a:p>
            <a:r>
              <a:rPr lang="en-US" dirty="0"/>
              <a:t>Paul’s display of Charity is clear throughout this book.</a:t>
            </a:r>
          </a:p>
        </p:txBody>
      </p:sp>
      <p:sp>
        <p:nvSpPr>
          <p:cNvPr id="4" name="Slide Number Placeholder 3"/>
          <p:cNvSpPr>
            <a:spLocks noGrp="1"/>
          </p:cNvSpPr>
          <p:nvPr>
            <p:ph type="sldNum" sz="quarter" idx="5"/>
          </p:nvPr>
        </p:nvSpPr>
        <p:spPr/>
        <p:txBody>
          <a:bodyPr/>
          <a:lstStyle/>
          <a:p>
            <a:fld id="{FDCD4848-F545-324B-852C-65E11FF9875B}" type="slidenum">
              <a:rPr lang="en-US" smtClean="0"/>
              <a:t>18</a:t>
            </a:fld>
            <a:endParaRPr lang="en-US"/>
          </a:p>
        </p:txBody>
      </p:sp>
    </p:spTree>
    <p:extLst>
      <p:ext uri="{BB962C8B-B14F-4D97-AF65-F5344CB8AC3E}">
        <p14:creationId xmlns:p14="http://schemas.microsoft.com/office/powerpoint/2010/main" val="365033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 closes it bringing them all together in one. Paul is a master communicator and in this single statement, “Confident of your obedience, I write to you, knowing that you will do eve more than I say”. Pauls’ speaking Unity, the essentials when he calls out Philemon’s obedience to the Lord. Although slavery isn’t an Essential, it’s a Conscience Liberty and Paul ‘knows’ Philemon will do the right thing here. Finally, Paul believes he will show Charity by doing even more.</a:t>
            </a:r>
          </a:p>
        </p:txBody>
      </p:sp>
      <p:sp>
        <p:nvSpPr>
          <p:cNvPr id="4" name="Slide Number Placeholder 3"/>
          <p:cNvSpPr>
            <a:spLocks noGrp="1"/>
          </p:cNvSpPr>
          <p:nvPr>
            <p:ph type="sldNum" sz="quarter" idx="5"/>
          </p:nvPr>
        </p:nvSpPr>
        <p:spPr/>
        <p:txBody>
          <a:bodyPr/>
          <a:lstStyle/>
          <a:p>
            <a:fld id="{FDCD4848-F545-324B-852C-65E11FF9875B}" type="slidenum">
              <a:rPr lang="en-US" smtClean="0"/>
              <a:t>19</a:t>
            </a:fld>
            <a:endParaRPr lang="en-US"/>
          </a:p>
        </p:txBody>
      </p:sp>
    </p:spTree>
    <p:extLst>
      <p:ext uri="{BB962C8B-B14F-4D97-AF65-F5344CB8AC3E}">
        <p14:creationId xmlns:p14="http://schemas.microsoft.com/office/powerpoint/2010/main" val="304068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summarize Fellowship into three things:</a:t>
            </a:r>
          </a:p>
          <a:p>
            <a:endParaRPr lang="en-US" dirty="0"/>
          </a:p>
          <a:p>
            <a:r>
              <a:rPr lang="en-US" dirty="0"/>
              <a:t>The Essentials, which Unite us under Non-Negotiable Convictions.</a:t>
            </a:r>
          </a:p>
          <a:p>
            <a:r>
              <a:rPr lang="en-US" dirty="0"/>
              <a:t>The Non-Essentials, which are Liberties that consist of Convictions, Conscience, and Choices which should not divide us.</a:t>
            </a:r>
          </a:p>
          <a:p>
            <a:r>
              <a:rPr lang="en-US" dirty="0"/>
              <a:t>In Everything we should show Love and Charity for one another.</a:t>
            </a:r>
          </a:p>
          <a:p>
            <a:endParaRPr lang="en-US" dirty="0"/>
          </a:p>
          <a:p>
            <a:r>
              <a:rPr lang="en-US" dirty="0"/>
              <a:t>Let’s close in prayer:</a:t>
            </a:r>
          </a:p>
          <a:p>
            <a:endParaRPr lang="en-US" dirty="0"/>
          </a:p>
          <a:p>
            <a:r>
              <a:rPr lang="en-US" dirty="0"/>
              <a:t>Lord, thank you for this class, thank you for this church, and thank you for this opportunity to worship you together. God I pray that we continue to build spiritual bonds that surpass common relationships. That our</a:t>
            </a:r>
            <a:r>
              <a:rPr lang="en-US" b="0" dirty="0"/>
              <a:t> </a:t>
            </a:r>
            <a:r>
              <a:rPr lang="en-US" sz="1200" b="0" dirty="0"/>
              <a:t>beliefs, convictions, and behaviors align with your will. May we continue to grow in Fellowship together. Thank you, Lord. In Jesus’ name we pray, </a:t>
            </a:r>
            <a:r>
              <a:rPr lang="en-US" sz="1200" b="0" dirty="0" err="1"/>
              <a:t>Ame</a:t>
            </a:r>
            <a:r>
              <a:rPr lang="en-US" sz="1200" b="0" dirty="0"/>
              <a:t>.</a:t>
            </a:r>
            <a:endParaRPr lang="en-US" b="0" dirty="0"/>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20</a:t>
            </a:fld>
            <a:endParaRPr lang="en-US"/>
          </a:p>
        </p:txBody>
      </p:sp>
    </p:spTree>
    <p:extLst>
      <p:ext uri="{BB962C8B-B14F-4D97-AF65-F5344CB8AC3E}">
        <p14:creationId xmlns:p14="http://schemas.microsoft.com/office/powerpoint/2010/main" val="191377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Apostle Paul</a:t>
            </a:r>
          </a:p>
          <a:p>
            <a:r>
              <a:rPr lang="en-US" dirty="0"/>
              <a:t>Philemon; </a:t>
            </a:r>
            <a:r>
              <a:rPr lang="en-US" dirty="0" err="1"/>
              <a:t>collosee</a:t>
            </a:r>
            <a:endParaRPr lang="en-US" dirty="0"/>
          </a:p>
          <a:p>
            <a:r>
              <a:rPr lang="en-US" dirty="0"/>
              <a:t>Onesimus</a:t>
            </a:r>
          </a:p>
          <a:p>
            <a:endParaRPr lang="en-US" dirty="0"/>
          </a:p>
          <a:p>
            <a:endParaRPr lang="en-US" dirty="0"/>
          </a:p>
          <a:p>
            <a:r>
              <a:rPr lang="en-US" dirty="0"/>
              <a:t>Here’s a bit of a backstory, as usual, Paul is in prison. Philemon is one of the four “Prison Letters” written by Paul and we have hitting them all the last few months. What’s unique about this letter is it’s addressed to an individual, Philemon. Philemon was a church leader. The church of Colossae met in his house, as a matter fact. He was also a slave owner. We don’t know how many he had, but Onesimus was certainly one of them.</a:t>
            </a:r>
          </a:p>
          <a:p>
            <a:endParaRPr lang="en-US" dirty="0"/>
          </a:p>
          <a:p>
            <a:r>
              <a:rPr lang="en-US" dirty="0"/>
              <a:t>So, what happened was Onesimus ran away from Philemon and likely stole money from him for his travels. Somehow, Onesimus finds Paul in prison, in Rome. It’s unknown whether Onesimus fled from Philemon to Paul or if Onesimus sought after Paul once he ran out of money. Either way, Onesimus was saved as a result of his time with Paul. He was now a Christian. Paul felt compelled to send Philemon a letter as a result of his interaction with Onesimus.</a:t>
            </a:r>
            <a:br>
              <a:rPr lang="en-US" dirty="0"/>
            </a:br>
            <a:endParaRPr lang="en-US" dirty="0"/>
          </a:p>
          <a:p>
            <a:r>
              <a:rPr lang="en-US" dirty="0"/>
              <a:t>Let’s read the meat of the letter real quick.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2</a:t>
            </a:fld>
            <a:endParaRPr lang="en-US"/>
          </a:p>
        </p:txBody>
      </p:sp>
    </p:spTree>
    <p:extLst>
      <p:ext uri="{BB962C8B-B14F-4D97-AF65-F5344CB8AC3E}">
        <p14:creationId xmlns:p14="http://schemas.microsoft.com/office/powerpoint/2010/main" val="274489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Biblical law, Paul doesn’t really have to. He can keep Onesimus with him in Rome and that would be completely acceptable. Furthermore, Philemon does not need to listen to Pauls’ plea’s as per Roman Law. Philemon can do as he pleases, and it would have been par the course for that period. Obviously unacceptable today, but the point here is that our world and cultures change daily, and these non-essentials should not tear apart our Fellowship as Christians. It’s OK if we disagree, it’s OK if we don’t see eye-to-eye on every aspect of our lives and of our culture. We shouldn’t be canceling other Christians because of these Liberties.</a:t>
            </a:r>
          </a:p>
          <a:p>
            <a:endParaRPr lang="en-US" dirty="0"/>
          </a:p>
          <a:p>
            <a:r>
              <a:rPr lang="en-US" dirty="0"/>
              <a:t>https://</a:t>
            </a:r>
            <a:r>
              <a:rPr lang="en-US" dirty="0" err="1"/>
              <a:t>en.wikipedia.org</a:t>
            </a:r>
            <a:r>
              <a:rPr lang="en-US" dirty="0"/>
              <a:t>/wiki/</a:t>
            </a:r>
            <a:r>
              <a:rPr lang="en-US" dirty="0" err="1"/>
              <a:t>Slavery_in_ancient_Rome#Rebellions_and_runaways</a:t>
            </a:r>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25</a:t>
            </a:fld>
            <a:endParaRPr lang="en-US"/>
          </a:p>
        </p:txBody>
      </p:sp>
    </p:spTree>
    <p:extLst>
      <p:ext uri="{BB962C8B-B14F-4D97-AF65-F5344CB8AC3E}">
        <p14:creationId xmlns:p14="http://schemas.microsoft.com/office/powerpoint/2010/main" val="27916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3</a:t>
            </a:fld>
            <a:endParaRPr lang="en-US"/>
          </a:p>
        </p:txBody>
      </p:sp>
    </p:spTree>
    <p:extLst>
      <p:ext uri="{BB962C8B-B14F-4D97-AF65-F5344CB8AC3E}">
        <p14:creationId xmlns:p14="http://schemas.microsoft.com/office/powerpoint/2010/main" val="139146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Forgiveness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Christ’s Power to change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puts people in your life to change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Stephanie changed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Fellowship: We speak often of how we should treat others and not always how Christians should treat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letter Paul Encourages Philemon to forgive and accept Onesimus as he would accept Paul. Paul speak of Onesimus’ conversion to Christianity; declaring Onesimus ‘useful’ to them both. Paul goes further and says, Onesimus, a slave, is now a brother; an equal, in Christ. Paul shows Charity in accepting any debt which Onesimus might have accrued as a result of the theft. Paul also Encourages Philemon to do what is right, ‘even more’, likely implying the release of Onesimus from slavery. Finally, all throughout this letter Paul dismisses the opportunity to command Philemon to do what is right; instead, Paul encourages Philemon to do what is right on his own accord.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there’s a lot that can be unpacked in this book, the smallest book in the New Testament. From the radical power of change Christ has, to solid study of forgiveness. But when was digging into this book over the last few weeks, what stood out to me was Fellowship.</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4</a:t>
            </a:fld>
            <a:endParaRPr lang="en-US"/>
          </a:p>
        </p:txBody>
      </p:sp>
    </p:spTree>
    <p:extLst>
      <p:ext uri="{BB962C8B-B14F-4D97-AF65-F5344CB8AC3E}">
        <p14:creationId xmlns:p14="http://schemas.microsoft.com/office/powerpoint/2010/main" val="168357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 that Fellowship</a:t>
            </a:r>
          </a:p>
          <a:p>
            <a:endParaRPr lang="en-US" dirty="0"/>
          </a:p>
          <a:p>
            <a:r>
              <a:rPr lang="en-US" dirty="0"/>
              <a:t>More like this, Christian Fellowship.</a:t>
            </a:r>
          </a:p>
        </p:txBody>
      </p:sp>
      <p:sp>
        <p:nvSpPr>
          <p:cNvPr id="4" name="Slide Number Placeholder 3"/>
          <p:cNvSpPr>
            <a:spLocks noGrp="1"/>
          </p:cNvSpPr>
          <p:nvPr>
            <p:ph type="sldNum" sz="quarter" idx="5"/>
          </p:nvPr>
        </p:nvSpPr>
        <p:spPr/>
        <p:txBody>
          <a:bodyPr/>
          <a:lstStyle/>
          <a:p>
            <a:fld id="{FDCD4848-F545-324B-852C-65E11FF9875B}" type="slidenum">
              <a:rPr lang="en-US" smtClean="0"/>
              <a:t>5</a:t>
            </a:fld>
            <a:endParaRPr lang="en-US"/>
          </a:p>
        </p:txBody>
      </p:sp>
    </p:spTree>
    <p:extLst>
      <p:ext uri="{BB962C8B-B14F-4D97-AF65-F5344CB8AC3E}">
        <p14:creationId xmlns:p14="http://schemas.microsoft.com/office/powerpoint/2010/main" val="16707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Biblical, the Christian kind of Fellowship, </a:t>
            </a:r>
            <a:r>
              <a:rPr lang="en-US" sz="1200" i="0" kern="1200" dirty="0" err="1">
                <a:solidFill>
                  <a:schemeClr val="tx1"/>
                </a:solidFill>
                <a:effectLst/>
                <a:latin typeface="+mn-lt"/>
                <a:ea typeface="+mn-ea"/>
                <a:cs typeface="+mn-cs"/>
              </a:rPr>
              <a:t>koy</a:t>
            </a:r>
            <a:r>
              <a:rPr lang="en-US"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noh</a:t>
            </a:r>
            <a:r>
              <a:rPr lang="en-US" sz="1200" i="0" kern="1200" dirty="0">
                <a:solidFill>
                  <a:schemeClr val="tx1"/>
                </a:solidFill>
                <a:effectLst/>
                <a:latin typeface="+mn-lt"/>
                <a:ea typeface="+mn-ea"/>
                <a:cs typeface="+mn-cs"/>
              </a:rPr>
              <a:t> NEE uh</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Relationships are the most important aspect of our lives and the Bible makes this clear. The single thread the weaves through the Bible is relationships. What’s unique about Christians is that our bonds are capable of developing a degree of spiritual closeness that far surpasses the limitations of natural human friendships.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Philip “</a:t>
            </a:r>
            <a:r>
              <a:rPr lang="en-US" dirty="0" err="1"/>
              <a:t>Melangthan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consistently enriched b our families, our friends, and our acquaintances. Not to mention the 100’s of connections we have in the virtual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see, Paul is encouraging Philemon to do the right thing. He is discipling Philemon, he living life with him, he is being a fellow Christian. Paul, with this letter to Philemon, outlines how we should approach each other as Christians. How we should live together, what Fellowship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per Philip “</a:t>
            </a:r>
            <a:r>
              <a:rPr lang="en-US" dirty="0" err="1"/>
              <a:t>Melangthan</a:t>
            </a:r>
            <a:r>
              <a:rPr lang="en-US" dirty="0"/>
              <a:t>”, a man who collaborated with Martin Luther, Fellowship consists of 3 key components: Essentials (Unity), Non-Essentials (Liberties), and, in all things, Charity.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Christians, we have become brothers and sisters in the family of God through the blood of Christ. This is clear all throughout scripture. So, how can we fellowship together?</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6</a:t>
            </a:fld>
            <a:endParaRPr lang="en-US"/>
          </a:p>
        </p:txBody>
      </p:sp>
    </p:spTree>
    <p:extLst>
      <p:ext uri="{BB962C8B-B14F-4D97-AF65-F5344CB8AC3E}">
        <p14:creationId xmlns:p14="http://schemas.microsoft.com/office/powerpoint/2010/main" val="148286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before, “</a:t>
            </a:r>
            <a:r>
              <a:rPr lang="en-US" dirty="0" err="1"/>
              <a:t>Melangthan</a:t>
            </a:r>
            <a:r>
              <a:rPr lang="en-US" dirty="0"/>
              <a:t>” did a great job breaking it down into 3 categories, one having some sub-categories we’ll get to in a few minutes. Fellowship is first built upon the Essentials, the foundation which builds creates our Unity. As Christians we have Liberties, and these liberties can be classified as non-essential, meaning they are </a:t>
            </a:r>
            <a:r>
              <a:rPr lang="en-US" sz="1200" b="1" u="sng" dirty="0">
                <a:latin typeface="Avenir Next LT Pro" panose="020F0502020204030204" pitchFamily="34" charset="0"/>
              </a:rPr>
              <a:t>not directed related to salvation or God’s identity</a:t>
            </a:r>
            <a:r>
              <a:rPr lang="en-US" sz="1200" b="0" u="none" dirty="0">
                <a:latin typeface="Avenir Next LT Pro" panose="020F0502020204030204" pitchFamily="34" charset="0"/>
              </a:rPr>
              <a:t>. And in everything we must show Charity.</a:t>
            </a:r>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7</a:t>
            </a:fld>
            <a:endParaRPr lang="en-US"/>
          </a:p>
        </p:txBody>
      </p:sp>
    </p:spTree>
    <p:extLst>
      <p:ext uri="{BB962C8B-B14F-4D97-AF65-F5344CB8AC3E}">
        <p14:creationId xmlns:p14="http://schemas.microsoft.com/office/powerpoint/2010/main" val="51401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Avenir Book" panose="02000503020000020003" pitchFamily="2" charset="0"/>
              </a:rPr>
              <a:t>So, first off is Unity, the Essential. Biblical fellowship in the worship of God, the work of God, and doing the will of God with others should be based on these fundamentals, apart from which genuine Christian fellowship cannot exist (Gal. 1:6-10). What unifies us as Believers are these foundational, non-negotiable, closed handed, convictions.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effectLst/>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Avenir Book" panose="02000503020000020003" pitchFamily="2" charset="0"/>
              </a:rPr>
              <a:t>We believe in the inspiration of Scription:</a:t>
            </a:r>
          </a:p>
          <a:p>
            <a:r>
              <a:rPr lang="en-US" sz="1200" b="1" kern="1200" baseline="30000" dirty="0">
                <a:solidFill>
                  <a:schemeClr val="tx1"/>
                </a:solidFill>
                <a:effectLst/>
                <a:latin typeface="+mn-lt"/>
                <a:ea typeface="+mn-ea"/>
                <a:cs typeface="+mn-cs"/>
              </a:rPr>
              <a:t>15 </a:t>
            </a:r>
            <a:r>
              <a:rPr lang="en-US" sz="1200" kern="1200" dirty="0">
                <a:solidFill>
                  <a:schemeClr val="tx1"/>
                </a:solidFill>
                <a:effectLst/>
                <a:latin typeface="+mn-lt"/>
                <a:ea typeface="+mn-ea"/>
                <a:cs typeface="+mn-cs"/>
              </a:rPr>
              <a:t>and how from childhood you have been acquainted with the sacred writings, which are able to make you wise for salvation through faith in Christ Jesus. </a:t>
            </a:r>
            <a:r>
              <a:rPr lang="en-US" sz="1200" b="1" kern="1200" baseline="30000" dirty="0">
                <a:solidFill>
                  <a:schemeClr val="tx1"/>
                </a:solidFill>
                <a:effectLst/>
                <a:latin typeface="+mn-lt"/>
                <a:ea typeface="+mn-ea"/>
                <a:cs typeface="+mn-cs"/>
              </a:rPr>
              <a:t>16 </a:t>
            </a:r>
            <a:r>
              <a:rPr lang="en-US" sz="1200" kern="1200" dirty="0">
                <a:solidFill>
                  <a:schemeClr val="tx1"/>
                </a:solidFill>
                <a:effectLst/>
                <a:latin typeface="+mn-lt"/>
                <a:ea typeface="+mn-ea"/>
                <a:cs typeface="+mn-cs"/>
              </a:rPr>
              <a:t>All Scripture is breathed out by God and profitable for teaching, for reproof, for correction, and for training in righteousness, </a:t>
            </a:r>
            <a:r>
              <a:rPr lang="en-US" sz="1200" b="1" kern="1200" baseline="30000" dirty="0">
                <a:solidFill>
                  <a:schemeClr val="tx1"/>
                </a:solidFill>
                <a:effectLst/>
                <a:latin typeface="+mn-lt"/>
                <a:ea typeface="+mn-ea"/>
                <a:cs typeface="+mn-cs"/>
              </a:rPr>
              <a:t>17 </a:t>
            </a:r>
            <a:r>
              <a:rPr lang="en-US" sz="1200" kern="1200" dirty="0">
                <a:solidFill>
                  <a:schemeClr val="tx1"/>
                </a:solidFill>
                <a:effectLst/>
                <a:latin typeface="+mn-lt"/>
                <a:ea typeface="+mn-ea"/>
                <a:cs typeface="+mn-cs"/>
              </a:rPr>
              <a:t>that the man of God may be complete, equipped for every good work. </a:t>
            </a:r>
          </a:p>
          <a:p>
            <a:r>
              <a:rPr lang="en-US" sz="1200" dirty="0">
                <a:latin typeface="Avenir Book" panose="02000503020000020003" pitchFamily="2" charset="0"/>
              </a:rPr>
              <a:t>2 Timothy 3:15-17</a:t>
            </a:r>
          </a:p>
          <a:p>
            <a:endParaRPr lang="en-US" sz="1200" dirty="0">
              <a:latin typeface="Avenir Book" panose="02000503020000020003" pitchFamily="2" charset="0"/>
            </a:endParaRPr>
          </a:p>
          <a:p>
            <a:r>
              <a:rPr lang="en-US" sz="1200" dirty="0">
                <a:latin typeface="Avenir Book" panose="02000503020000020003" pitchFamily="2" charset="0"/>
              </a:rPr>
              <a:t>We believe in the Holy Trinity: Father, Son, and Spirit</a:t>
            </a:r>
          </a:p>
          <a:p>
            <a:endParaRPr lang="en-US" sz="1200" dirty="0">
              <a:latin typeface="Avenir Book" panose="02000503020000020003" pitchFamily="2" charset="0"/>
            </a:endParaRPr>
          </a:p>
          <a:p>
            <a:r>
              <a:rPr lang="en-US" sz="1200" dirty="0">
                <a:latin typeface="Avenir Book" panose="02000503020000020003" pitchFamily="2" charset="0"/>
              </a:rPr>
              <a:t>We believe Christ is God:</a:t>
            </a:r>
          </a:p>
          <a:p>
            <a:r>
              <a:rPr lang="en-US" sz="1200" b="1"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For in him the whole fullness of deity dwells bodily</a:t>
            </a:r>
          </a:p>
          <a:p>
            <a:r>
              <a:rPr lang="en-US" sz="1200" kern="1200" dirty="0">
                <a:solidFill>
                  <a:schemeClr val="tx1"/>
                </a:solidFill>
                <a:effectLst/>
                <a:latin typeface="+mn-lt"/>
                <a:ea typeface="+mn-ea"/>
                <a:cs typeface="+mn-cs"/>
              </a:rPr>
              <a:t>Colossians 2:9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believe in the Virgin Birth</a:t>
            </a:r>
          </a:p>
          <a:p>
            <a:r>
              <a:rPr lang="en-US" sz="1200" b="1" kern="1200" baseline="300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 “Behold, the virgin shall conceive and bear a son, and they shall call his name Immanuel” </a:t>
            </a:r>
          </a:p>
          <a:p>
            <a:r>
              <a:rPr lang="en-US" sz="1200" kern="1200" dirty="0">
                <a:solidFill>
                  <a:schemeClr val="tx1"/>
                </a:solidFill>
                <a:effectLst/>
                <a:latin typeface="+mn-lt"/>
                <a:ea typeface="+mn-ea"/>
                <a:cs typeface="+mn-cs"/>
              </a:rPr>
              <a:t>Matthew 1:23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believe in the literal, physical resurrection of Christ, he is flesh now. If it’s not true, then this is all in vain.</a:t>
            </a:r>
          </a:p>
          <a:p>
            <a:r>
              <a:rPr lang="en-US" sz="1200" b="1" kern="1200" baseline="30000" dirty="0">
                <a:solidFill>
                  <a:schemeClr val="tx1"/>
                </a:solidFill>
                <a:effectLst/>
                <a:latin typeface="+mn-lt"/>
                <a:ea typeface="+mn-ea"/>
                <a:cs typeface="+mn-cs"/>
              </a:rPr>
              <a:t>14 </a:t>
            </a:r>
            <a:r>
              <a:rPr lang="en-US" sz="1200" kern="1200" dirty="0">
                <a:solidFill>
                  <a:schemeClr val="tx1"/>
                </a:solidFill>
                <a:effectLst/>
                <a:latin typeface="+mn-lt"/>
                <a:ea typeface="+mn-ea"/>
                <a:cs typeface="+mn-cs"/>
              </a:rPr>
              <a:t>And if Christ has not been raised, then our preaching is in vain and your faith is in vain.</a:t>
            </a:r>
            <a:r>
              <a:rPr lang="en-US" sz="1200" b="1"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Corinthians 15:14-15</a:t>
            </a:r>
          </a:p>
          <a:p>
            <a:endParaRPr lang="en-US" sz="1200" kern="1200" dirty="0">
              <a:solidFill>
                <a:schemeClr val="tx1"/>
              </a:solidFill>
              <a:effectLst/>
              <a:latin typeface="+mn-lt"/>
              <a:ea typeface="+mn-ea"/>
              <a:cs typeface="+mn-cs"/>
            </a:endParaRPr>
          </a:p>
          <a:p>
            <a:r>
              <a:rPr lang="en-US" dirty="0">
                <a:latin typeface="Avenir Book" panose="02000503020000020003" pitchFamily="2" charset="0"/>
              </a:rPr>
              <a:t>Finally, we believe salvation is by Grace alone, through faith alone. We can do nothing to earn it.</a:t>
            </a:r>
          </a:p>
          <a:p>
            <a:r>
              <a:rPr lang="en-US" sz="1200" b="1"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For by grace you have been saved through faith. And this is not your own doing; it is the gift of God, </a:t>
            </a:r>
            <a:r>
              <a:rPr lang="en-US" sz="1200" b="1"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not a result of works, so that no one may boast.</a:t>
            </a:r>
          </a:p>
          <a:p>
            <a:r>
              <a:rPr lang="en-US" dirty="0">
                <a:latin typeface="Avenir Book" panose="02000503020000020003" pitchFamily="2" charset="0"/>
              </a:rPr>
              <a:t>Ephesians 2:8–9</a:t>
            </a:r>
          </a:p>
          <a:p>
            <a:endParaRPr lang="en-US" dirty="0"/>
          </a:p>
        </p:txBody>
      </p:sp>
      <p:sp>
        <p:nvSpPr>
          <p:cNvPr id="4" name="Slide Number Placeholder 3"/>
          <p:cNvSpPr>
            <a:spLocks noGrp="1"/>
          </p:cNvSpPr>
          <p:nvPr>
            <p:ph type="sldNum" sz="quarter" idx="5"/>
          </p:nvPr>
        </p:nvSpPr>
        <p:spPr/>
        <p:txBody>
          <a:bodyPr/>
          <a:lstStyle/>
          <a:p>
            <a:fld id="{FDCD4848-F545-324B-852C-65E11FF9875B}" type="slidenum">
              <a:rPr lang="en-US" smtClean="0"/>
              <a:t>8</a:t>
            </a:fld>
            <a:endParaRPr lang="en-US"/>
          </a:p>
        </p:txBody>
      </p:sp>
    </p:spTree>
    <p:extLst>
      <p:ext uri="{BB962C8B-B14F-4D97-AF65-F5344CB8AC3E}">
        <p14:creationId xmlns:p14="http://schemas.microsoft.com/office/powerpoint/2010/main" val="6658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foundation, the essentials, of Fellowship. Paul shows this in his letter when he opens up his ’boldness in Christ’ and that he is a prisoner for Christ. And he shows how this is applied through Onesimus. Onesimus is more than a </a:t>
            </a:r>
            <a:r>
              <a:rPr lang="en-US" dirty="0" err="1"/>
              <a:t>bondserverant</a:t>
            </a:r>
            <a:r>
              <a:rPr lang="en-US" dirty="0"/>
              <a:t>, a slave. He is now a ‘beloved’ brother in both flesh and in the Lord. The Essentials are powerful and set the foundation for our Fellowship. Of these things we must agree for us to build bonds to a degree of spiritual closeness that far surpasses the limitations of natural human friendships. </a:t>
            </a:r>
          </a:p>
        </p:txBody>
      </p:sp>
      <p:sp>
        <p:nvSpPr>
          <p:cNvPr id="4" name="Slide Number Placeholder 3"/>
          <p:cNvSpPr>
            <a:spLocks noGrp="1"/>
          </p:cNvSpPr>
          <p:nvPr>
            <p:ph type="sldNum" sz="quarter" idx="5"/>
          </p:nvPr>
        </p:nvSpPr>
        <p:spPr/>
        <p:txBody>
          <a:bodyPr/>
          <a:lstStyle/>
          <a:p>
            <a:fld id="{FDCD4848-F545-324B-852C-65E11FF9875B}" type="slidenum">
              <a:rPr lang="en-US" smtClean="0"/>
              <a:t>9</a:t>
            </a:fld>
            <a:endParaRPr lang="en-US"/>
          </a:p>
        </p:txBody>
      </p:sp>
    </p:spTree>
    <p:extLst>
      <p:ext uri="{BB962C8B-B14F-4D97-AF65-F5344CB8AC3E}">
        <p14:creationId xmlns:p14="http://schemas.microsoft.com/office/powerpoint/2010/main" val="34901279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1202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7455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1825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1069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11/27/21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7011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9746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692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smtClean="0"/>
              <a:t>11/27/21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817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5156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11/27/21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9215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11/27/21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530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11/27/21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4046131"/>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GmvtXKFSdU?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F80DFC66-CCB8-F542-9B9B-A5BD7E0EA7D0}"/>
              </a:ext>
            </a:extLst>
          </p:cNvPr>
          <p:cNvSpPr>
            <a:spLocks noGrp="1"/>
          </p:cNvSpPr>
          <p:nvPr>
            <p:ph type="subTitle" idx="1"/>
          </p:nvPr>
        </p:nvSpPr>
        <p:spPr>
          <a:xfrm>
            <a:off x="7937524" y="2064730"/>
            <a:ext cx="2942706" cy="2728536"/>
          </a:xfrm>
        </p:spPr>
        <p:txBody>
          <a:bodyPr anchor="ctr">
            <a:normAutofit/>
          </a:bodyPr>
          <a:lstStyle/>
          <a:p>
            <a:r>
              <a:rPr lang="en-US" sz="3600" dirty="0">
                <a:solidFill>
                  <a:schemeClr val="tx2"/>
                </a:solidFill>
              </a:rPr>
              <a:t>Fellowship</a:t>
            </a:r>
          </a:p>
        </p:txBody>
      </p:sp>
      <p:grpSp>
        <p:nvGrpSpPr>
          <p:cNvPr id="10" name="Group 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2" name="Oval 1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E8CF9E2-5DE6-024A-98B1-EA4C98AB682C}"/>
              </a:ext>
            </a:extLst>
          </p:cNvPr>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Philemon</a:t>
            </a:r>
            <a:br>
              <a:rPr lang="en-US" sz="6000" dirty="0">
                <a:solidFill>
                  <a:srgbClr val="FFFFFF"/>
                </a:solidFill>
              </a:rPr>
            </a:br>
            <a:r>
              <a:rPr lang="en-US" sz="6000" dirty="0">
                <a:solidFill>
                  <a:srgbClr val="FFFFFF"/>
                </a:solidFill>
              </a:rPr>
              <a:t>8-21</a:t>
            </a:r>
          </a:p>
        </p:txBody>
      </p:sp>
      <p:sp>
        <p:nvSpPr>
          <p:cNvPr id="14" name="Rectangle 1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170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5" name="Rectangle 14">
            <a:extLst>
              <a:ext uri="{FF2B5EF4-FFF2-40B4-BE49-F238E27FC236}">
                <a16:creationId xmlns:a16="http://schemas.microsoft.com/office/drawing/2014/main" id="{82CF0709-DB90-7B49-A61C-4366DDD59F59}"/>
              </a:ext>
            </a:extLst>
          </p:cNvPr>
          <p:cNvSpPr/>
          <p:nvPr/>
        </p:nvSpPr>
        <p:spPr>
          <a:xfrm>
            <a:off x="-268294" y="-300191"/>
            <a:ext cx="4919807" cy="74160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Avenir Book" panose="02000503020000020003" pitchFamily="2" charset="0"/>
            </a:endParaRPr>
          </a:p>
        </p:txBody>
      </p:sp>
      <p:sp>
        <p:nvSpPr>
          <p:cNvPr id="2" name="Title 1">
            <a:extLst>
              <a:ext uri="{FF2B5EF4-FFF2-40B4-BE49-F238E27FC236}">
                <a16:creationId xmlns:a16="http://schemas.microsoft.com/office/drawing/2014/main" id="{BDB785D7-F891-2D4C-8DFE-14D657F9B851}"/>
              </a:ext>
            </a:extLst>
          </p:cNvPr>
          <p:cNvSpPr>
            <a:spLocks noGrp="1"/>
          </p:cNvSpPr>
          <p:nvPr>
            <p:ph type="title"/>
          </p:nvPr>
        </p:nvSpPr>
        <p:spPr>
          <a:xfrm>
            <a:off x="643468" y="643466"/>
            <a:ext cx="3686312" cy="5528734"/>
          </a:xfrm>
        </p:spPr>
        <p:txBody>
          <a:bodyPr>
            <a:normAutofit/>
          </a:bodyPr>
          <a:lstStyle/>
          <a:p>
            <a:pPr algn="r"/>
            <a:r>
              <a:rPr lang="en-US" dirty="0">
                <a:solidFill>
                  <a:srgbClr val="FFFFFF"/>
                </a:solidFill>
              </a:rPr>
              <a:t>Non-Essential; Liberty</a:t>
            </a:r>
          </a:p>
        </p:txBody>
      </p:sp>
      <p:sp>
        <p:nvSpPr>
          <p:cNvPr id="3" name="Content Placeholder 2">
            <a:extLst>
              <a:ext uri="{FF2B5EF4-FFF2-40B4-BE49-F238E27FC236}">
                <a16:creationId xmlns:a16="http://schemas.microsoft.com/office/drawing/2014/main" id="{0FAB16DB-2CA1-0D42-9BC8-B871190AC1F7}"/>
              </a:ext>
            </a:extLst>
          </p:cNvPr>
          <p:cNvSpPr>
            <a:spLocks noGrp="1"/>
          </p:cNvSpPr>
          <p:nvPr>
            <p:ph idx="1"/>
          </p:nvPr>
        </p:nvSpPr>
        <p:spPr>
          <a:xfrm>
            <a:off x="5053780" y="599768"/>
            <a:ext cx="6775951" cy="5572432"/>
          </a:xfrm>
        </p:spPr>
        <p:txBody>
          <a:bodyPr anchor="ctr">
            <a:normAutofit/>
          </a:bodyPr>
          <a:lstStyle/>
          <a:p>
            <a:r>
              <a:rPr lang="en-US" sz="2400" dirty="0">
                <a:latin typeface="Avenir Next LT Pro" panose="020F0502020204030204" pitchFamily="34" charset="0"/>
              </a:rPr>
              <a:t>These are all things which some believers have strong opinions, yet they remain matters of choice. They </a:t>
            </a:r>
            <a:r>
              <a:rPr lang="en-US" sz="2400" b="0" i="0" dirty="0">
                <a:effectLst/>
                <a:latin typeface="Avenir Next LT Pro" panose="020F0502020204030204" pitchFamily="34" charset="0"/>
              </a:rPr>
              <a:t>deal with </a:t>
            </a:r>
            <a:r>
              <a:rPr lang="en-US" sz="2400" dirty="0">
                <a:latin typeface="Avenir Next LT Pro" panose="020F0502020204030204" pitchFamily="34" charset="0"/>
              </a:rPr>
              <a:t>areas </a:t>
            </a:r>
            <a:r>
              <a:rPr lang="en-US" sz="2400" b="1" u="sng" dirty="0">
                <a:latin typeface="Avenir Next LT Pro" panose="020F0502020204030204" pitchFamily="34" charset="0"/>
              </a:rPr>
              <a:t>not directed related to salvation or God’s identity</a:t>
            </a:r>
            <a:r>
              <a:rPr lang="en-US" sz="2400" dirty="0">
                <a:latin typeface="Avenir Next LT Pro" panose="020F0502020204030204" pitchFamily="34" charset="0"/>
              </a:rPr>
              <a:t>.</a:t>
            </a:r>
            <a:endParaRPr lang="en-US" sz="2400" b="0" i="0" dirty="0">
              <a:effectLst/>
              <a:latin typeface="Avenir Next LT Pro" panose="020F0502020204030204" pitchFamily="34" charset="0"/>
            </a:endParaRPr>
          </a:p>
          <a:p>
            <a:r>
              <a:rPr lang="en-US" sz="2400" b="0" i="0" dirty="0">
                <a:effectLst/>
                <a:latin typeface="Avenir Next LT Pro" panose="020F0502020204030204" pitchFamily="34" charset="0"/>
              </a:rPr>
              <a:t>Can be broken down into three categories</a:t>
            </a:r>
          </a:p>
          <a:p>
            <a:pPr lvl="1"/>
            <a:r>
              <a:rPr lang="en-US" sz="2400" i="0" dirty="0">
                <a:effectLst/>
                <a:latin typeface="Avenir Next LT Pro" panose="020F0502020204030204" pitchFamily="34" charset="0"/>
              </a:rPr>
              <a:t>C</a:t>
            </a:r>
            <a:r>
              <a:rPr lang="en-US" sz="2400" b="0" i="0" dirty="0">
                <a:effectLst/>
                <a:latin typeface="Avenir Next LT Pro" panose="020F0502020204030204" pitchFamily="34" charset="0"/>
              </a:rPr>
              <a:t>onviction</a:t>
            </a:r>
            <a:endParaRPr lang="en-US" sz="2400" dirty="0">
              <a:effectLst/>
              <a:latin typeface="Avenir Next LT Pro" panose="020F0502020204030204" pitchFamily="34" charset="0"/>
            </a:endParaRPr>
          </a:p>
          <a:p>
            <a:pPr lvl="1"/>
            <a:r>
              <a:rPr lang="en-US" sz="2400" b="0" i="0" dirty="0">
                <a:effectLst/>
                <a:latin typeface="Avenir Next LT Pro" panose="020F0502020204030204" pitchFamily="34" charset="0"/>
              </a:rPr>
              <a:t>Conscience</a:t>
            </a:r>
            <a:endParaRPr lang="en-US" sz="2400" dirty="0">
              <a:effectLst/>
              <a:latin typeface="Avenir Next LT Pro" panose="020F0502020204030204" pitchFamily="34" charset="0"/>
            </a:endParaRPr>
          </a:p>
          <a:p>
            <a:pPr lvl="1"/>
            <a:r>
              <a:rPr lang="en-US" sz="2400" b="0" i="0" dirty="0">
                <a:effectLst/>
                <a:latin typeface="Avenir Next LT Pro" panose="020F0502020204030204" pitchFamily="34" charset="0"/>
              </a:rPr>
              <a:t>Choices</a:t>
            </a:r>
            <a:endParaRPr lang="en-US" sz="2400" dirty="0">
              <a:effectLst/>
              <a:latin typeface="Avenir Next LT Pro" panose="020F0502020204030204" pitchFamily="34" charset="0"/>
            </a:endParaRPr>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370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Choosing the Chickfila Short Line">
            <a:hlinkClick r:id="" action="ppaction://media"/>
            <a:extLst>
              <a:ext uri="{FF2B5EF4-FFF2-40B4-BE49-F238E27FC236}">
                <a16:creationId xmlns:a16="http://schemas.microsoft.com/office/drawing/2014/main" id="{F885D1F7-272F-A843-9831-F7BDD25BA93C}"/>
              </a:ext>
            </a:extLst>
          </p:cNvPr>
          <p:cNvPicPr>
            <a:picLocks noGrp="1" noRot="1" noChangeAspect="1"/>
          </p:cNvPicPr>
          <p:nvPr>
            <p:ph idx="1"/>
            <a:videoFile r:link="rId1"/>
          </p:nvPr>
        </p:nvPicPr>
        <p:blipFill>
          <a:blip r:embed="rId3"/>
          <a:stretch>
            <a:fillRect/>
          </a:stretch>
        </p:blipFill>
        <p:spPr>
          <a:xfrm>
            <a:off x="723900" y="393888"/>
            <a:ext cx="10744200" cy="6070223"/>
          </a:xfrm>
          <a:prstGeom prst="rect">
            <a:avLst/>
          </a:prstGeom>
        </p:spPr>
      </p:pic>
    </p:spTree>
    <p:extLst>
      <p:ext uri="{BB962C8B-B14F-4D97-AF65-F5344CB8AC3E}">
        <p14:creationId xmlns:p14="http://schemas.microsoft.com/office/powerpoint/2010/main" val="1060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6E79E-D45E-B14E-8F86-8AA09A3433EC}"/>
              </a:ext>
            </a:extLst>
          </p:cNvPr>
          <p:cNvSpPr>
            <a:spLocks noGrp="1"/>
          </p:cNvSpPr>
          <p:nvPr>
            <p:ph type="title"/>
          </p:nvPr>
        </p:nvSpPr>
        <p:spPr>
          <a:xfrm>
            <a:off x="1286934" y="1465790"/>
            <a:ext cx="3860798" cy="3941345"/>
          </a:xfrm>
        </p:spPr>
        <p:txBody>
          <a:bodyPr>
            <a:normAutofit/>
          </a:bodyPr>
          <a:lstStyle/>
          <a:p>
            <a:r>
              <a:rPr lang="en-US" sz="5100" dirty="0"/>
              <a:t>Liberty: Conviction</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EFC4F22-E10D-4044-908C-708A1F5F9059}"/>
              </a:ext>
            </a:extLst>
          </p:cNvPr>
          <p:cNvSpPr txBox="1">
            <a:spLocks/>
          </p:cNvSpPr>
          <p:nvPr/>
        </p:nvSpPr>
        <p:spPr>
          <a:xfrm>
            <a:off x="6417733" y="1085024"/>
            <a:ext cx="5132665" cy="4761140"/>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800" dirty="0">
                <a:latin typeface="UICTFontTextStyleBody"/>
              </a:rPr>
              <a:t>Issues of moral or theological importance that the Bible addresses.</a:t>
            </a:r>
            <a:endParaRPr lang="en-US" sz="2800" dirty="0">
              <a:latin typeface=".AppleSystemUIFont"/>
            </a:endParaRPr>
          </a:p>
          <a:p>
            <a:r>
              <a:rPr lang="en-US" sz="2800" dirty="0">
                <a:latin typeface="UICTFontTextStyleBody"/>
              </a:rPr>
              <a:t>Examples: The biblical mode of baptism, abortion, homosexuality, etc.</a:t>
            </a:r>
            <a:endParaRPr lang="en-US" sz="2800" dirty="0">
              <a:latin typeface=".AppleSystemUIFont"/>
            </a:endParaRPr>
          </a:p>
          <a:p>
            <a:r>
              <a:rPr lang="en-US" sz="2800" dirty="0">
                <a:latin typeface="UICTFontTextStyleBody"/>
              </a:rPr>
              <a:t>They are important. Extend liberty to other Christians, we may sometimes have a sharp disagreement on issues like these with other believers who maintain a different positions. </a:t>
            </a:r>
          </a:p>
        </p:txBody>
      </p:sp>
    </p:spTree>
    <p:extLst>
      <p:ext uri="{BB962C8B-B14F-4D97-AF65-F5344CB8AC3E}">
        <p14:creationId xmlns:p14="http://schemas.microsoft.com/office/powerpoint/2010/main" val="162038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B1D1F-2DAE-0D43-9F20-02C3BF0FD8A1}"/>
              </a:ext>
            </a:extLst>
          </p:cNvPr>
          <p:cNvSpPr>
            <a:spLocks noGrp="1"/>
          </p:cNvSpPr>
          <p:nvPr>
            <p:ph type="title"/>
          </p:nvPr>
        </p:nvSpPr>
        <p:spPr>
          <a:xfrm>
            <a:off x="1286934" y="1465790"/>
            <a:ext cx="3985154" cy="3941345"/>
          </a:xfrm>
        </p:spPr>
        <p:txBody>
          <a:bodyPr>
            <a:normAutofit/>
          </a:bodyPr>
          <a:lstStyle/>
          <a:p>
            <a:r>
              <a:rPr lang="en-US" sz="5100" dirty="0"/>
              <a:t>Liberty: Conscience</a:t>
            </a:r>
          </a:p>
        </p:txBody>
      </p:sp>
      <p:sp>
        <p:nvSpPr>
          <p:cNvPr id="3" name="Content Placeholder 2">
            <a:extLst>
              <a:ext uri="{FF2B5EF4-FFF2-40B4-BE49-F238E27FC236}">
                <a16:creationId xmlns:a16="http://schemas.microsoft.com/office/drawing/2014/main" id="{D56D1561-4969-0A4C-B85B-09CCAE13F7DC}"/>
              </a:ext>
            </a:extLst>
          </p:cNvPr>
          <p:cNvSpPr>
            <a:spLocks noGrp="1"/>
          </p:cNvSpPr>
          <p:nvPr>
            <p:ph idx="1"/>
          </p:nvPr>
        </p:nvSpPr>
        <p:spPr>
          <a:xfrm>
            <a:off x="6417733" y="939800"/>
            <a:ext cx="5132665" cy="4953000"/>
          </a:xfrm>
        </p:spPr>
        <p:txBody>
          <a:bodyPr anchor="ctr">
            <a:noAutofit/>
          </a:bodyPr>
          <a:lstStyle/>
          <a:p>
            <a:r>
              <a:rPr lang="en-US" sz="2400" b="0" i="0" dirty="0">
                <a:effectLst/>
                <a:latin typeface="UICTFontTextStyleBody"/>
              </a:rPr>
              <a:t>Things either not specifically addressed in the Bible or that are unclear.</a:t>
            </a:r>
            <a:endParaRPr lang="en-US" sz="2400" dirty="0">
              <a:effectLst/>
              <a:latin typeface=".AppleSystemUIFont"/>
            </a:endParaRPr>
          </a:p>
          <a:p>
            <a:r>
              <a:rPr lang="en-US" sz="2400" b="0" i="0" dirty="0">
                <a:effectLst/>
                <a:latin typeface="UICTFontTextStyleBody"/>
              </a:rPr>
              <a:t>Examples: Bible version, Sabbath days, social drinking, political affiliations, etc. </a:t>
            </a:r>
          </a:p>
          <a:p>
            <a:r>
              <a:rPr lang="en-US" sz="2400" b="0" i="0" dirty="0">
                <a:effectLst/>
                <a:latin typeface="UICTFontTextStyleBody"/>
              </a:rPr>
              <a:t>Because these are matters of conscience, believers should discuss their positions on these issues, while </a:t>
            </a:r>
            <a:r>
              <a:rPr lang="en-US" sz="2400" b="1" i="0" dirty="0">
                <a:effectLst/>
                <a:latin typeface="UICTFontTextStyleBody"/>
              </a:rPr>
              <a:t>patiently</a:t>
            </a:r>
            <a:r>
              <a:rPr lang="en-US" sz="2400" b="0" i="0" dirty="0">
                <a:effectLst/>
                <a:latin typeface="UICTFontTextStyleBody"/>
              </a:rPr>
              <a:t> </a:t>
            </a:r>
            <a:r>
              <a:rPr lang="en-US" sz="2400" b="1" i="0" dirty="0">
                <a:effectLst/>
                <a:latin typeface="UICTFontTextStyleBody"/>
              </a:rPr>
              <a:t>giving love and compassion to those who differ with them</a:t>
            </a:r>
            <a:r>
              <a:rPr lang="en-US" sz="2400" b="0" i="0" dirty="0">
                <a:effectLst/>
                <a:latin typeface="UICTFontTextStyleBody"/>
              </a:rPr>
              <a:t> (1 Cor. 8; 1 Cor. 10:29). </a:t>
            </a:r>
            <a:endParaRPr lang="en-US" sz="2400" dirty="0">
              <a:effectLst/>
              <a:latin typeface=".AppleSystemUIFont"/>
            </a:endParaRP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28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13ABA-2F1E-654E-872F-D211B18A174A}"/>
              </a:ext>
            </a:extLst>
          </p:cNvPr>
          <p:cNvSpPr>
            <a:spLocks noGrp="1"/>
          </p:cNvSpPr>
          <p:nvPr>
            <p:ph type="title"/>
          </p:nvPr>
        </p:nvSpPr>
        <p:spPr>
          <a:xfrm>
            <a:off x="1286934" y="1465790"/>
            <a:ext cx="3860798" cy="3941345"/>
          </a:xfrm>
        </p:spPr>
        <p:txBody>
          <a:bodyPr>
            <a:normAutofit/>
          </a:bodyPr>
          <a:lstStyle/>
          <a:p>
            <a:r>
              <a:rPr lang="en-US" sz="5100" dirty="0"/>
              <a:t>Liberty: Choices</a:t>
            </a:r>
          </a:p>
        </p:txBody>
      </p:sp>
      <p:sp>
        <p:nvSpPr>
          <p:cNvPr id="3" name="Content Placeholder 2">
            <a:extLst>
              <a:ext uri="{FF2B5EF4-FFF2-40B4-BE49-F238E27FC236}">
                <a16:creationId xmlns:a16="http://schemas.microsoft.com/office/drawing/2014/main" id="{6819EA1E-C329-454E-A73A-57E53D56A872}"/>
              </a:ext>
            </a:extLst>
          </p:cNvPr>
          <p:cNvSpPr>
            <a:spLocks noGrp="1"/>
          </p:cNvSpPr>
          <p:nvPr>
            <p:ph idx="1"/>
          </p:nvPr>
        </p:nvSpPr>
        <p:spPr>
          <a:xfrm>
            <a:off x="6417733" y="1359090"/>
            <a:ext cx="5132665" cy="4048046"/>
          </a:xfrm>
        </p:spPr>
        <p:txBody>
          <a:bodyPr anchor="ctr">
            <a:normAutofit/>
          </a:bodyPr>
          <a:lstStyle/>
          <a:p>
            <a:r>
              <a:rPr lang="en-US" sz="2400" b="0" i="0" dirty="0">
                <a:effectLst/>
                <a:latin typeface="UICTFontTextStyleBody"/>
              </a:rPr>
              <a:t>Issues that fall outside of explicit biblical commands. These are things on which Scripture is silent. These include basic lifestyle decisions and personal taste.</a:t>
            </a:r>
          </a:p>
          <a:p>
            <a:r>
              <a:rPr lang="en-US" sz="2400" dirty="0">
                <a:latin typeface="UICTFontTextStyleBody"/>
              </a:rPr>
              <a:t>Examples: clothing</a:t>
            </a:r>
            <a:r>
              <a:rPr lang="en-US" sz="2400" b="0" i="0" dirty="0">
                <a:effectLst/>
                <a:latin typeface="UICTFontTextStyleBody"/>
              </a:rPr>
              <a:t>, hygiene and grooming, personal appearance, Halloween, Santa Claus and the Easter Bunny, dietary choices, etc. </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78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50E5-1AB0-BA4B-9088-F3A229F757E4}"/>
              </a:ext>
            </a:extLst>
          </p:cNvPr>
          <p:cNvSpPr>
            <a:spLocks noGrp="1"/>
          </p:cNvSpPr>
          <p:nvPr>
            <p:ph type="title"/>
          </p:nvPr>
        </p:nvSpPr>
        <p:spPr/>
        <p:txBody>
          <a:bodyPr/>
          <a:lstStyle/>
          <a:p>
            <a:r>
              <a:rPr lang="en-US" dirty="0"/>
              <a:t>Paul’s Example</a:t>
            </a:r>
          </a:p>
        </p:txBody>
      </p:sp>
      <p:sp>
        <p:nvSpPr>
          <p:cNvPr id="3" name="Content Placeholder 2">
            <a:extLst>
              <a:ext uri="{FF2B5EF4-FFF2-40B4-BE49-F238E27FC236}">
                <a16:creationId xmlns:a16="http://schemas.microsoft.com/office/drawing/2014/main" id="{82B53A6C-7FF5-BD46-9B25-EA0AA2458430}"/>
              </a:ext>
            </a:extLst>
          </p:cNvPr>
          <p:cNvSpPr>
            <a:spLocks noGrp="1"/>
          </p:cNvSpPr>
          <p:nvPr>
            <p:ph idx="1"/>
          </p:nvPr>
        </p:nvSpPr>
        <p:spPr/>
        <p:txBody>
          <a:bodyPr>
            <a:normAutofit/>
          </a:bodyPr>
          <a:lstStyle/>
          <a:p>
            <a:pPr marL="0" indent="0">
              <a:buNone/>
            </a:pPr>
            <a:r>
              <a:rPr lang="en-US" sz="2800" b="1" baseline="30000" dirty="0"/>
              <a:t>12 </a:t>
            </a:r>
            <a:r>
              <a:rPr lang="en-US" sz="2800" dirty="0"/>
              <a:t>I am </a:t>
            </a:r>
            <a:r>
              <a:rPr lang="en-US" sz="2800" dirty="0">
                <a:highlight>
                  <a:srgbClr val="FFFF00"/>
                </a:highlight>
              </a:rPr>
              <a:t>sending him back to you</a:t>
            </a:r>
            <a:r>
              <a:rPr lang="en-US" sz="2800" dirty="0"/>
              <a:t>, sending my very heart. </a:t>
            </a:r>
            <a:r>
              <a:rPr lang="en-US" sz="2800" b="1" baseline="30000" dirty="0"/>
              <a:t>13 </a:t>
            </a:r>
            <a:r>
              <a:rPr lang="en-US" sz="2800" dirty="0"/>
              <a:t>I </a:t>
            </a:r>
            <a:r>
              <a:rPr lang="en-US" sz="2800" dirty="0">
                <a:highlight>
                  <a:srgbClr val="FFFF00"/>
                </a:highlight>
              </a:rPr>
              <a:t>would have been glad to keep him with me</a:t>
            </a:r>
            <a:r>
              <a:rPr lang="en-US" sz="2800" dirty="0"/>
              <a:t>, in order that he might serve me on your behalf during my imprisonment for the gospel, </a:t>
            </a:r>
            <a:r>
              <a:rPr lang="en-US" sz="2800" b="1" baseline="30000" dirty="0"/>
              <a:t>14 </a:t>
            </a:r>
            <a:r>
              <a:rPr lang="en-US" sz="2800" dirty="0"/>
              <a:t>but I preferred to do nothing without your consent in order that your goodness might not be by compulsion but of your own accord. </a:t>
            </a:r>
            <a:r>
              <a:rPr lang="en-US" sz="2800" b="1" baseline="30000" dirty="0"/>
              <a:t>15 </a:t>
            </a:r>
            <a:r>
              <a:rPr lang="en-US" sz="2800" dirty="0"/>
              <a:t>For this </a:t>
            </a:r>
            <a:r>
              <a:rPr lang="en-US" sz="2800" dirty="0">
                <a:highlight>
                  <a:srgbClr val="FFFF00"/>
                </a:highlight>
              </a:rPr>
              <a:t>perhaps is why he was parted from you for a while, that you might have him back forever</a:t>
            </a:r>
            <a:r>
              <a:rPr lang="en-US" sz="2800" dirty="0"/>
              <a:t>, </a:t>
            </a:r>
            <a:r>
              <a:rPr lang="en-US" sz="2800" b="1" baseline="30000" dirty="0"/>
              <a:t>16</a:t>
            </a:r>
          </a:p>
          <a:p>
            <a:pPr marL="0" indent="0" algn="r">
              <a:buNone/>
            </a:pPr>
            <a:r>
              <a:rPr lang="en-US" sz="2800" dirty="0"/>
              <a:t>Philemon 12-16</a:t>
            </a:r>
          </a:p>
          <a:p>
            <a:pPr marL="0" indent="0" algn="r">
              <a:buNone/>
            </a:pPr>
            <a:endParaRPr lang="en-US" sz="2800" dirty="0"/>
          </a:p>
        </p:txBody>
      </p:sp>
    </p:spTree>
    <p:extLst>
      <p:ext uri="{BB962C8B-B14F-4D97-AF65-F5344CB8AC3E}">
        <p14:creationId xmlns:p14="http://schemas.microsoft.com/office/powerpoint/2010/main" val="363871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5" name="Rectangle 14">
            <a:extLst>
              <a:ext uri="{FF2B5EF4-FFF2-40B4-BE49-F238E27FC236}">
                <a16:creationId xmlns:a16="http://schemas.microsoft.com/office/drawing/2014/main" id="{77665198-01B1-404F-9F83-A45858EFF0D7}"/>
              </a:ext>
            </a:extLst>
          </p:cNvPr>
          <p:cNvSpPr/>
          <p:nvPr/>
        </p:nvSpPr>
        <p:spPr>
          <a:xfrm>
            <a:off x="-268294" y="-300191"/>
            <a:ext cx="4919807" cy="74160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Avenir Book" panose="02000503020000020003" pitchFamily="2" charset="0"/>
            </a:endParaRPr>
          </a:p>
        </p:txBody>
      </p:sp>
      <p:sp>
        <p:nvSpPr>
          <p:cNvPr id="2" name="Title 1">
            <a:extLst>
              <a:ext uri="{FF2B5EF4-FFF2-40B4-BE49-F238E27FC236}">
                <a16:creationId xmlns:a16="http://schemas.microsoft.com/office/drawing/2014/main" id="{225180EB-D834-C540-8D99-E5456FCAA9DD}"/>
              </a:ext>
            </a:extLst>
          </p:cNvPr>
          <p:cNvSpPr>
            <a:spLocks noGrp="1"/>
          </p:cNvSpPr>
          <p:nvPr>
            <p:ph type="title"/>
          </p:nvPr>
        </p:nvSpPr>
        <p:spPr>
          <a:xfrm>
            <a:off x="643468" y="643466"/>
            <a:ext cx="3686312" cy="5528734"/>
          </a:xfrm>
        </p:spPr>
        <p:txBody>
          <a:bodyPr>
            <a:normAutofit/>
          </a:bodyPr>
          <a:lstStyle/>
          <a:p>
            <a:pPr algn="r"/>
            <a:r>
              <a:rPr lang="en-US" dirty="0">
                <a:solidFill>
                  <a:srgbClr val="FFFFFF"/>
                </a:solidFill>
              </a:rPr>
              <a:t>In All Things; Charity</a:t>
            </a:r>
          </a:p>
        </p:txBody>
      </p:sp>
      <p:sp>
        <p:nvSpPr>
          <p:cNvPr id="3" name="Content Placeholder 2">
            <a:extLst>
              <a:ext uri="{FF2B5EF4-FFF2-40B4-BE49-F238E27FC236}">
                <a16:creationId xmlns:a16="http://schemas.microsoft.com/office/drawing/2014/main" id="{86D3D509-1693-574E-A1F0-A2AF3A035CF5}"/>
              </a:ext>
            </a:extLst>
          </p:cNvPr>
          <p:cNvSpPr>
            <a:spLocks noGrp="1"/>
          </p:cNvSpPr>
          <p:nvPr>
            <p:ph idx="1"/>
          </p:nvPr>
        </p:nvSpPr>
        <p:spPr>
          <a:xfrm>
            <a:off x="5053780" y="599768"/>
            <a:ext cx="6074467" cy="5572432"/>
          </a:xfrm>
        </p:spPr>
        <p:txBody>
          <a:bodyPr anchor="ctr">
            <a:normAutofit/>
          </a:bodyPr>
          <a:lstStyle/>
          <a:p>
            <a:r>
              <a:rPr lang="en-US" sz="2800" b="0" i="0" u="none" strike="noStrike" dirty="0">
                <a:effectLst/>
                <a:latin typeface="Avenir Book" panose="02000503020000020003" pitchFamily="2" charset="0"/>
              </a:rPr>
              <a:t>Christian love for one another</a:t>
            </a:r>
          </a:p>
          <a:p>
            <a:r>
              <a:rPr lang="en-US" sz="2800" dirty="0">
                <a:latin typeface="Avenir Book" panose="02000503020000020003" pitchFamily="2" charset="0"/>
              </a:rPr>
              <a:t>“Different was His design. Not a call to arms.” ~Daniel Ritchie</a:t>
            </a:r>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262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0C6A-1B51-2E4D-BFBB-F52EAD2DA2B6}"/>
              </a:ext>
            </a:extLst>
          </p:cNvPr>
          <p:cNvSpPr>
            <a:spLocks noGrp="1"/>
          </p:cNvSpPr>
          <p:nvPr>
            <p:ph type="title"/>
          </p:nvPr>
        </p:nvSpPr>
        <p:spPr/>
        <p:txBody>
          <a:bodyPr/>
          <a:lstStyle/>
          <a:p>
            <a:r>
              <a:rPr lang="en-US" dirty="0">
                <a:latin typeface="Avenir" panose="02000503020000020003" pitchFamily="2" charset="0"/>
              </a:rPr>
              <a:t>Christian Love for One Another</a:t>
            </a:r>
            <a:endParaRPr lang="en-US" dirty="0"/>
          </a:p>
        </p:txBody>
      </p:sp>
      <p:sp>
        <p:nvSpPr>
          <p:cNvPr id="3" name="Content Placeholder 2">
            <a:extLst>
              <a:ext uri="{FF2B5EF4-FFF2-40B4-BE49-F238E27FC236}">
                <a16:creationId xmlns:a16="http://schemas.microsoft.com/office/drawing/2014/main" id="{E24B4663-763D-D44E-B471-92C4E813FDB9}"/>
              </a:ext>
            </a:extLst>
          </p:cNvPr>
          <p:cNvSpPr>
            <a:spLocks noGrp="1"/>
          </p:cNvSpPr>
          <p:nvPr>
            <p:ph idx="1"/>
          </p:nvPr>
        </p:nvSpPr>
        <p:spPr/>
        <p:txBody>
          <a:bodyPr>
            <a:normAutofit/>
          </a:bodyPr>
          <a:lstStyle/>
          <a:p>
            <a:pPr marL="0" indent="0">
              <a:buNone/>
            </a:pPr>
            <a:r>
              <a:rPr lang="en-US" sz="2800" b="1" baseline="30000" dirty="0"/>
              <a:t>34 </a:t>
            </a:r>
            <a:r>
              <a:rPr lang="en-US" sz="2800" dirty="0"/>
              <a:t>A new commandment I give to you, that you love one another: just as I have loved you, you also are to love one another. </a:t>
            </a:r>
            <a:r>
              <a:rPr lang="en-US" sz="2800" b="1" baseline="30000" dirty="0"/>
              <a:t>35 </a:t>
            </a:r>
            <a:r>
              <a:rPr lang="en-US" sz="2800" dirty="0"/>
              <a:t>By this all people will know that you are my disciples, if you have love for one another.” </a:t>
            </a:r>
          </a:p>
          <a:p>
            <a:pPr marL="0" indent="0" algn="r">
              <a:buNone/>
            </a:pPr>
            <a:r>
              <a:rPr lang="en-US" sz="2800" dirty="0"/>
              <a:t>John 13:34–35</a:t>
            </a:r>
          </a:p>
        </p:txBody>
      </p:sp>
    </p:spTree>
    <p:extLst>
      <p:ext uri="{BB962C8B-B14F-4D97-AF65-F5344CB8AC3E}">
        <p14:creationId xmlns:p14="http://schemas.microsoft.com/office/powerpoint/2010/main" val="41218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2C51-CD59-974D-9E26-E57CAE601864}"/>
              </a:ext>
            </a:extLst>
          </p:cNvPr>
          <p:cNvSpPr>
            <a:spLocks noGrp="1"/>
          </p:cNvSpPr>
          <p:nvPr>
            <p:ph type="title"/>
          </p:nvPr>
        </p:nvSpPr>
        <p:spPr/>
        <p:txBody>
          <a:bodyPr/>
          <a:lstStyle/>
          <a:p>
            <a:r>
              <a:rPr lang="en-US" dirty="0"/>
              <a:t>Paul’s Example</a:t>
            </a:r>
          </a:p>
        </p:txBody>
      </p:sp>
      <p:sp>
        <p:nvSpPr>
          <p:cNvPr id="3" name="Content Placeholder 2">
            <a:extLst>
              <a:ext uri="{FF2B5EF4-FFF2-40B4-BE49-F238E27FC236}">
                <a16:creationId xmlns:a16="http://schemas.microsoft.com/office/drawing/2014/main" id="{CA4893B7-5C94-824B-A457-68BEBE69619B}"/>
              </a:ext>
            </a:extLst>
          </p:cNvPr>
          <p:cNvSpPr>
            <a:spLocks noGrp="1"/>
          </p:cNvSpPr>
          <p:nvPr>
            <p:ph idx="1"/>
          </p:nvPr>
        </p:nvSpPr>
        <p:spPr/>
        <p:txBody>
          <a:bodyPr>
            <a:normAutofit fontScale="92500" lnSpcReduction="20000"/>
          </a:bodyPr>
          <a:lstStyle/>
          <a:p>
            <a:pPr marL="0" indent="0">
              <a:buNone/>
            </a:pPr>
            <a:r>
              <a:rPr lang="en-US" sz="2800" b="1" baseline="30000" dirty="0"/>
              <a:t>13 </a:t>
            </a:r>
            <a:r>
              <a:rPr lang="en-US" sz="2800" dirty="0"/>
              <a:t>I would have been glad to keep him with me, in order that he might serve me on your behalf during my imprisonment for the gospel, </a:t>
            </a:r>
            <a:r>
              <a:rPr lang="en-US" sz="2800" b="1" baseline="30000" dirty="0"/>
              <a:t>14 </a:t>
            </a:r>
            <a:r>
              <a:rPr lang="en-US" sz="2800" dirty="0"/>
              <a:t>but </a:t>
            </a:r>
            <a:r>
              <a:rPr lang="en-US" sz="2800" dirty="0">
                <a:highlight>
                  <a:srgbClr val="FFFF00"/>
                </a:highlight>
              </a:rPr>
              <a:t>I preferred to do nothing without your consent in order that your goodness might not be by compulsion but of your own accord.</a:t>
            </a:r>
          </a:p>
          <a:p>
            <a:pPr marL="0" indent="0" algn="r">
              <a:buNone/>
            </a:pPr>
            <a:r>
              <a:rPr lang="en-US" sz="2800" dirty="0"/>
              <a:t>Philemon 13-14</a:t>
            </a:r>
          </a:p>
          <a:p>
            <a:pPr marL="0" indent="0">
              <a:buNone/>
            </a:pPr>
            <a:endParaRPr lang="en-US" sz="2800" b="1" baseline="30000" dirty="0"/>
          </a:p>
          <a:p>
            <a:pPr marL="0" indent="0">
              <a:buNone/>
            </a:pPr>
            <a:r>
              <a:rPr lang="en-US" sz="2800" b="1" baseline="30000" dirty="0"/>
              <a:t>18 </a:t>
            </a:r>
            <a:r>
              <a:rPr lang="en-US" sz="2800" dirty="0"/>
              <a:t>If he has wronged you at all, or owes you anything, </a:t>
            </a:r>
            <a:r>
              <a:rPr lang="en-US" sz="2800" dirty="0">
                <a:highlight>
                  <a:srgbClr val="FFFF00"/>
                </a:highlight>
              </a:rPr>
              <a:t>charge that to my account</a:t>
            </a:r>
            <a:r>
              <a:rPr lang="en-US" sz="2800" dirty="0"/>
              <a:t>. </a:t>
            </a:r>
            <a:r>
              <a:rPr lang="en-US" sz="2800" b="1" baseline="30000" dirty="0"/>
              <a:t>19 </a:t>
            </a:r>
            <a:r>
              <a:rPr lang="en-US" sz="2800" dirty="0"/>
              <a:t>I, Paul, write this with my own hand: </a:t>
            </a:r>
            <a:r>
              <a:rPr lang="en-US" sz="2800" dirty="0">
                <a:highlight>
                  <a:srgbClr val="FFFF00"/>
                </a:highlight>
              </a:rPr>
              <a:t>I will repay it—to say nothing of your owing me even your own self</a:t>
            </a:r>
            <a:r>
              <a:rPr lang="en-US" sz="2800" dirty="0"/>
              <a:t>.</a:t>
            </a:r>
          </a:p>
          <a:p>
            <a:pPr marL="0" indent="0" algn="r">
              <a:buNone/>
            </a:pPr>
            <a:r>
              <a:rPr lang="en-US" sz="2800" dirty="0"/>
              <a:t>Philemon 18-19</a:t>
            </a:r>
          </a:p>
        </p:txBody>
      </p:sp>
    </p:spTree>
    <p:extLst>
      <p:ext uri="{BB962C8B-B14F-4D97-AF65-F5344CB8AC3E}">
        <p14:creationId xmlns:p14="http://schemas.microsoft.com/office/powerpoint/2010/main" val="146656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06DB-F3CA-B048-AFD2-E98FD19C1FD0}"/>
              </a:ext>
            </a:extLst>
          </p:cNvPr>
          <p:cNvSpPr>
            <a:spLocks noGrp="1"/>
          </p:cNvSpPr>
          <p:nvPr>
            <p:ph type="title"/>
          </p:nvPr>
        </p:nvSpPr>
        <p:spPr/>
        <p:txBody>
          <a:bodyPr/>
          <a:lstStyle/>
          <a:p>
            <a:r>
              <a:rPr lang="en-US" dirty="0"/>
              <a:t>Unity, Liberty, and Charity</a:t>
            </a:r>
          </a:p>
        </p:txBody>
      </p:sp>
      <p:sp>
        <p:nvSpPr>
          <p:cNvPr id="3" name="Content Placeholder 2">
            <a:extLst>
              <a:ext uri="{FF2B5EF4-FFF2-40B4-BE49-F238E27FC236}">
                <a16:creationId xmlns:a16="http://schemas.microsoft.com/office/drawing/2014/main" id="{0A3E4EEE-37B8-4B4C-8124-000A4ED9CD40}"/>
              </a:ext>
            </a:extLst>
          </p:cNvPr>
          <p:cNvSpPr>
            <a:spLocks noGrp="1"/>
          </p:cNvSpPr>
          <p:nvPr>
            <p:ph sz="half" idx="1"/>
          </p:nvPr>
        </p:nvSpPr>
        <p:spPr/>
        <p:txBody>
          <a:bodyPr>
            <a:normAutofit fontScale="92500" lnSpcReduction="10000"/>
          </a:bodyPr>
          <a:lstStyle/>
          <a:p>
            <a:r>
              <a:rPr lang="en-US" sz="2800" b="1" dirty="0"/>
              <a:t>Unity:</a:t>
            </a:r>
            <a:r>
              <a:rPr lang="en-US" sz="2800" dirty="0"/>
              <a:t> Paul’s confident in Philemon’s obedience to the Lord.</a:t>
            </a:r>
          </a:p>
          <a:p>
            <a:r>
              <a:rPr lang="en-US" sz="2800" b="1" dirty="0"/>
              <a:t>Liberty: </a:t>
            </a:r>
            <a:r>
              <a:rPr lang="en-US" sz="2800" dirty="0"/>
              <a:t>Although slavery isn’t an Essential, it is a Conscience Liberty that Paul ’knows’ Philemon will do the right thing.</a:t>
            </a:r>
            <a:endParaRPr lang="en-US" sz="2800" b="1" dirty="0"/>
          </a:p>
          <a:p>
            <a:r>
              <a:rPr lang="en-US" sz="2800" b="1" dirty="0"/>
              <a:t>Charity:</a:t>
            </a:r>
            <a:r>
              <a:rPr lang="en-US" sz="2800" dirty="0"/>
              <a:t> Paul believe Philemon will show charity to Onesimus and do even more.</a:t>
            </a:r>
          </a:p>
          <a:p>
            <a:endParaRPr lang="en-US" sz="2800" dirty="0"/>
          </a:p>
        </p:txBody>
      </p:sp>
      <p:sp>
        <p:nvSpPr>
          <p:cNvPr id="7" name="Rectangle 6">
            <a:extLst>
              <a:ext uri="{FF2B5EF4-FFF2-40B4-BE49-F238E27FC236}">
                <a16:creationId xmlns:a16="http://schemas.microsoft.com/office/drawing/2014/main" id="{1D7B755C-338C-B749-B985-08F00EDE672C}"/>
              </a:ext>
            </a:extLst>
          </p:cNvPr>
          <p:cNvSpPr/>
          <p:nvPr/>
        </p:nvSpPr>
        <p:spPr>
          <a:xfrm>
            <a:off x="6367274" y="2093976"/>
            <a:ext cx="5131090" cy="40782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3200" dirty="0">
                <a:latin typeface="Goudy Old Style" panose="02020502050305020303" pitchFamily="18" charset="77"/>
              </a:rPr>
              <a:t>Confident of your obedience, I write to you, knowing that you will do even more than I say.</a:t>
            </a:r>
          </a:p>
          <a:p>
            <a:pPr algn="r"/>
            <a:r>
              <a:rPr lang="en-US" sz="3200" dirty="0">
                <a:latin typeface="Goudy Old Style" panose="02020502050305020303" pitchFamily="18" charset="77"/>
              </a:rPr>
              <a:t>Philemon 21</a:t>
            </a:r>
          </a:p>
        </p:txBody>
      </p:sp>
    </p:spTree>
    <p:extLst>
      <p:ext uri="{BB962C8B-B14F-4D97-AF65-F5344CB8AC3E}">
        <p14:creationId xmlns:p14="http://schemas.microsoft.com/office/powerpoint/2010/main" val="146966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9903-7164-7943-A797-9F5C25A967D9}"/>
              </a:ext>
            </a:extLst>
          </p:cNvPr>
          <p:cNvSpPr>
            <a:spLocks noGrp="1"/>
          </p:cNvSpPr>
          <p:nvPr>
            <p:ph type="title"/>
          </p:nvPr>
        </p:nvSpPr>
        <p:spPr/>
        <p:txBody>
          <a:bodyPr/>
          <a:lstStyle/>
          <a:p>
            <a:r>
              <a:rPr lang="en-US" dirty="0"/>
              <a:t>Backstory</a:t>
            </a:r>
          </a:p>
        </p:txBody>
      </p:sp>
      <p:sp>
        <p:nvSpPr>
          <p:cNvPr id="3" name="Content Placeholder 2">
            <a:extLst>
              <a:ext uri="{FF2B5EF4-FFF2-40B4-BE49-F238E27FC236}">
                <a16:creationId xmlns:a16="http://schemas.microsoft.com/office/drawing/2014/main" id="{410ADFEE-EC2C-F649-AB4B-0062B0721B5F}"/>
              </a:ext>
            </a:extLst>
          </p:cNvPr>
          <p:cNvSpPr>
            <a:spLocks noGrp="1"/>
          </p:cNvSpPr>
          <p:nvPr>
            <p:ph idx="1"/>
          </p:nvPr>
        </p:nvSpPr>
        <p:spPr/>
        <p:txBody>
          <a:bodyPr>
            <a:normAutofit/>
          </a:bodyPr>
          <a:lstStyle/>
          <a:p>
            <a:r>
              <a:rPr lang="en-US" dirty="0"/>
              <a:t>Who’s Who:</a:t>
            </a:r>
          </a:p>
          <a:p>
            <a:pPr lvl="1"/>
            <a:r>
              <a:rPr lang="en-US" dirty="0"/>
              <a:t>Apostle Paul is in prison</a:t>
            </a:r>
          </a:p>
          <a:p>
            <a:pPr lvl="1"/>
            <a:r>
              <a:rPr lang="en-US" dirty="0"/>
              <a:t>Philemon is a Colossae church leader; church is held in his home</a:t>
            </a:r>
          </a:p>
          <a:p>
            <a:pPr lvl="1"/>
            <a:r>
              <a:rPr lang="en-US" dirty="0" err="1"/>
              <a:t>Onesimus</a:t>
            </a:r>
            <a:r>
              <a:rPr lang="en-US" dirty="0"/>
              <a:t> is Philemon’s slave</a:t>
            </a:r>
          </a:p>
          <a:p>
            <a:r>
              <a:rPr lang="en-US" dirty="0"/>
              <a:t>What happened?</a:t>
            </a:r>
          </a:p>
          <a:p>
            <a:pPr lvl="1"/>
            <a:r>
              <a:rPr lang="en-US" dirty="0" err="1"/>
              <a:t>Onesimus</a:t>
            </a:r>
            <a:r>
              <a:rPr lang="en-US" dirty="0"/>
              <a:t> runs away from Philemon and likely stole money for his travels</a:t>
            </a:r>
          </a:p>
          <a:p>
            <a:pPr lvl="1"/>
            <a:r>
              <a:rPr lang="en-US" dirty="0"/>
              <a:t>Onesimus finds Paul in prison and becomes a Christian</a:t>
            </a:r>
          </a:p>
          <a:p>
            <a:pPr lvl="1"/>
            <a:r>
              <a:rPr lang="en-US" dirty="0"/>
              <a:t>Pauls writes a letter and gives to Onesimus to hand delivery to Philemon</a:t>
            </a:r>
          </a:p>
        </p:txBody>
      </p:sp>
    </p:spTree>
    <p:extLst>
      <p:ext uri="{BB962C8B-B14F-4D97-AF65-F5344CB8AC3E}">
        <p14:creationId xmlns:p14="http://schemas.microsoft.com/office/powerpoint/2010/main" val="400529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5889-7C55-E547-9BA6-3C62934E71D4}"/>
              </a:ext>
            </a:extLst>
          </p:cNvPr>
          <p:cNvSpPr>
            <a:spLocks noGrp="1"/>
          </p:cNvSpPr>
          <p:nvPr>
            <p:ph type="title"/>
          </p:nvPr>
        </p:nvSpPr>
        <p:spPr/>
        <p:txBody>
          <a:bodyPr/>
          <a:lstStyle/>
          <a:p>
            <a:r>
              <a:rPr lang="en-US" dirty="0"/>
              <a:t>Fellowship</a:t>
            </a:r>
          </a:p>
        </p:txBody>
      </p:sp>
      <p:sp>
        <p:nvSpPr>
          <p:cNvPr id="3" name="Content Placeholder 2">
            <a:extLst>
              <a:ext uri="{FF2B5EF4-FFF2-40B4-BE49-F238E27FC236}">
                <a16:creationId xmlns:a16="http://schemas.microsoft.com/office/drawing/2014/main" id="{A3286ADC-046B-DF41-A215-B127D1100934}"/>
              </a:ext>
            </a:extLst>
          </p:cNvPr>
          <p:cNvSpPr>
            <a:spLocks noGrp="1"/>
          </p:cNvSpPr>
          <p:nvPr>
            <p:ph idx="1"/>
          </p:nvPr>
        </p:nvSpPr>
        <p:spPr/>
        <p:txBody>
          <a:bodyPr>
            <a:normAutofit/>
          </a:bodyPr>
          <a:lstStyle/>
          <a:p>
            <a:pPr marL="742950" indent="-742950">
              <a:buFont typeface="+mj-lt"/>
              <a:buAutoNum type="arabicPeriod"/>
            </a:pPr>
            <a:r>
              <a:rPr lang="en-US" sz="3600" dirty="0"/>
              <a:t>The </a:t>
            </a:r>
            <a:r>
              <a:rPr lang="en-US" sz="3600" dirty="0">
                <a:solidFill>
                  <a:schemeClr val="accent2"/>
                </a:solidFill>
              </a:rPr>
              <a:t>Essentials Unite</a:t>
            </a:r>
            <a:r>
              <a:rPr lang="en-US" sz="3600" dirty="0"/>
              <a:t> us under </a:t>
            </a:r>
            <a:r>
              <a:rPr lang="en-US" sz="3600" dirty="0">
                <a:solidFill>
                  <a:schemeClr val="accent2"/>
                </a:solidFill>
              </a:rPr>
              <a:t>Non-Negotiable Convictions</a:t>
            </a:r>
            <a:r>
              <a:rPr lang="en-US" sz="3600" dirty="0"/>
              <a:t>.</a:t>
            </a:r>
          </a:p>
          <a:p>
            <a:pPr marL="742950" indent="-742950">
              <a:buFont typeface="+mj-lt"/>
              <a:buAutoNum type="arabicPeriod"/>
            </a:pPr>
            <a:r>
              <a:rPr lang="en-US" sz="3600" dirty="0"/>
              <a:t>The </a:t>
            </a:r>
            <a:r>
              <a:rPr lang="en-US" sz="3600" dirty="0">
                <a:solidFill>
                  <a:schemeClr val="accent2"/>
                </a:solidFill>
              </a:rPr>
              <a:t>Non-Essentials</a:t>
            </a:r>
            <a:r>
              <a:rPr lang="en-US" sz="3600" dirty="0"/>
              <a:t> are </a:t>
            </a:r>
            <a:r>
              <a:rPr lang="en-US" sz="3600" dirty="0">
                <a:solidFill>
                  <a:schemeClr val="accent2"/>
                </a:solidFill>
              </a:rPr>
              <a:t>Liberties</a:t>
            </a:r>
            <a:r>
              <a:rPr lang="en-US" sz="3600" dirty="0"/>
              <a:t> that consist of </a:t>
            </a:r>
            <a:r>
              <a:rPr lang="en-US" sz="3600" dirty="0">
                <a:solidFill>
                  <a:schemeClr val="accent2"/>
                </a:solidFill>
              </a:rPr>
              <a:t>Convictions</a:t>
            </a:r>
            <a:r>
              <a:rPr lang="en-US" sz="3600" dirty="0"/>
              <a:t>, </a:t>
            </a:r>
            <a:r>
              <a:rPr lang="en-US" sz="3600" dirty="0">
                <a:solidFill>
                  <a:schemeClr val="accent2"/>
                </a:solidFill>
              </a:rPr>
              <a:t>Conscience</a:t>
            </a:r>
            <a:r>
              <a:rPr lang="en-US" sz="3600" dirty="0"/>
              <a:t>, and </a:t>
            </a:r>
            <a:r>
              <a:rPr lang="en-US" sz="3600" dirty="0">
                <a:solidFill>
                  <a:schemeClr val="accent2"/>
                </a:solidFill>
              </a:rPr>
              <a:t>Choices</a:t>
            </a:r>
            <a:r>
              <a:rPr lang="en-US" sz="3600" dirty="0"/>
              <a:t> which should not divide us.</a:t>
            </a:r>
          </a:p>
          <a:p>
            <a:pPr marL="742950" indent="-742950">
              <a:buFont typeface="+mj-lt"/>
              <a:buAutoNum type="arabicPeriod"/>
            </a:pPr>
            <a:r>
              <a:rPr lang="en-US" sz="3600" dirty="0">
                <a:solidFill>
                  <a:schemeClr val="accent2"/>
                </a:solidFill>
              </a:rPr>
              <a:t>In Everything</a:t>
            </a:r>
            <a:r>
              <a:rPr lang="en-US" sz="3600" dirty="0"/>
              <a:t> we should show </a:t>
            </a:r>
            <a:r>
              <a:rPr lang="en-US" sz="3600" dirty="0">
                <a:solidFill>
                  <a:schemeClr val="accent2"/>
                </a:solidFill>
              </a:rPr>
              <a:t>Love</a:t>
            </a:r>
            <a:r>
              <a:rPr lang="en-US" sz="3600" dirty="0"/>
              <a:t> and </a:t>
            </a:r>
            <a:r>
              <a:rPr lang="en-US" sz="3600" dirty="0">
                <a:solidFill>
                  <a:schemeClr val="accent2"/>
                </a:solidFill>
              </a:rPr>
              <a:t>Charity</a:t>
            </a:r>
            <a:r>
              <a:rPr lang="en-US" sz="3600" dirty="0"/>
              <a:t> for one another.</a:t>
            </a:r>
          </a:p>
        </p:txBody>
      </p:sp>
    </p:spTree>
    <p:extLst>
      <p:ext uri="{BB962C8B-B14F-4D97-AF65-F5344CB8AC3E}">
        <p14:creationId xmlns:p14="http://schemas.microsoft.com/office/powerpoint/2010/main" val="314666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B7FF-E3BE-8948-B0BF-C947EE8F03F4}"/>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226710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F514-E6E7-2941-BB9E-E667BB4520AB}"/>
              </a:ext>
            </a:extLst>
          </p:cNvPr>
          <p:cNvSpPr>
            <a:spLocks noGrp="1"/>
          </p:cNvSpPr>
          <p:nvPr>
            <p:ph type="title"/>
          </p:nvPr>
        </p:nvSpPr>
        <p:spPr/>
        <p:txBody>
          <a:bodyPr/>
          <a:lstStyle/>
          <a:p>
            <a:r>
              <a:rPr lang="en-US" dirty="0"/>
              <a:t>Christ </a:t>
            </a:r>
            <a:r>
              <a:rPr lang="en-US"/>
              <a:t>Changes People</a:t>
            </a:r>
          </a:p>
        </p:txBody>
      </p:sp>
      <p:sp>
        <p:nvSpPr>
          <p:cNvPr id="3" name="Content Placeholder 2">
            <a:extLst>
              <a:ext uri="{FF2B5EF4-FFF2-40B4-BE49-F238E27FC236}">
                <a16:creationId xmlns:a16="http://schemas.microsoft.com/office/drawing/2014/main" id="{0A9EF95D-1B86-BC41-B632-D3322B5F365E}"/>
              </a:ext>
            </a:extLst>
          </p:cNvPr>
          <p:cNvSpPr>
            <a:spLocks noGrp="1"/>
          </p:cNvSpPr>
          <p:nvPr>
            <p:ph idx="1"/>
          </p:nvPr>
        </p:nvSpPr>
        <p:spPr/>
        <p:txBody>
          <a:bodyPr>
            <a:normAutofit/>
          </a:bodyPr>
          <a:lstStyle/>
          <a:p>
            <a:pPr marL="0" indent="0">
              <a:buNone/>
            </a:pPr>
            <a:r>
              <a:rPr lang="en-US" sz="2400" b="1" baseline="30000" dirty="0"/>
              <a:t>10 </a:t>
            </a:r>
            <a:r>
              <a:rPr lang="en-US" sz="2400" dirty="0"/>
              <a:t>I appeal to you for my child, Onesimus, whose father I became in my imprisonment. </a:t>
            </a:r>
            <a:r>
              <a:rPr lang="en-US" sz="2400" b="1" baseline="30000" dirty="0"/>
              <a:t>11 </a:t>
            </a:r>
            <a:r>
              <a:rPr lang="en-US" sz="2400" dirty="0"/>
              <a:t>(Formerly he was useless to you, but now he is indeed useful to you and to me.) </a:t>
            </a:r>
          </a:p>
          <a:p>
            <a:pPr marL="0" indent="0" algn="r">
              <a:buNone/>
            </a:pPr>
            <a:r>
              <a:rPr lang="en-US" sz="2400" dirty="0"/>
              <a:t>Philemon 10–11 (ESV)</a:t>
            </a:r>
          </a:p>
          <a:p>
            <a:pPr marL="0" indent="0" algn="r">
              <a:buNone/>
            </a:pPr>
            <a:endParaRPr lang="en-US" sz="2400" dirty="0"/>
          </a:p>
          <a:p>
            <a:pPr marL="0" indent="0">
              <a:buNone/>
            </a:pPr>
            <a:r>
              <a:rPr lang="en-US" sz="2400" b="1" baseline="30000" dirty="0"/>
              <a:t>16 </a:t>
            </a:r>
            <a:r>
              <a:rPr lang="en-US" sz="2400" dirty="0"/>
              <a:t>no longer as a bondservant but more than a bondservant, as a beloved brother—especially to me, but how much more to you, both in the flesh and in the Lord</a:t>
            </a:r>
          </a:p>
          <a:p>
            <a:pPr marL="0" indent="0" algn="r">
              <a:buNone/>
            </a:pPr>
            <a:r>
              <a:rPr lang="en-US" sz="2400" dirty="0"/>
              <a:t>Philemon 16 (ESV)</a:t>
            </a:r>
          </a:p>
        </p:txBody>
      </p:sp>
    </p:spTree>
    <p:extLst>
      <p:ext uri="{BB962C8B-B14F-4D97-AF65-F5344CB8AC3E}">
        <p14:creationId xmlns:p14="http://schemas.microsoft.com/office/powerpoint/2010/main" val="238704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02E-5E13-B54F-8966-6AA198590161}"/>
              </a:ext>
            </a:extLst>
          </p:cNvPr>
          <p:cNvSpPr>
            <a:spLocks noGrp="1"/>
          </p:cNvSpPr>
          <p:nvPr>
            <p:ph type="title"/>
          </p:nvPr>
        </p:nvSpPr>
        <p:spPr/>
        <p:txBody>
          <a:bodyPr/>
          <a:lstStyle/>
          <a:p>
            <a:r>
              <a:rPr lang="en-US" dirty="0"/>
              <a:t>Social Hierarchy</a:t>
            </a:r>
          </a:p>
        </p:txBody>
      </p:sp>
      <p:sp>
        <p:nvSpPr>
          <p:cNvPr id="3" name="Content Placeholder 2">
            <a:extLst>
              <a:ext uri="{FF2B5EF4-FFF2-40B4-BE49-F238E27FC236}">
                <a16:creationId xmlns:a16="http://schemas.microsoft.com/office/drawing/2014/main" id="{7BC7F16E-52F6-4148-8B68-AD48783F3919}"/>
              </a:ext>
            </a:extLst>
          </p:cNvPr>
          <p:cNvSpPr>
            <a:spLocks noGrp="1"/>
          </p:cNvSpPr>
          <p:nvPr>
            <p:ph sz="half" idx="1"/>
          </p:nvPr>
        </p:nvSpPr>
        <p:spPr/>
        <p:txBody>
          <a:bodyPr/>
          <a:lstStyle/>
          <a:p>
            <a:r>
              <a:rPr lang="en-US" dirty="0"/>
              <a:t>Christ, Lord</a:t>
            </a:r>
          </a:p>
          <a:p>
            <a:r>
              <a:rPr lang="en-US" dirty="0"/>
              <a:t>Paul, Apostle</a:t>
            </a:r>
          </a:p>
          <a:p>
            <a:r>
              <a:rPr lang="en-US" dirty="0"/>
              <a:t>Philemon, “Fellow Worker”, “Brother”</a:t>
            </a:r>
          </a:p>
          <a:p>
            <a:r>
              <a:rPr lang="en-US" dirty="0"/>
              <a:t>Onesimus, runaway slave to Philemon</a:t>
            </a:r>
          </a:p>
          <a:p>
            <a:endParaRPr lang="en-US" dirty="0"/>
          </a:p>
        </p:txBody>
      </p:sp>
      <p:graphicFrame>
        <p:nvGraphicFramePr>
          <p:cNvPr id="5" name="Content Placeholder 4">
            <a:extLst>
              <a:ext uri="{FF2B5EF4-FFF2-40B4-BE49-F238E27FC236}">
                <a16:creationId xmlns:a16="http://schemas.microsoft.com/office/drawing/2014/main" id="{350B981C-98C2-F84D-AC39-EDC29E4C6594}"/>
              </a:ext>
            </a:extLst>
          </p:cNvPr>
          <p:cNvGraphicFramePr>
            <a:graphicFrameLocks noGrp="1"/>
          </p:cNvGraphicFramePr>
          <p:nvPr>
            <p:ph sz="half" idx="2"/>
          </p:nvPr>
        </p:nvGraphicFramePr>
        <p:xfrm>
          <a:off x="6367274" y="1439862"/>
          <a:ext cx="5437187"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42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69E1-8484-7F43-8273-95A775177C23}"/>
              </a:ext>
            </a:extLst>
          </p:cNvPr>
          <p:cNvSpPr>
            <a:spLocks noGrp="1"/>
          </p:cNvSpPr>
          <p:nvPr>
            <p:ph type="title"/>
          </p:nvPr>
        </p:nvSpPr>
        <p:spPr/>
        <p:txBody>
          <a:bodyPr/>
          <a:lstStyle/>
          <a:p>
            <a:r>
              <a:rPr lang="en-US" dirty="0"/>
              <a:t>Social Hierarchy</a:t>
            </a:r>
          </a:p>
        </p:txBody>
      </p:sp>
      <p:sp>
        <p:nvSpPr>
          <p:cNvPr id="3" name="Content Placeholder 2">
            <a:extLst>
              <a:ext uri="{FF2B5EF4-FFF2-40B4-BE49-F238E27FC236}">
                <a16:creationId xmlns:a16="http://schemas.microsoft.com/office/drawing/2014/main" id="{EFA8BB5E-1B23-FA42-A38E-3110B6F69BAD}"/>
              </a:ext>
            </a:extLst>
          </p:cNvPr>
          <p:cNvSpPr>
            <a:spLocks noGrp="1"/>
          </p:cNvSpPr>
          <p:nvPr>
            <p:ph sz="half" idx="1"/>
          </p:nvPr>
        </p:nvSpPr>
        <p:spPr/>
        <p:txBody>
          <a:bodyPr/>
          <a:lstStyle/>
          <a:p>
            <a:r>
              <a:rPr lang="en-US" dirty="0"/>
              <a:t>Christ, Lord: Unifies, a slave becomes a brother, an equal.</a:t>
            </a:r>
          </a:p>
          <a:p>
            <a:r>
              <a:rPr lang="en-US" dirty="0"/>
              <a:t>Paul, Beloved Brother</a:t>
            </a:r>
          </a:p>
          <a:p>
            <a:r>
              <a:rPr lang="en-US" dirty="0"/>
              <a:t>Philemon, Beloved Brother</a:t>
            </a:r>
          </a:p>
          <a:p>
            <a:r>
              <a:rPr lang="en-US" dirty="0"/>
              <a:t>Onesimus, Beloved Brother</a:t>
            </a:r>
          </a:p>
        </p:txBody>
      </p:sp>
      <p:graphicFrame>
        <p:nvGraphicFramePr>
          <p:cNvPr id="5" name="Content Placeholder 4">
            <a:extLst>
              <a:ext uri="{FF2B5EF4-FFF2-40B4-BE49-F238E27FC236}">
                <a16:creationId xmlns:a16="http://schemas.microsoft.com/office/drawing/2014/main" id="{F5715F19-CCBE-E946-9C67-03500FFD45ED}"/>
              </a:ext>
            </a:extLst>
          </p:cNvPr>
          <p:cNvGraphicFramePr>
            <a:graphicFrameLocks noGrp="1"/>
          </p:cNvGraphicFramePr>
          <p:nvPr>
            <p:ph sz="half" idx="2"/>
          </p:nvPr>
        </p:nvGraphicFramePr>
        <p:xfrm>
          <a:off x="4843464" y="1428750"/>
          <a:ext cx="7009002" cy="4353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317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427B-AA4E-1346-A4BF-04DF1E48AB19}"/>
              </a:ext>
            </a:extLst>
          </p:cNvPr>
          <p:cNvSpPr>
            <a:spLocks noGrp="1"/>
          </p:cNvSpPr>
          <p:nvPr>
            <p:ph type="title"/>
          </p:nvPr>
        </p:nvSpPr>
        <p:spPr/>
        <p:txBody>
          <a:bodyPr/>
          <a:lstStyle/>
          <a:p>
            <a:r>
              <a:rPr lang="en-US" dirty="0"/>
              <a:t>The Law</a:t>
            </a:r>
          </a:p>
        </p:txBody>
      </p:sp>
      <p:sp>
        <p:nvSpPr>
          <p:cNvPr id="3" name="Content Placeholder 2">
            <a:extLst>
              <a:ext uri="{FF2B5EF4-FFF2-40B4-BE49-F238E27FC236}">
                <a16:creationId xmlns:a16="http://schemas.microsoft.com/office/drawing/2014/main" id="{1E9728A7-F4BF-CD4F-9E84-CEF7920879D5}"/>
              </a:ext>
            </a:extLst>
          </p:cNvPr>
          <p:cNvSpPr>
            <a:spLocks noGrp="1"/>
          </p:cNvSpPr>
          <p:nvPr>
            <p:ph idx="1"/>
          </p:nvPr>
        </p:nvSpPr>
        <p:spPr>
          <a:xfrm>
            <a:off x="1069848" y="2121408"/>
            <a:ext cx="10058400" cy="4419092"/>
          </a:xfrm>
        </p:spPr>
        <p:txBody>
          <a:bodyPr>
            <a:normAutofit fontScale="92500" lnSpcReduction="10000"/>
          </a:bodyPr>
          <a:lstStyle/>
          <a:p>
            <a:pPr marL="0" indent="0">
              <a:buNone/>
            </a:pPr>
            <a:r>
              <a:rPr lang="en-US" sz="2600" b="1" dirty="0"/>
              <a:t>Biblical Law</a:t>
            </a:r>
          </a:p>
          <a:p>
            <a:pPr marL="0" indent="0">
              <a:buNone/>
            </a:pPr>
            <a:r>
              <a:rPr lang="en-US" b="1" baseline="30000" dirty="0"/>
              <a:t>15 </a:t>
            </a:r>
            <a:r>
              <a:rPr lang="en-US" dirty="0"/>
              <a:t>“</a:t>
            </a:r>
            <a:r>
              <a:rPr lang="en-US" dirty="0">
                <a:highlight>
                  <a:srgbClr val="FFFF00"/>
                </a:highlight>
              </a:rPr>
              <a:t>You shall not give up to his master a slave who has escaped from his master to you. </a:t>
            </a:r>
            <a:r>
              <a:rPr lang="en-US" b="1" baseline="30000" dirty="0">
                <a:highlight>
                  <a:srgbClr val="FFFF00"/>
                </a:highlight>
              </a:rPr>
              <a:t>16 </a:t>
            </a:r>
            <a:r>
              <a:rPr lang="en-US" dirty="0">
                <a:highlight>
                  <a:srgbClr val="FFFF00"/>
                </a:highlight>
              </a:rPr>
              <a:t>He shall dwell with you</a:t>
            </a:r>
            <a:r>
              <a:rPr lang="en-US" dirty="0"/>
              <a:t>, in your midst, in the place that he shall choose within one of your towns, wherever it suits him. You shall not wrong him. </a:t>
            </a:r>
          </a:p>
          <a:p>
            <a:pPr marL="0" indent="0" algn="r">
              <a:buNone/>
            </a:pPr>
            <a:r>
              <a:rPr lang="en-US" dirty="0"/>
              <a:t>Deuteronomy 23:15–16</a:t>
            </a:r>
          </a:p>
          <a:p>
            <a:pPr marL="0" indent="0">
              <a:buNone/>
            </a:pPr>
            <a:endParaRPr lang="en-US" dirty="0"/>
          </a:p>
          <a:p>
            <a:pPr marL="0" indent="0">
              <a:buNone/>
            </a:pPr>
            <a:r>
              <a:rPr lang="en-US" sz="2600" b="1" dirty="0"/>
              <a:t>Roman Law</a:t>
            </a:r>
          </a:p>
          <a:p>
            <a:pPr marL="0" indent="0">
              <a:buNone/>
            </a:pPr>
            <a:r>
              <a:rPr lang="en-US" dirty="0"/>
              <a:t>Rome forbade the </a:t>
            </a:r>
            <a:r>
              <a:rPr lang="en-US" dirty="0" err="1"/>
              <a:t>harbouring</a:t>
            </a:r>
            <a:r>
              <a:rPr lang="en-US" dirty="0"/>
              <a:t> of fugitive slaves, and professional slave-catchers were hired to hunt down runaways. Advertisements were posted with precise descriptions of escaped slaves, and offered rewards. If caught, </a:t>
            </a:r>
            <a:r>
              <a:rPr lang="en-US" dirty="0">
                <a:highlight>
                  <a:srgbClr val="FFFF00"/>
                </a:highlight>
              </a:rPr>
              <a:t>fugitives could be punished by being whipped, burnt with iron, or killed</a:t>
            </a:r>
            <a:r>
              <a:rPr lang="en-US" dirty="0"/>
              <a:t>. </a:t>
            </a:r>
            <a:r>
              <a:rPr lang="en-US" dirty="0">
                <a:highlight>
                  <a:srgbClr val="FFFF00"/>
                </a:highlight>
              </a:rPr>
              <a:t>Those who lived were branded on the forehead with the letters FUG, for </a:t>
            </a:r>
            <a:r>
              <a:rPr lang="en-US" dirty="0" err="1">
                <a:highlight>
                  <a:srgbClr val="FFFF00"/>
                </a:highlight>
              </a:rPr>
              <a:t>fugitivus</a:t>
            </a:r>
            <a:r>
              <a:rPr lang="en-US" dirty="0"/>
              <a:t>. Sometimes slaves had a metal collar riveted around the neck. </a:t>
            </a:r>
            <a:r>
              <a:rPr lang="en-US" dirty="0">
                <a:highlight>
                  <a:srgbClr val="FFFF00"/>
                </a:highlight>
              </a:rPr>
              <a:t>One such collar is preserved at Rome and states in Latin, "I have run away. Catch me. If you take me back to my master </a:t>
            </a:r>
            <a:r>
              <a:rPr lang="en-US" dirty="0" err="1">
                <a:highlight>
                  <a:srgbClr val="FFFF00"/>
                </a:highlight>
              </a:rPr>
              <a:t>Zoninus</a:t>
            </a:r>
            <a:r>
              <a:rPr lang="en-US" dirty="0">
                <a:highlight>
                  <a:srgbClr val="FFFF00"/>
                </a:highlight>
              </a:rPr>
              <a:t>, you'll be rewarded.”</a:t>
            </a:r>
          </a:p>
        </p:txBody>
      </p:sp>
    </p:spTree>
    <p:extLst>
      <p:ext uri="{BB962C8B-B14F-4D97-AF65-F5344CB8AC3E}">
        <p14:creationId xmlns:p14="http://schemas.microsoft.com/office/powerpoint/2010/main" val="347440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C943C26E-50EF-D844-956F-0415A7C8BE1B}"/>
              </a:ext>
            </a:extLst>
          </p:cNvPr>
          <p:cNvPicPr>
            <a:picLocks noGrp="1" noChangeAspect="1"/>
          </p:cNvPicPr>
          <p:nvPr>
            <p:ph idx="1"/>
          </p:nvPr>
        </p:nvPicPr>
        <p:blipFill>
          <a:blip r:embed="rId2"/>
          <a:stretch>
            <a:fillRect/>
          </a:stretch>
        </p:blipFill>
        <p:spPr>
          <a:xfrm>
            <a:off x="343676" y="1367750"/>
            <a:ext cx="11504648" cy="4122499"/>
          </a:xfrm>
        </p:spPr>
      </p:pic>
    </p:spTree>
    <p:extLst>
      <p:ext uri="{BB962C8B-B14F-4D97-AF65-F5344CB8AC3E}">
        <p14:creationId xmlns:p14="http://schemas.microsoft.com/office/powerpoint/2010/main" val="10955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242A"/>
        </a:solidFill>
        <a:effectLst/>
      </p:bgPr>
    </p:bg>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17E9392-3344-8846-B0BE-3EEC2BFBCEDB}"/>
              </a:ext>
            </a:extLst>
          </p:cNvPr>
          <p:cNvPicPr>
            <a:picLocks noChangeAspect="1"/>
          </p:cNvPicPr>
          <p:nvPr/>
        </p:nvPicPr>
        <p:blipFill>
          <a:blip r:embed="rId2"/>
          <a:stretch>
            <a:fillRect/>
          </a:stretch>
        </p:blipFill>
        <p:spPr>
          <a:xfrm>
            <a:off x="0" y="57964"/>
            <a:ext cx="12192000" cy="6742072"/>
          </a:xfrm>
          <a:prstGeom prst="rect">
            <a:avLst/>
          </a:prstGeom>
        </p:spPr>
      </p:pic>
    </p:spTree>
    <p:extLst>
      <p:ext uri="{BB962C8B-B14F-4D97-AF65-F5344CB8AC3E}">
        <p14:creationId xmlns:p14="http://schemas.microsoft.com/office/powerpoint/2010/main" val="68045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66A7D-C3B5-BA47-9DEB-4CE1284764EC}"/>
              </a:ext>
            </a:extLst>
          </p:cNvPr>
          <p:cNvSpPr>
            <a:spLocks noGrp="1"/>
          </p:cNvSpPr>
          <p:nvPr>
            <p:ph idx="1"/>
          </p:nvPr>
        </p:nvSpPr>
        <p:spPr>
          <a:xfrm>
            <a:off x="649224" y="644566"/>
            <a:ext cx="10893552" cy="5568868"/>
          </a:xfrm>
        </p:spPr>
        <p:txBody>
          <a:bodyPr>
            <a:normAutofit/>
          </a:bodyPr>
          <a:lstStyle/>
          <a:p>
            <a:pPr marL="0" indent="0">
              <a:buNone/>
            </a:pPr>
            <a:r>
              <a:rPr lang="en-US" b="1" baseline="30000" dirty="0"/>
              <a:t>8 </a:t>
            </a:r>
            <a:r>
              <a:rPr lang="en-US" dirty="0"/>
              <a:t>Accordingly, though I am bold enough in Christ to command you to do what is required, </a:t>
            </a:r>
            <a:r>
              <a:rPr lang="en-US" b="1" baseline="30000" dirty="0"/>
              <a:t>9 </a:t>
            </a:r>
            <a:r>
              <a:rPr lang="en-US" dirty="0"/>
              <a:t>yet for love’s sake I prefer to appeal to you—I, Paul, an old man and now a prisoner also for Christ Jesus— </a:t>
            </a:r>
            <a:r>
              <a:rPr lang="en-US" b="1" baseline="30000" dirty="0"/>
              <a:t>10 </a:t>
            </a:r>
            <a:r>
              <a:rPr lang="en-US" dirty="0"/>
              <a:t>I appeal to you for my child, Onesimus, whose father I became in my imprisonment. </a:t>
            </a:r>
            <a:r>
              <a:rPr lang="en-US" b="1" baseline="30000" dirty="0"/>
              <a:t>11 </a:t>
            </a:r>
            <a:r>
              <a:rPr lang="en-US" dirty="0"/>
              <a:t>(Formerly he was useless to you, but now he is indeed useful to you and to me.) </a:t>
            </a:r>
            <a:r>
              <a:rPr lang="en-US" b="1" baseline="30000" dirty="0"/>
              <a:t>12 </a:t>
            </a:r>
            <a:r>
              <a:rPr lang="en-US" dirty="0"/>
              <a:t>I am sending him back to you, sending my very heart. </a:t>
            </a:r>
            <a:r>
              <a:rPr lang="en-US" b="1" baseline="30000" dirty="0"/>
              <a:t>13 </a:t>
            </a:r>
            <a:r>
              <a:rPr lang="en-US" dirty="0"/>
              <a:t>I would have been glad to keep him with me, in order that he might serve me on your behalf during my imprisonment for the gospel, </a:t>
            </a:r>
            <a:r>
              <a:rPr lang="en-US" b="1" baseline="30000" dirty="0"/>
              <a:t>14 </a:t>
            </a:r>
            <a:r>
              <a:rPr lang="en-US" dirty="0"/>
              <a:t>but I preferred to do nothing without your consent in order that your goodness might not be by compulsion but of your own accord. </a:t>
            </a:r>
            <a:r>
              <a:rPr lang="en-US" b="1" baseline="30000" dirty="0"/>
              <a:t>15 </a:t>
            </a:r>
            <a:r>
              <a:rPr lang="en-US" dirty="0"/>
              <a:t>For this perhaps is why he was parted from you for a while, that you might have him back forever, </a:t>
            </a:r>
            <a:r>
              <a:rPr lang="en-US" b="1" baseline="30000" dirty="0"/>
              <a:t>16 </a:t>
            </a:r>
            <a:r>
              <a:rPr lang="en-US" dirty="0"/>
              <a:t>no longer as a bondservant but more than a bondservant, as a beloved brother—especially to me, but how much more to you, both in the flesh and in the Lord. </a:t>
            </a:r>
          </a:p>
          <a:p>
            <a:pPr marL="0" indent="0">
              <a:buNone/>
            </a:pPr>
            <a:r>
              <a:rPr lang="en-US" b="1" baseline="30000" dirty="0"/>
              <a:t>17 </a:t>
            </a:r>
            <a:r>
              <a:rPr lang="en-US" dirty="0"/>
              <a:t>So if you consider me your partner, receive him as you would receive me. </a:t>
            </a:r>
            <a:r>
              <a:rPr lang="en-US" b="1" baseline="30000" dirty="0"/>
              <a:t>18 </a:t>
            </a:r>
            <a:r>
              <a:rPr lang="en-US" dirty="0"/>
              <a:t>If he has wronged you at all, or owes you anything, charge that to my account. </a:t>
            </a:r>
            <a:r>
              <a:rPr lang="en-US" b="1" baseline="30000" dirty="0"/>
              <a:t>19 </a:t>
            </a:r>
            <a:r>
              <a:rPr lang="en-US" dirty="0"/>
              <a:t>I, Paul, write this with my own hand: I will repay it—to say nothing of your owing me even your own self. </a:t>
            </a:r>
            <a:r>
              <a:rPr lang="en-US" b="1" baseline="30000" dirty="0"/>
              <a:t>20 </a:t>
            </a:r>
            <a:r>
              <a:rPr lang="en-US" dirty="0"/>
              <a:t>Yes, brother, I want some benefit from you in the Lord. Refresh my heart in Christ. </a:t>
            </a:r>
          </a:p>
          <a:p>
            <a:pPr marL="0" indent="0">
              <a:buNone/>
            </a:pPr>
            <a:r>
              <a:rPr lang="en-US" b="1" baseline="30000" dirty="0"/>
              <a:t>21 </a:t>
            </a:r>
            <a:r>
              <a:rPr lang="en-US" dirty="0"/>
              <a:t>Confident of your obedience, I write to you, knowing that you will do even more than I say.</a:t>
            </a:r>
            <a:br>
              <a:rPr lang="en-US" dirty="0"/>
            </a:br>
            <a:endParaRPr lang="en-US" dirty="0"/>
          </a:p>
          <a:p>
            <a:pPr marL="0" indent="0" algn="r">
              <a:buNone/>
            </a:pPr>
            <a:r>
              <a:rPr lang="en-US" dirty="0"/>
              <a:t>Philemon 8–21 (ESV)</a:t>
            </a:r>
          </a:p>
        </p:txBody>
      </p:sp>
    </p:spTree>
    <p:extLst>
      <p:ext uri="{BB962C8B-B14F-4D97-AF65-F5344CB8AC3E}">
        <p14:creationId xmlns:p14="http://schemas.microsoft.com/office/powerpoint/2010/main" val="162885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3CF2-3B72-3D4B-8A40-27AA016D0C7B}"/>
              </a:ext>
            </a:extLst>
          </p:cNvPr>
          <p:cNvSpPr>
            <a:spLocks noGrp="1"/>
          </p:cNvSpPr>
          <p:nvPr>
            <p:ph type="title"/>
          </p:nvPr>
        </p:nvSpPr>
        <p:spPr/>
        <p:txBody>
          <a:bodyPr/>
          <a:lstStyle/>
          <a:p>
            <a:r>
              <a:rPr lang="en-US" dirty="0"/>
              <a:t>Paul’s Letter to Philemon</a:t>
            </a:r>
          </a:p>
        </p:txBody>
      </p:sp>
      <p:sp>
        <p:nvSpPr>
          <p:cNvPr id="3" name="Content Placeholder 2">
            <a:extLst>
              <a:ext uri="{FF2B5EF4-FFF2-40B4-BE49-F238E27FC236}">
                <a16:creationId xmlns:a16="http://schemas.microsoft.com/office/drawing/2014/main" id="{3E12FC59-891A-B544-8B3E-EF34C2CD7A69}"/>
              </a:ext>
            </a:extLst>
          </p:cNvPr>
          <p:cNvSpPr>
            <a:spLocks noGrp="1"/>
          </p:cNvSpPr>
          <p:nvPr>
            <p:ph idx="1"/>
          </p:nvPr>
        </p:nvSpPr>
        <p:spPr/>
        <p:txBody>
          <a:bodyPr/>
          <a:lstStyle/>
          <a:p>
            <a:r>
              <a:rPr lang="en-US" dirty="0">
                <a:solidFill>
                  <a:schemeClr val="accent2"/>
                </a:solidFill>
              </a:rPr>
              <a:t>Encourages</a:t>
            </a:r>
            <a:r>
              <a:rPr lang="en-US" dirty="0"/>
              <a:t> Philemon to </a:t>
            </a:r>
            <a:r>
              <a:rPr lang="en-US" dirty="0">
                <a:solidFill>
                  <a:schemeClr val="accent2"/>
                </a:solidFill>
              </a:rPr>
              <a:t>forgive</a:t>
            </a:r>
            <a:r>
              <a:rPr lang="en-US" dirty="0"/>
              <a:t> </a:t>
            </a:r>
            <a:r>
              <a:rPr lang="en-US" dirty="0">
                <a:solidFill>
                  <a:schemeClr val="accent2"/>
                </a:solidFill>
              </a:rPr>
              <a:t>and accept</a:t>
            </a:r>
            <a:r>
              <a:rPr lang="en-US" dirty="0"/>
              <a:t> Onesimus as he would accept Paul</a:t>
            </a:r>
          </a:p>
          <a:p>
            <a:r>
              <a:rPr lang="en-US" dirty="0"/>
              <a:t>Speaks of Onesimus’ </a:t>
            </a:r>
            <a:r>
              <a:rPr lang="en-US" dirty="0">
                <a:solidFill>
                  <a:schemeClr val="accent2"/>
                </a:solidFill>
              </a:rPr>
              <a:t>conversion to Christianity</a:t>
            </a:r>
            <a:r>
              <a:rPr lang="en-US" dirty="0"/>
              <a:t>; he is now “useful” to them both</a:t>
            </a:r>
          </a:p>
          <a:p>
            <a:r>
              <a:rPr lang="en-US" dirty="0"/>
              <a:t>Says Onesimus, a slave, is now a brother; </a:t>
            </a:r>
            <a:r>
              <a:rPr lang="en-US" dirty="0">
                <a:solidFill>
                  <a:schemeClr val="accent2"/>
                </a:solidFill>
              </a:rPr>
              <a:t>an equal, in Christ</a:t>
            </a:r>
          </a:p>
          <a:p>
            <a:r>
              <a:rPr lang="en-US" dirty="0"/>
              <a:t>Paul </a:t>
            </a:r>
            <a:r>
              <a:rPr lang="en-US" dirty="0">
                <a:solidFill>
                  <a:schemeClr val="accent2"/>
                </a:solidFill>
              </a:rPr>
              <a:t>accept any debt</a:t>
            </a:r>
            <a:r>
              <a:rPr lang="en-US" dirty="0"/>
              <a:t> Onesimus might have accrued through theft or otherwise</a:t>
            </a:r>
          </a:p>
          <a:p>
            <a:r>
              <a:rPr lang="en-US" dirty="0">
                <a:solidFill>
                  <a:schemeClr val="accent2"/>
                </a:solidFill>
              </a:rPr>
              <a:t>Encourages</a:t>
            </a:r>
            <a:r>
              <a:rPr lang="en-US" dirty="0"/>
              <a:t> Philemon to do what is right, </a:t>
            </a:r>
            <a:r>
              <a:rPr lang="en-US" dirty="0">
                <a:solidFill>
                  <a:schemeClr val="accent2"/>
                </a:solidFill>
              </a:rPr>
              <a:t>even more </a:t>
            </a:r>
            <a:r>
              <a:rPr lang="en-US" dirty="0"/>
              <a:t>(release Onesimus from slavery)</a:t>
            </a:r>
          </a:p>
          <a:p>
            <a:r>
              <a:rPr lang="en-US" dirty="0"/>
              <a:t>Paul dismisses the opportunity to command Philemon to do what is right; instead, </a:t>
            </a:r>
            <a:r>
              <a:rPr lang="en-US" dirty="0">
                <a:solidFill>
                  <a:schemeClr val="accent2"/>
                </a:solidFill>
              </a:rPr>
              <a:t>encourages</a:t>
            </a:r>
            <a:r>
              <a:rPr lang="en-US" dirty="0"/>
              <a:t> to Philemon to do what is right on his own accord</a:t>
            </a:r>
          </a:p>
        </p:txBody>
      </p:sp>
      <p:sp>
        <p:nvSpPr>
          <p:cNvPr id="4" name="TextBox 3">
            <a:extLst>
              <a:ext uri="{FF2B5EF4-FFF2-40B4-BE49-F238E27FC236}">
                <a16:creationId xmlns:a16="http://schemas.microsoft.com/office/drawing/2014/main" id="{7C98E1EA-44AC-EF49-95C3-BEFF32EF80E1}"/>
              </a:ext>
            </a:extLst>
          </p:cNvPr>
          <p:cNvSpPr txBox="1"/>
          <p:nvPr/>
        </p:nvSpPr>
        <p:spPr>
          <a:xfrm>
            <a:off x="4517684" y="5988647"/>
            <a:ext cx="3156633" cy="769441"/>
          </a:xfrm>
          <a:prstGeom prst="rect">
            <a:avLst/>
          </a:prstGeom>
          <a:noFill/>
        </p:spPr>
        <p:txBody>
          <a:bodyPr wrap="none" rtlCol="0">
            <a:spAutoFit/>
          </a:bodyPr>
          <a:lstStyle/>
          <a:p>
            <a:r>
              <a:rPr lang="en-US" sz="4400" dirty="0">
                <a:solidFill>
                  <a:schemeClr val="accent2"/>
                </a:solidFill>
                <a:latin typeface="+mj-lt"/>
              </a:rPr>
              <a:t>Forgiveness</a:t>
            </a:r>
          </a:p>
        </p:txBody>
      </p:sp>
      <p:sp>
        <p:nvSpPr>
          <p:cNvPr id="5" name="TextBox 4">
            <a:extLst>
              <a:ext uri="{FF2B5EF4-FFF2-40B4-BE49-F238E27FC236}">
                <a16:creationId xmlns:a16="http://schemas.microsoft.com/office/drawing/2014/main" id="{F65076B3-0926-9B45-B68A-F5D07A7AE8C4}"/>
              </a:ext>
            </a:extLst>
          </p:cNvPr>
          <p:cNvSpPr txBox="1"/>
          <p:nvPr/>
        </p:nvSpPr>
        <p:spPr>
          <a:xfrm>
            <a:off x="6716496" y="5319791"/>
            <a:ext cx="3361818" cy="769441"/>
          </a:xfrm>
          <a:prstGeom prst="rect">
            <a:avLst/>
          </a:prstGeom>
          <a:noFill/>
        </p:spPr>
        <p:txBody>
          <a:bodyPr wrap="none" rtlCol="0">
            <a:spAutoFit/>
          </a:bodyPr>
          <a:lstStyle/>
          <a:p>
            <a:r>
              <a:rPr lang="en-US" sz="4400" b="1" dirty="0">
                <a:solidFill>
                  <a:schemeClr val="accent2"/>
                </a:solidFill>
                <a:latin typeface="+mj-lt"/>
              </a:rPr>
              <a:t>Fellowship</a:t>
            </a:r>
          </a:p>
        </p:txBody>
      </p:sp>
      <p:sp>
        <p:nvSpPr>
          <p:cNvPr id="7" name="TextBox 6">
            <a:extLst>
              <a:ext uri="{FF2B5EF4-FFF2-40B4-BE49-F238E27FC236}">
                <a16:creationId xmlns:a16="http://schemas.microsoft.com/office/drawing/2014/main" id="{D42A36B6-B695-EF48-88E7-63B2D2BC36E3}"/>
              </a:ext>
            </a:extLst>
          </p:cNvPr>
          <p:cNvSpPr txBox="1"/>
          <p:nvPr/>
        </p:nvSpPr>
        <p:spPr>
          <a:xfrm>
            <a:off x="1435617" y="5319791"/>
            <a:ext cx="4039888" cy="769441"/>
          </a:xfrm>
          <a:prstGeom prst="rect">
            <a:avLst/>
          </a:prstGeom>
          <a:noFill/>
        </p:spPr>
        <p:txBody>
          <a:bodyPr wrap="none" rtlCol="0">
            <a:spAutoFit/>
          </a:bodyPr>
          <a:lstStyle/>
          <a:p>
            <a:r>
              <a:rPr lang="en-US" sz="4400" dirty="0">
                <a:solidFill>
                  <a:schemeClr val="accent2"/>
                </a:solidFill>
                <a:latin typeface="+mj-lt"/>
              </a:rPr>
              <a:t>Power of Christ</a:t>
            </a:r>
          </a:p>
        </p:txBody>
      </p:sp>
    </p:spTree>
    <p:extLst>
      <p:ext uri="{BB962C8B-B14F-4D97-AF65-F5344CB8AC3E}">
        <p14:creationId xmlns:p14="http://schemas.microsoft.com/office/powerpoint/2010/main" val="89349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6EB7-012B-F441-BED8-79038765578A}"/>
              </a:ext>
            </a:extLst>
          </p:cNvPr>
          <p:cNvSpPr>
            <a:spLocks noGrp="1"/>
          </p:cNvSpPr>
          <p:nvPr>
            <p:ph type="title"/>
          </p:nvPr>
        </p:nvSpPr>
        <p:spPr/>
        <p:txBody>
          <a:bodyPr/>
          <a:lstStyle/>
          <a:p>
            <a:r>
              <a:rPr lang="en-US" dirty="0"/>
              <a:t>Fellowship</a:t>
            </a:r>
          </a:p>
        </p:txBody>
      </p:sp>
      <p:pic>
        <p:nvPicPr>
          <p:cNvPr id="1028" name="Picture 4" descr="4 Life Lessons from The Fellowship of The Ring - AH Scribbles">
            <a:extLst>
              <a:ext uri="{FF2B5EF4-FFF2-40B4-BE49-F238E27FC236}">
                <a16:creationId xmlns:a16="http://schemas.microsoft.com/office/drawing/2014/main" id="{90C589F4-3FDA-3F41-A964-0A837F0837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8833" y="2010918"/>
            <a:ext cx="9694333"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5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0B4A-6E09-8A4F-A6F3-BCF5F3E1DC7F}"/>
              </a:ext>
            </a:extLst>
          </p:cNvPr>
          <p:cNvSpPr>
            <a:spLocks noGrp="1"/>
          </p:cNvSpPr>
          <p:nvPr>
            <p:ph type="title"/>
          </p:nvPr>
        </p:nvSpPr>
        <p:spPr/>
        <p:txBody>
          <a:bodyPr>
            <a:normAutofit/>
          </a:bodyPr>
          <a:lstStyle/>
          <a:p>
            <a:r>
              <a:rPr lang="en-US" dirty="0"/>
              <a:t>Fellowship – Koinonia</a:t>
            </a:r>
            <a:br>
              <a:rPr lang="en-US" dirty="0"/>
            </a:br>
            <a:r>
              <a:rPr lang="en-US" sz="3600" dirty="0">
                <a:solidFill>
                  <a:schemeClr val="accent2"/>
                </a:solidFill>
              </a:rPr>
              <a:t>Holding Something in Common</a:t>
            </a:r>
            <a:endParaRPr lang="en-US" dirty="0">
              <a:solidFill>
                <a:schemeClr val="accent2"/>
              </a:solidFill>
            </a:endParaRPr>
          </a:p>
        </p:txBody>
      </p:sp>
      <p:sp>
        <p:nvSpPr>
          <p:cNvPr id="3" name="Content Placeholder 2">
            <a:extLst>
              <a:ext uri="{FF2B5EF4-FFF2-40B4-BE49-F238E27FC236}">
                <a16:creationId xmlns:a16="http://schemas.microsoft.com/office/drawing/2014/main" id="{D567E60B-F412-5B47-A638-7A645B66679F}"/>
              </a:ext>
            </a:extLst>
          </p:cNvPr>
          <p:cNvSpPr>
            <a:spLocks noGrp="1"/>
          </p:cNvSpPr>
          <p:nvPr>
            <p:ph idx="1"/>
          </p:nvPr>
        </p:nvSpPr>
        <p:spPr/>
        <p:txBody>
          <a:bodyPr>
            <a:normAutofit lnSpcReduction="10000"/>
          </a:bodyPr>
          <a:lstStyle/>
          <a:p>
            <a:pPr marL="0" indent="0" algn="ctr">
              <a:buNone/>
            </a:pPr>
            <a:endParaRPr lang="en-US" sz="2800" dirty="0"/>
          </a:p>
          <a:p>
            <a:pPr marL="0" indent="0" algn="ctr">
              <a:buNone/>
            </a:pPr>
            <a:r>
              <a:rPr lang="en-US" sz="2800" dirty="0"/>
              <a:t>Mutual cooperation in God’s </a:t>
            </a:r>
            <a:r>
              <a:rPr lang="en-US" sz="2800" b="1" dirty="0"/>
              <a:t>worship</a:t>
            </a:r>
            <a:r>
              <a:rPr lang="en-US" sz="2800" dirty="0"/>
              <a:t>, God’s </a:t>
            </a:r>
            <a:r>
              <a:rPr lang="en-US" sz="2800" b="1" dirty="0"/>
              <a:t>work</a:t>
            </a:r>
            <a:r>
              <a:rPr lang="en-US" sz="2800" dirty="0"/>
              <a:t>, and God’s </a:t>
            </a:r>
            <a:r>
              <a:rPr lang="en-US" sz="2800" b="1" dirty="0"/>
              <a:t>will</a:t>
            </a:r>
            <a:r>
              <a:rPr lang="en-US" sz="2800" dirty="0"/>
              <a:t>.</a:t>
            </a:r>
          </a:p>
          <a:p>
            <a:pPr marL="0" indent="0">
              <a:buNone/>
            </a:pPr>
            <a:endParaRPr lang="en-US" dirty="0"/>
          </a:p>
          <a:p>
            <a:pPr marL="0" indent="0" algn="ctr">
              <a:buNone/>
            </a:pPr>
            <a:r>
              <a:rPr lang="en-US" sz="2800" dirty="0"/>
              <a:t>Unity of the spirits that comes from our shared </a:t>
            </a:r>
            <a:r>
              <a:rPr lang="en-US" sz="2800" b="1" dirty="0"/>
              <a:t>beliefs</a:t>
            </a:r>
            <a:r>
              <a:rPr lang="en-US" sz="2800" dirty="0"/>
              <a:t>, </a:t>
            </a:r>
            <a:r>
              <a:rPr lang="en-US" sz="2800" b="1" dirty="0"/>
              <a:t>convictions</a:t>
            </a:r>
            <a:r>
              <a:rPr lang="en-US" sz="2800" dirty="0"/>
              <a:t>, and </a:t>
            </a:r>
            <a:r>
              <a:rPr lang="en-US" sz="2800" b="1" dirty="0"/>
              <a:t>behaviors</a:t>
            </a:r>
          </a:p>
          <a:p>
            <a:pPr marL="0" indent="0">
              <a:buNone/>
            </a:pPr>
            <a:endParaRPr lang="en-US" b="1" dirty="0"/>
          </a:p>
          <a:p>
            <a:pPr marL="0" indent="0" algn="ctr">
              <a:buNone/>
            </a:pPr>
            <a:r>
              <a:rPr lang="en-US" sz="2800" dirty="0"/>
              <a:t>“In </a:t>
            </a:r>
            <a:r>
              <a:rPr lang="en-US" sz="2800" b="1" dirty="0"/>
              <a:t>essentials, unity</a:t>
            </a:r>
            <a:r>
              <a:rPr lang="en-US" sz="2800" dirty="0"/>
              <a:t>; in </a:t>
            </a:r>
            <a:r>
              <a:rPr lang="en-US" sz="2800" b="1" dirty="0"/>
              <a:t>non-essentials, liberty</a:t>
            </a:r>
            <a:r>
              <a:rPr lang="en-US" sz="2800" dirty="0"/>
              <a:t>; in </a:t>
            </a:r>
            <a:r>
              <a:rPr lang="en-US" sz="2800" b="1" dirty="0"/>
              <a:t>all things, charity</a:t>
            </a:r>
            <a:r>
              <a:rPr lang="en-US" sz="2800" dirty="0"/>
              <a:t>” ~ Philip Melanchthon</a:t>
            </a:r>
          </a:p>
        </p:txBody>
      </p:sp>
    </p:spTree>
    <p:extLst>
      <p:ext uri="{BB962C8B-B14F-4D97-AF65-F5344CB8AC3E}">
        <p14:creationId xmlns:p14="http://schemas.microsoft.com/office/powerpoint/2010/main" val="409794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F604-50CB-6541-8590-4DD43996ACF9}"/>
              </a:ext>
            </a:extLst>
          </p:cNvPr>
          <p:cNvSpPr>
            <a:spLocks noGrp="1"/>
          </p:cNvSpPr>
          <p:nvPr>
            <p:ph type="title"/>
          </p:nvPr>
        </p:nvSpPr>
        <p:spPr/>
        <p:txBody>
          <a:bodyPr/>
          <a:lstStyle/>
          <a:p>
            <a:r>
              <a:rPr lang="en-US" dirty="0"/>
              <a:t>Make Up of Fellowship</a:t>
            </a:r>
          </a:p>
        </p:txBody>
      </p:sp>
      <p:grpSp>
        <p:nvGrpSpPr>
          <p:cNvPr id="6" name="Group 5">
            <a:extLst>
              <a:ext uri="{FF2B5EF4-FFF2-40B4-BE49-F238E27FC236}">
                <a16:creationId xmlns:a16="http://schemas.microsoft.com/office/drawing/2014/main" id="{A8F32032-8514-FF4A-B5B9-0B194B81E579}"/>
              </a:ext>
            </a:extLst>
          </p:cNvPr>
          <p:cNvGrpSpPr/>
          <p:nvPr/>
        </p:nvGrpSpPr>
        <p:grpSpPr>
          <a:xfrm>
            <a:off x="667609" y="2093976"/>
            <a:ext cx="10856782" cy="3773333"/>
            <a:chOff x="667609" y="2093976"/>
            <a:chExt cx="10856782" cy="3773333"/>
          </a:xfrm>
        </p:grpSpPr>
        <p:sp>
          <p:nvSpPr>
            <p:cNvPr id="13" name="Rectangle 12">
              <a:extLst>
                <a:ext uri="{FF2B5EF4-FFF2-40B4-BE49-F238E27FC236}">
                  <a16:creationId xmlns:a16="http://schemas.microsoft.com/office/drawing/2014/main" id="{9637186C-E7FD-AD4E-BA4B-16D2CE577F5D}"/>
                </a:ext>
              </a:extLst>
            </p:cNvPr>
            <p:cNvSpPr/>
            <p:nvPr/>
          </p:nvSpPr>
          <p:spPr>
            <a:xfrm>
              <a:off x="667609" y="3389559"/>
              <a:ext cx="10856781" cy="1188720"/>
            </a:xfrm>
            <a:prstGeom prst="rect">
              <a:avLst/>
            </a:prstGeom>
            <a:solidFill>
              <a:schemeClr val="bg2">
                <a:alpha val="685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venir Book" panose="02000503020000020003" pitchFamily="2" charset="0"/>
                </a:rPr>
                <a:t>In Everything</a:t>
              </a:r>
            </a:p>
          </p:txBody>
        </p:sp>
        <p:grpSp>
          <p:nvGrpSpPr>
            <p:cNvPr id="3" name="Group 2">
              <a:extLst>
                <a:ext uri="{FF2B5EF4-FFF2-40B4-BE49-F238E27FC236}">
                  <a16:creationId xmlns:a16="http://schemas.microsoft.com/office/drawing/2014/main" id="{9FEDB9C5-B06D-B043-B1D5-71CE74F6F650}"/>
                </a:ext>
              </a:extLst>
            </p:cNvPr>
            <p:cNvGrpSpPr/>
            <p:nvPr/>
          </p:nvGrpSpPr>
          <p:grpSpPr>
            <a:xfrm>
              <a:off x="667609" y="4180756"/>
              <a:ext cx="10856781" cy="1686553"/>
              <a:chOff x="667609" y="4180756"/>
              <a:chExt cx="10856781" cy="1686553"/>
            </a:xfrm>
          </p:grpSpPr>
          <p:sp>
            <p:nvSpPr>
              <p:cNvPr id="12" name="Rectangle 11">
                <a:extLst>
                  <a:ext uri="{FF2B5EF4-FFF2-40B4-BE49-F238E27FC236}">
                    <a16:creationId xmlns:a16="http://schemas.microsoft.com/office/drawing/2014/main" id="{9176E479-874B-0F44-B670-E64D7B6A9C01}"/>
                  </a:ext>
                </a:extLst>
              </p:cNvPr>
              <p:cNvSpPr/>
              <p:nvPr/>
            </p:nvSpPr>
            <p:spPr>
              <a:xfrm>
                <a:off x="667609" y="4678589"/>
                <a:ext cx="10856781" cy="1188720"/>
              </a:xfrm>
              <a:prstGeom prst="rect">
                <a:avLst/>
              </a:prstGeom>
              <a:solidFill>
                <a:schemeClr val="bg2">
                  <a:alpha val="685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venir Book" panose="02000503020000020003" pitchFamily="2" charset="0"/>
                  </a:rPr>
                  <a:t>Essential</a:t>
                </a:r>
              </a:p>
            </p:txBody>
          </p:sp>
          <p:sp>
            <p:nvSpPr>
              <p:cNvPr id="7" name="Rounded Rectangle 6">
                <a:extLst>
                  <a:ext uri="{FF2B5EF4-FFF2-40B4-BE49-F238E27FC236}">
                    <a16:creationId xmlns:a16="http://schemas.microsoft.com/office/drawing/2014/main" id="{62DA8600-1D2B-3F44-AD45-576B4933B193}"/>
                  </a:ext>
                </a:extLst>
              </p:cNvPr>
              <p:cNvSpPr/>
              <p:nvPr/>
            </p:nvSpPr>
            <p:spPr>
              <a:xfrm>
                <a:off x="2804258" y="4180756"/>
                <a:ext cx="8353713" cy="154511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Unity</a:t>
                </a:r>
              </a:p>
            </p:txBody>
          </p:sp>
        </p:grpSp>
        <p:grpSp>
          <p:nvGrpSpPr>
            <p:cNvPr id="5" name="Group 4">
              <a:extLst>
                <a:ext uri="{FF2B5EF4-FFF2-40B4-BE49-F238E27FC236}">
                  <a16:creationId xmlns:a16="http://schemas.microsoft.com/office/drawing/2014/main" id="{165059D9-5A84-B646-BF91-6547D1B05FC1}"/>
                </a:ext>
              </a:extLst>
            </p:cNvPr>
            <p:cNvGrpSpPr/>
            <p:nvPr/>
          </p:nvGrpSpPr>
          <p:grpSpPr>
            <a:xfrm>
              <a:off x="667609" y="2093976"/>
              <a:ext cx="10856781" cy="1686555"/>
              <a:chOff x="667609" y="2093976"/>
              <a:chExt cx="10856781" cy="1686555"/>
            </a:xfrm>
          </p:grpSpPr>
          <p:sp>
            <p:nvSpPr>
              <p:cNvPr id="11" name="Rectangle 10">
                <a:extLst>
                  <a:ext uri="{FF2B5EF4-FFF2-40B4-BE49-F238E27FC236}">
                    <a16:creationId xmlns:a16="http://schemas.microsoft.com/office/drawing/2014/main" id="{D7056556-F2C4-054B-AED5-8782C4A32678}"/>
                  </a:ext>
                </a:extLst>
              </p:cNvPr>
              <p:cNvSpPr/>
              <p:nvPr/>
            </p:nvSpPr>
            <p:spPr>
              <a:xfrm>
                <a:off x="667609" y="2093976"/>
                <a:ext cx="10856781" cy="1188720"/>
              </a:xfrm>
              <a:prstGeom prst="rect">
                <a:avLst/>
              </a:prstGeom>
              <a:solidFill>
                <a:schemeClr val="bg2">
                  <a:alpha val="685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venir Book" panose="02000503020000020003" pitchFamily="2" charset="0"/>
                  </a:rPr>
                  <a:t>Non-Essential</a:t>
                </a:r>
              </a:p>
            </p:txBody>
          </p:sp>
          <p:sp>
            <p:nvSpPr>
              <p:cNvPr id="8" name="Rounded Rectangle 7">
                <a:extLst>
                  <a:ext uri="{FF2B5EF4-FFF2-40B4-BE49-F238E27FC236}">
                    <a16:creationId xmlns:a16="http://schemas.microsoft.com/office/drawing/2014/main" id="{98F46889-1147-694C-8214-6AE89DCC70F3}"/>
                  </a:ext>
                </a:extLst>
              </p:cNvPr>
              <p:cNvSpPr/>
              <p:nvPr/>
            </p:nvSpPr>
            <p:spPr>
              <a:xfrm>
                <a:off x="2804258" y="2263152"/>
                <a:ext cx="8353713" cy="15173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Liberty</a:t>
                </a:r>
              </a:p>
            </p:txBody>
          </p:sp>
        </p:grpSp>
        <p:sp>
          <p:nvSpPr>
            <p:cNvPr id="9" name="Right Arrow 8">
              <a:extLst>
                <a:ext uri="{FF2B5EF4-FFF2-40B4-BE49-F238E27FC236}">
                  <a16:creationId xmlns:a16="http://schemas.microsoft.com/office/drawing/2014/main" id="{25D4C19F-F6FA-F543-9756-DD1D9D8EDCFE}"/>
                </a:ext>
              </a:extLst>
            </p:cNvPr>
            <p:cNvSpPr/>
            <p:nvPr/>
          </p:nvSpPr>
          <p:spPr>
            <a:xfrm>
              <a:off x="2643188" y="3208086"/>
              <a:ext cx="8881203" cy="154511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Avenir Book" panose="02000503020000020003" pitchFamily="2" charset="0"/>
                </a:rPr>
                <a:t>Charity</a:t>
              </a:r>
              <a:endParaRPr lang="en-US" sz="4000" dirty="0">
                <a:latin typeface="Avenir Book" panose="02000503020000020003" pitchFamily="2" charset="0"/>
              </a:endParaRPr>
            </a:p>
          </p:txBody>
        </p:sp>
      </p:grpSp>
      <p:sp>
        <p:nvSpPr>
          <p:cNvPr id="14" name="TextBox 13">
            <a:extLst>
              <a:ext uri="{FF2B5EF4-FFF2-40B4-BE49-F238E27FC236}">
                <a16:creationId xmlns:a16="http://schemas.microsoft.com/office/drawing/2014/main" id="{69E5B965-D00A-FC46-AAB2-F3934785BBBC}"/>
              </a:ext>
            </a:extLst>
          </p:cNvPr>
          <p:cNvSpPr txBox="1"/>
          <p:nvPr/>
        </p:nvSpPr>
        <p:spPr>
          <a:xfrm>
            <a:off x="2305538" y="6126095"/>
            <a:ext cx="7580921" cy="369332"/>
          </a:xfrm>
          <a:prstGeom prst="rect">
            <a:avLst/>
          </a:prstGeom>
          <a:noFill/>
        </p:spPr>
        <p:txBody>
          <a:bodyPr wrap="none" rtlCol="0">
            <a:spAutoFit/>
          </a:bodyPr>
          <a:lstStyle/>
          <a:p>
            <a:r>
              <a:rPr lang="en-US" dirty="0"/>
              <a:t>“In </a:t>
            </a:r>
            <a:r>
              <a:rPr lang="en-US" b="1" dirty="0"/>
              <a:t>essentials, unity</a:t>
            </a:r>
            <a:r>
              <a:rPr lang="en-US" dirty="0"/>
              <a:t>; in </a:t>
            </a:r>
            <a:r>
              <a:rPr lang="en-US" b="1" dirty="0"/>
              <a:t>non-essentials, liberty</a:t>
            </a:r>
            <a:r>
              <a:rPr lang="en-US" dirty="0"/>
              <a:t>; in </a:t>
            </a:r>
            <a:r>
              <a:rPr lang="en-US" b="1" dirty="0"/>
              <a:t>all things, charity</a:t>
            </a:r>
            <a:r>
              <a:rPr lang="en-US" dirty="0"/>
              <a:t>”</a:t>
            </a:r>
          </a:p>
        </p:txBody>
      </p:sp>
    </p:spTree>
    <p:extLst>
      <p:ext uri="{BB962C8B-B14F-4D97-AF65-F5344CB8AC3E}">
        <p14:creationId xmlns:p14="http://schemas.microsoft.com/office/powerpoint/2010/main" val="120768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Content Placeholder 2">
            <a:extLst>
              <a:ext uri="{FF2B5EF4-FFF2-40B4-BE49-F238E27FC236}">
                <a16:creationId xmlns:a16="http://schemas.microsoft.com/office/drawing/2014/main" id="{6631F8A2-1337-1547-AC81-C1E6D40FA73A}"/>
              </a:ext>
            </a:extLst>
          </p:cNvPr>
          <p:cNvSpPr>
            <a:spLocks noGrp="1"/>
          </p:cNvSpPr>
          <p:nvPr>
            <p:ph idx="1"/>
          </p:nvPr>
        </p:nvSpPr>
        <p:spPr>
          <a:xfrm>
            <a:off x="4969904" y="621617"/>
            <a:ext cx="6919145" cy="5572432"/>
          </a:xfrm>
        </p:spPr>
        <p:txBody>
          <a:bodyPr anchor="ctr">
            <a:normAutofit/>
          </a:bodyPr>
          <a:lstStyle/>
          <a:p>
            <a:pPr marL="0" indent="0">
              <a:buNone/>
            </a:pPr>
            <a:r>
              <a:rPr lang="en-US" sz="2800" dirty="0">
                <a:latin typeface="Avenir Book" panose="02000503020000020003" pitchFamily="2" charset="0"/>
              </a:rPr>
              <a:t>Essential, Non-Negotiable, Convictions:</a:t>
            </a:r>
          </a:p>
          <a:p>
            <a:pPr marL="0" indent="0">
              <a:buNone/>
            </a:pPr>
            <a:endParaRPr lang="en-US" sz="1050" dirty="0">
              <a:latin typeface="Avenir Book" panose="02000503020000020003" pitchFamily="2" charset="0"/>
            </a:endParaRPr>
          </a:p>
          <a:p>
            <a:pPr lvl="1"/>
            <a:r>
              <a:rPr lang="en-US" sz="2200" b="1" dirty="0">
                <a:latin typeface="Avenir Book" panose="02000503020000020003" pitchFamily="2" charset="0"/>
              </a:rPr>
              <a:t>Inspiration of Scripture</a:t>
            </a:r>
            <a:r>
              <a:rPr lang="en-US" sz="2200" dirty="0">
                <a:latin typeface="Avenir Book" panose="02000503020000020003" pitchFamily="2" charset="0"/>
              </a:rPr>
              <a:t> (2 Timothy 3:15-16)</a:t>
            </a:r>
          </a:p>
          <a:p>
            <a:pPr lvl="1"/>
            <a:r>
              <a:rPr lang="en-US" sz="2200" b="1" dirty="0">
                <a:latin typeface="Avenir Book" panose="02000503020000020003" pitchFamily="2" charset="0"/>
              </a:rPr>
              <a:t>The Holy Trinity: Father, Son, Spirit </a:t>
            </a:r>
            <a:r>
              <a:rPr lang="en-US" sz="2200" dirty="0">
                <a:latin typeface="Avenir Book" panose="02000503020000020003" pitchFamily="2" charset="0"/>
              </a:rPr>
              <a:t>(John 1:1,14; Col. 2:9; Acts 5:3-5)</a:t>
            </a:r>
          </a:p>
          <a:p>
            <a:pPr lvl="1"/>
            <a:r>
              <a:rPr lang="en-US" sz="2200" b="1" dirty="0">
                <a:latin typeface="Avenir Book" panose="02000503020000020003" pitchFamily="2" charset="0"/>
              </a:rPr>
              <a:t>The Deity/Godhood of Christ</a:t>
            </a:r>
            <a:r>
              <a:rPr lang="en-US" sz="2200" dirty="0">
                <a:latin typeface="Avenir Book" panose="02000503020000020003" pitchFamily="2" charset="0"/>
              </a:rPr>
              <a:t> (Col. 2:9)</a:t>
            </a:r>
          </a:p>
          <a:p>
            <a:pPr lvl="1"/>
            <a:r>
              <a:rPr lang="en-US" sz="2200" b="1" dirty="0">
                <a:latin typeface="Avenir Book" panose="02000503020000020003" pitchFamily="2" charset="0"/>
              </a:rPr>
              <a:t>The Virginal Conception of Jesus</a:t>
            </a:r>
            <a:r>
              <a:rPr lang="en-US" sz="2200" dirty="0">
                <a:latin typeface="Avenir Book" panose="02000503020000020003" pitchFamily="2" charset="0"/>
              </a:rPr>
              <a:t> (Isa. 7:14; Matthew 1:23)</a:t>
            </a:r>
          </a:p>
          <a:p>
            <a:pPr lvl="1"/>
            <a:r>
              <a:rPr lang="en-US" sz="2200" b="1" dirty="0">
                <a:latin typeface="Avenir Book" panose="02000503020000020003" pitchFamily="2" charset="0"/>
              </a:rPr>
              <a:t>Literal, Physical Resurrection of Christ</a:t>
            </a:r>
            <a:r>
              <a:rPr lang="en-US" sz="2200" dirty="0">
                <a:latin typeface="Avenir Book" panose="02000503020000020003" pitchFamily="2" charset="0"/>
              </a:rPr>
              <a:t> (1 </a:t>
            </a:r>
            <a:r>
              <a:rPr lang="en-US" sz="2200" dirty="0" err="1">
                <a:latin typeface="Avenir Book" panose="02000503020000020003" pitchFamily="2" charset="0"/>
              </a:rPr>
              <a:t>Cor</a:t>
            </a:r>
            <a:r>
              <a:rPr lang="en-US" sz="2200" dirty="0">
                <a:latin typeface="Avenir Book" panose="02000503020000020003" pitchFamily="2" charset="0"/>
              </a:rPr>
              <a:t>. 15:14; Luke 24:38-39)</a:t>
            </a:r>
          </a:p>
          <a:p>
            <a:pPr lvl="1"/>
            <a:r>
              <a:rPr lang="en-US" sz="2200" b="1" dirty="0">
                <a:latin typeface="Avenir Book" panose="02000503020000020003" pitchFamily="2" charset="0"/>
              </a:rPr>
              <a:t>Salvation by Grace Through Faith Alone</a:t>
            </a:r>
            <a:r>
              <a:rPr lang="en-US" sz="2200" dirty="0">
                <a:latin typeface="Avenir Book" panose="02000503020000020003" pitchFamily="2" charset="0"/>
              </a:rPr>
              <a:t> (Ephesians 2:8-9)</a:t>
            </a:r>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E578ED2E-7F5E-4C4E-8EFE-D337F8A2085A}"/>
              </a:ext>
            </a:extLst>
          </p:cNvPr>
          <p:cNvSpPr/>
          <p:nvPr/>
        </p:nvSpPr>
        <p:spPr>
          <a:xfrm>
            <a:off x="-268294" y="-300191"/>
            <a:ext cx="4919807" cy="74160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Avenir Book" panose="02000503020000020003" pitchFamily="2" charset="0"/>
            </a:endParaRPr>
          </a:p>
        </p:txBody>
      </p:sp>
      <p:sp>
        <p:nvSpPr>
          <p:cNvPr id="2" name="Title 1">
            <a:extLst>
              <a:ext uri="{FF2B5EF4-FFF2-40B4-BE49-F238E27FC236}">
                <a16:creationId xmlns:a16="http://schemas.microsoft.com/office/drawing/2014/main" id="{98DE0C6B-DFF7-0844-AC47-A0A6569F6A72}"/>
              </a:ext>
            </a:extLst>
          </p:cNvPr>
          <p:cNvSpPr>
            <a:spLocks noGrp="1"/>
          </p:cNvSpPr>
          <p:nvPr>
            <p:ph type="title"/>
          </p:nvPr>
        </p:nvSpPr>
        <p:spPr>
          <a:xfrm>
            <a:off x="643468" y="643466"/>
            <a:ext cx="3686312" cy="5528734"/>
          </a:xfrm>
        </p:spPr>
        <p:txBody>
          <a:bodyPr>
            <a:normAutofit/>
          </a:bodyPr>
          <a:lstStyle/>
          <a:p>
            <a:pPr algn="r"/>
            <a:r>
              <a:rPr lang="en-US" dirty="0">
                <a:solidFill>
                  <a:srgbClr val="FFFFFF"/>
                </a:solidFill>
              </a:rPr>
              <a:t>Essential, Unity</a:t>
            </a:r>
          </a:p>
        </p:txBody>
      </p:sp>
    </p:spTree>
    <p:extLst>
      <p:ext uri="{BB962C8B-B14F-4D97-AF65-F5344CB8AC3E}">
        <p14:creationId xmlns:p14="http://schemas.microsoft.com/office/powerpoint/2010/main" val="355353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D128-1868-F04C-B5E3-EA91FC5365E2}"/>
              </a:ext>
            </a:extLst>
          </p:cNvPr>
          <p:cNvSpPr>
            <a:spLocks noGrp="1"/>
          </p:cNvSpPr>
          <p:nvPr>
            <p:ph type="title"/>
          </p:nvPr>
        </p:nvSpPr>
        <p:spPr/>
        <p:txBody>
          <a:bodyPr/>
          <a:lstStyle/>
          <a:p>
            <a:r>
              <a:rPr lang="en-US" dirty="0"/>
              <a:t>Paul’s Example</a:t>
            </a:r>
          </a:p>
        </p:txBody>
      </p:sp>
      <p:sp>
        <p:nvSpPr>
          <p:cNvPr id="3" name="Content Placeholder 2">
            <a:extLst>
              <a:ext uri="{FF2B5EF4-FFF2-40B4-BE49-F238E27FC236}">
                <a16:creationId xmlns:a16="http://schemas.microsoft.com/office/drawing/2014/main" id="{791E53DD-F4D4-4344-B1C3-AB2354741C56}"/>
              </a:ext>
            </a:extLst>
          </p:cNvPr>
          <p:cNvSpPr>
            <a:spLocks noGrp="1"/>
          </p:cNvSpPr>
          <p:nvPr>
            <p:ph idx="1"/>
          </p:nvPr>
        </p:nvSpPr>
        <p:spPr/>
        <p:txBody>
          <a:bodyPr>
            <a:normAutofit/>
          </a:bodyPr>
          <a:lstStyle/>
          <a:p>
            <a:pPr marL="0" indent="0">
              <a:buNone/>
            </a:pPr>
            <a:r>
              <a:rPr lang="en-US" sz="2400" b="1" baseline="30000" dirty="0"/>
              <a:t>8 </a:t>
            </a:r>
            <a:r>
              <a:rPr lang="en-US" sz="2400" dirty="0"/>
              <a:t>Accordingly, though I am </a:t>
            </a:r>
            <a:r>
              <a:rPr lang="en-US" sz="2400" dirty="0">
                <a:highlight>
                  <a:srgbClr val="FFFF00"/>
                </a:highlight>
              </a:rPr>
              <a:t>bold enough in Christ to command you to do what is required</a:t>
            </a:r>
            <a:r>
              <a:rPr lang="en-US" sz="2400" dirty="0"/>
              <a:t>, </a:t>
            </a:r>
            <a:r>
              <a:rPr lang="en-US" sz="2400" b="1" baseline="30000" dirty="0"/>
              <a:t>9 </a:t>
            </a:r>
            <a:r>
              <a:rPr lang="en-US" sz="2400" dirty="0"/>
              <a:t>yet for love’s sake I prefer to appeal to you—I, Paul, an old man and now a prisoner also for Christ Jesus</a:t>
            </a:r>
          </a:p>
          <a:p>
            <a:pPr marL="0" indent="0" algn="r">
              <a:buNone/>
            </a:pPr>
            <a:r>
              <a:rPr lang="en-US" sz="2400" dirty="0"/>
              <a:t>Philemon 8-9</a:t>
            </a:r>
          </a:p>
          <a:p>
            <a:pPr marL="0" indent="0">
              <a:buNone/>
            </a:pPr>
            <a:endParaRPr lang="en-US" sz="2400" b="1" baseline="30000" dirty="0"/>
          </a:p>
          <a:p>
            <a:pPr marL="0" indent="0" algn="r">
              <a:buNone/>
            </a:pPr>
            <a:r>
              <a:rPr lang="en-US" sz="2400" b="1" baseline="30000" dirty="0"/>
              <a:t>16 </a:t>
            </a:r>
            <a:r>
              <a:rPr lang="en-US" sz="2400" dirty="0"/>
              <a:t>no longer as a bondservant but more than a bondservant, as </a:t>
            </a:r>
            <a:r>
              <a:rPr lang="en-US" sz="2400" dirty="0">
                <a:highlight>
                  <a:srgbClr val="FFFF00"/>
                </a:highlight>
              </a:rPr>
              <a:t>a beloved brother</a:t>
            </a:r>
            <a:r>
              <a:rPr lang="en-US" sz="2400" dirty="0"/>
              <a:t>—especially to me, but how much more to you, both </a:t>
            </a:r>
            <a:r>
              <a:rPr lang="en-US" sz="2400" dirty="0">
                <a:highlight>
                  <a:srgbClr val="FFFF00"/>
                </a:highlight>
              </a:rPr>
              <a:t>in the flesh and in the Lord</a:t>
            </a:r>
            <a:r>
              <a:rPr lang="en-US" sz="2400" dirty="0"/>
              <a:t>. </a:t>
            </a:r>
            <a:br>
              <a:rPr lang="en-US" dirty="0"/>
            </a:br>
            <a:endParaRPr lang="en-US" dirty="0"/>
          </a:p>
          <a:p>
            <a:pPr marL="0" indent="0" algn="r">
              <a:buNone/>
            </a:pPr>
            <a:r>
              <a:rPr lang="en-US" sz="2400" dirty="0"/>
              <a:t>Philemon 16</a:t>
            </a:r>
            <a:endParaRPr lang="en-US" dirty="0"/>
          </a:p>
        </p:txBody>
      </p:sp>
    </p:spTree>
    <p:extLst>
      <p:ext uri="{BB962C8B-B14F-4D97-AF65-F5344CB8AC3E}">
        <p14:creationId xmlns:p14="http://schemas.microsoft.com/office/powerpoint/2010/main" val="210908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{FE323BB0-DA5E-904A-9A1E-891358001CEE}tf10001070</Template>
  <TotalTime>1199</TotalTime>
  <Words>4719</Words>
  <Application>Microsoft Macintosh PowerPoint</Application>
  <PresentationFormat>Widescreen</PresentationFormat>
  <Paragraphs>275</Paragraphs>
  <Slides>27</Slides>
  <Notes>20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.AppleSystemUIFont</vt:lpstr>
      <vt:lpstr>Arial</vt:lpstr>
      <vt:lpstr>Avenir</vt:lpstr>
      <vt:lpstr>Avenir Book</vt:lpstr>
      <vt:lpstr>Avenir Next LT Pro</vt:lpstr>
      <vt:lpstr>Calibri</vt:lpstr>
      <vt:lpstr>Georgia</vt:lpstr>
      <vt:lpstr>Goudy Old Style</vt:lpstr>
      <vt:lpstr>Rockwell Extra Bold</vt:lpstr>
      <vt:lpstr>Trebuchet MS</vt:lpstr>
      <vt:lpstr>UICTFontTextStyleBody</vt:lpstr>
      <vt:lpstr>Wingdings</vt:lpstr>
      <vt:lpstr>Wood Type</vt:lpstr>
      <vt:lpstr>Philemon 8-21</vt:lpstr>
      <vt:lpstr>Backstory</vt:lpstr>
      <vt:lpstr>PowerPoint Presentation</vt:lpstr>
      <vt:lpstr>Paul’s Letter to Philemon</vt:lpstr>
      <vt:lpstr>Fellowship</vt:lpstr>
      <vt:lpstr>Fellowship – Koinonia Holding Something in Common</vt:lpstr>
      <vt:lpstr>Make Up of Fellowship</vt:lpstr>
      <vt:lpstr>Essential, Unity</vt:lpstr>
      <vt:lpstr>Paul’s Example</vt:lpstr>
      <vt:lpstr>Non-Essential; Liberty</vt:lpstr>
      <vt:lpstr>PowerPoint Presentation</vt:lpstr>
      <vt:lpstr>Liberty: Conviction</vt:lpstr>
      <vt:lpstr>Liberty: Conscience</vt:lpstr>
      <vt:lpstr>Liberty: Choices</vt:lpstr>
      <vt:lpstr>Paul’s Example</vt:lpstr>
      <vt:lpstr>In All Things; Charity</vt:lpstr>
      <vt:lpstr>Christian Love for One Another</vt:lpstr>
      <vt:lpstr>Paul’s Example</vt:lpstr>
      <vt:lpstr>Unity, Liberty, and Charity</vt:lpstr>
      <vt:lpstr>Fellowship</vt:lpstr>
      <vt:lpstr>The End</vt:lpstr>
      <vt:lpstr>Christ Changes People</vt:lpstr>
      <vt:lpstr>Social Hierarchy</vt:lpstr>
      <vt:lpstr>Social Hierarchy</vt:lpstr>
      <vt:lpstr>The Law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Philemon 8:21</dc:title>
  <dc:creator>Tom Gorup</dc:creator>
  <cp:lastModifiedBy>Tom Gorup</cp:lastModifiedBy>
  <cp:revision>25</cp:revision>
  <dcterms:created xsi:type="dcterms:W3CDTF">2021-11-24T14:36:19Z</dcterms:created>
  <dcterms:modified xsi:type="dcterms:W3CDTF">2021-11-28T14:44:30Z</dcterms:modified>
</cp:coreProperties>
</file>