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6" r:id="rId2"/>
    <p:sldId id="316" r:id="rId3"/>
    <p:sldId id="308" r:id="rId4"/>
    <p:sldId id="327" r:id="rId5"/>
    <p:sldId id="323" r:id="rId6"/>
    <p:sldId id="335" r:id="rId7"/>
    <p:sldId id="348" r:id="rId8"/>
    <p:sldId id="272" r:id="rId9"/>
    <p:sldId id="330" r:id="rId10"/>
    <p:sldId id="328" r:id="rId11"/>
    <p:sldId id="329" r:id="rId12"/>
    <p:sldId id="266" r:id="rId13"/>
    <p:sldId id="336" r:id="rId14"/>
    <p:sldId id="331" r:id="rId15"/>
    <p:sldId id="341" r:id="rId16"/>
    <p:sldId id="343" r:id="rId17"/>
    <p:sldId id="342" r:id="rId18"/>
    <p:sldId id="263" r:id="rId19"/>
    <p:sldId id="267" r:id="rId20"/>
    <p:sldId id="313" r:id="rId21"/>
    <p:sldId id="347" r:id="rId22"/>
    <p:sldId id="349" r:id="rId23"/>
    <p:sldId id="350" r:id="rId24"/>
    <p:sldId id="334" r:id="rId25"/>
    <p:sldId id="351" r:id="rId26"/>
    <p:sldId id="260" r:id="rId27"/>
    <p:sldId id="345" r:id="rId28"/>
    <p:sldId id="344" r:id="rId29"/>
    <p:sldId id="339" r:id="rId30"/>
    <p:sldId id="338" r:id="rId31"/>
    <p:sldId id="265" r:id="rId32"/>
    <p:sldId id="337" r:id="rId33"/>
    <p:sldId id="310" r:id="rId34"/>
    <p:sldId id="312" r:id="rId35"/>
    <p:sldId id="269" r:id="rId36"/>
    <p:sldId id="315" r:id="rId37"/>
    <p:sldId id="34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704"/>
  </p:normalViewPr>
  <p:slideViewPr>
    <p:cSldViewPr snapToGrid="0">
      <p:cViewPr>
        <p:scale>
          <a:sx n="96" d="100"/>
          <a:sy n="96" d="100"/>
        </p:scale>
        <p:origin x="116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604A6-3BCC-4F02-8247-29E44110D7C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0FA9411-C8BE-4458-B2EA-7B297C1B7C88}">
      <dgm:prSet/>
      <dgm:spPr/>
      <dgm:t>
        <a:bodyPr/>
        <a:lstStyle/>
        <a:p>
          <a:pPr>
            <a:lnSpc>
              <a:spcPct val="100000"/>
            </a:lnSpc>
          </a:pPr>
          <a:r>
            <a:rPr lang="en-US"/>
            <a:t>popularity</a:t>
          </a:r>
        </a:p>
      </dgm:t>
    </dgm:pt>
    <dgm:pt modelId="{16710ACF-7B52-4040-B661-0F022E26543B}" type="parTrans" cxnId="{F39871AE-D1EF-422C-A795-F5E3F79F36B6}">
      <dgm:prSet/>
      <dgm:spPr/>
      <dgm:t>
        <a:bodyPr/>
        <a:lstStyle/>
        <a:p>
          <a:endParaRPr lang="en-US"/>
        </a:p>
      </dgm:t>
    </dgm:pt>
    <dgm:pt modelId="{5E04C712-495F-4E62-AD20-CE5EFD086FC3}" type="sibTrans" cxnId="{F39871AE-D1EF-422C-A795-F5E3F79F36B6}">
      <dgm:prSet/>
      <dgm:spPr/>
      <dgm:t>
        <a:bodyPr/>
        <a:lstStyle/>
        <a:p>
          <a:endParaRPr lang="en-US"/>
        </a:p>
      </dgm:t>
    </dgm:pt>
    <dgm:pt modelId="{51E51598-0FB6-472B-8A05-6C1279803480}">
      <dgm:prSet/>
      <dgm:spPr/>
      <dgm:t>
        <a:bodyPr/>
        <a:lstStyle/>
        <a:p>
          <a:pPr>
            <a:lnSpc>
              <a:spcPct val="100000"/>
            </a:lnSpc>
          </a:pPr>
          <a:r>
            <a:rPr lang="en-US"/>
            <a:t>product</a:t>
          </a:r>
        </a:p>
      </dgm:t>
    </dgm:pt>
    <dgm:pt modelId="{A2705554-8FFB-4BCA-BC54-7A1D4D96D6D9}" type="parTrans" cxnId="{32C865E3-C0B6-4BE5-81E2-879EF910ACB7}">
      <dgm:prSet/>
      <dgm:spPr/>
      <dgm:t>
        <a:bodyPr/>
        <a:lstStyle/>
        <a:p>
          <a:endParaRPr lang="en-US"/>
        </a:p>
      </dgm:t>
    </dgm:pt>
    <dgm:pt modelId="{264E529F-E36E-4E1E-B804-2D448AC1084A}" type="sibTrans" cxnId="{32C865E3-C0B6-4BE5-81E2-879EF910ACB7}">
      <dgm:prSet/>
      <dgm:spPr/>
      <dgm:t>
        <a:bodyPr/>
        <a:lstStyle/>
        <a:p>
          <a:endParaRPr lang="en-US"/>
        </a:p>
      </dgm:t>
    </dgm:pt>
    <dgm:pt modelId="{846AE382-D387-4242-94AF-1A6E05EF8D86}">
      <dgm:prSet/>
      <dgm:spPr/>
      <dgm:t>
        <a:bodyPr/>
        <a:lstStyle/>
        <a:p>
          <a:pPr>
            <a:lnSpc>
              <a:spcPct val="100000"/>
            </a:lnSpc>
          </a:pPr>
          <a:r>
            <a:rPr lang="en-US"/>
            <a:t>profit</a:t>
          </a:r>
        </a:p>
      </dgm:t>
    </dgm:pt>
    <dgm:pt modelId="{5E85E4A9-370D-4672-AE31-0FBBD420A08B}" type="parTrans" cxnId="{FDB85039-0CBC-49D3-BB2B-117AC7B02B69}">
      <dgm:prSet/>
      <dgm:spPr/>
      <dgm:t>
        <a:bodyPr/>
        <a:lstStyle/>
        <a:p>
          <a:endParaRPr lang="en-US"/>
        </a:p>
      </dgm:t>
    </dgm:pt>
    <dgm:pt modelId="{C8B455C3-F211-4DF6-8E1D-7C5BF87D25E1}" type="sibTrans" cxnId="{FDB85039-0CBC-49D3-BB2B-117AC7B02B69}">
      <dgm:prSet/>
      <dgm:spPr/>
      <dgm:t>
        <a:bodyPr/>
        <a:lstStyle/>
        <a:p>
          <a:endParaRPr lang="en-US"/>
        </a:p>
      </dgm:t>
    </dgm:pt>
    <dgm:pt modelId="{45A744B5-9CED-4EB2-AD6C-F0C6CF3C6B02}" type="pres">
      <dgm:prSet presAssocID="{DE5604A6-3BCC-4F02-8247-29E44110D7C1}" presName="root" presStyleCnt="0">
        <dgm:presLayoutVars>
          <dgm:dir/>
          <dgm:resizeHandles val="exact"/>
        </dgm:presLayoutVars>
      </dgm:prSet>
      <dgm:spPr/>
    </dgm:pt>
    <dgm:pt modelId="{B2CEC0E9-6905-465D-8917-87BCE38703F7}" type="pres">
      <dgm:prSet presAssocID="{20FA9411-C8BE-4458-B2EA-7B297C1B7C88}" presName="compNode" presStyleCnt="0"/>
      <dgm:spPr/>
    </dgm:pt>
    <dgm:pt modelId="{B0C7F011-2591-4453-B027-3B4526A748E7}" type="pres">
      <dgm:prSet presAssocID="{20FA9411-C8BE-4458-B2EA-7B297C1B7C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umbs Up Sign"/>
        </a:ext>
      </dgm:extLst>
    </dgm:pt>
    <dgm:pt modelId="{109B31F0-8BFE-49FA-892C-B631649C2A32}" type="pres">
      <dgm:prSet presAssocID="{20FA9411-C8BE-4458-B2EA-7B297C1B7C88}" presName="spaceRect" presStyleCnt="0"/>
      <dgm:spPr/>
    </dgm:pt>
    <dgm:pt modelId="{58920F15-52C9-45CC-AA7D-0059319D3D26}" type="pres">
      <dgm:prSet presAssocID="{20FA9411-C8BE-4458-B2EA-7B297C1B7C88}" presName="textRect" presStyleLbl="revTx" presStyleIdx="0" presStyleCnt="3">
        <dgm:presLayoutVars>
          <dgm:chMax val="1"/>
          <dgm:chPref val="1"/>
        </dgm:presLayoutVars>
      </dgm:prSet>
      <dgm:spPr/>
    </dgm:pt>
    <dgm:pt modelId="{9417D97F-0967-4787-B7C9-07FEF8578C64}" type="pres">
      <dgm:prSet presAssocID="{5E04C712-495F-4E62-AD20-CE5EFD086FC3}" presName="sibTrans" presStyleCnt="0"/>
      <dgm:spPr/>
    </dgm:pt>
    <dgm:pt modelId="{87CC1129-7773-48F2-824A-3D5A1708A2AA}" type="pres">
      <dgm:prSet presAssocID="{51E51598-0FB6-472B-8A05-6C1279803480}" presName="compNode" presStyleCnt="0"/>
      <dgm:spPr/>
    </dgm:pt>
    <dgm:pt modelId="{B3053981-43B0-450A-A288-79E1F1989DE6}" type="pres">
      <dgm:prSet presAssocID="{51E51598-0FB6-472B-8A05-6C127980348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code"/>
        </a:ext>
      </dgm:extLst>
    </dgm:pt>
    <dgm:pt modelId="{A5B3132B-92EA-4937-83FA-FE63ED529BD5}" type="pres">
      <dgm:prSet presAssocID="{51E51598-0FB6-472B-8A05-6C1279803480}" presName="spaceRect" presStyleCnt="0"/>
      <dgm:spPr/>
    </dgm:pt>
    <dgm:pt modelId="{5D4744B6-8191-4516-A0B9-0EFDFF75C4DA}" type="pres">
      <dgm:prSet presAssocID="{51E51598-0FB6-472B-8A05-6C1279803480}" presName="textRect" presStyleLbl="revTx" presStyleIdx="1" presStyleCnt="3">
        <dgm:presLayoutVars>
          <dgm:chMax val="1"/>
          <dgm:chPref val="1"/>
        </dgm:presLayoutVars>
      </dgm:prSet>
      <dgm:spPr/>
    </dgm:pt>
    <dgm:pt modelId="{F8FB45BE-A7E1-429C-AF94-889DFF5D4D35}" type="pres">
      <dgm:prSet presAssocID="{264E529F-E36E-4E1E-B804-2D448AC1084A}" presName="sibTrans" presStyleCnt="0"/>
      <dgm:spPr/>
    </dgm:pt>
    <dgm:pt modelId="{66649364-131F-458C-8FB0-EE57A9B90291}" type="pres">
      <dgm:prSet presAssocID="{846AE382-D387-4242-94AF-1A6E05EF8D86}" presName="compNode" presStyleCnt="0"/>
      <dgm:spPr/>
    </dgm:pt>
    <dgm:pt modelId="{2FCD6E99-4AE9-403A-AFEB-59730994FEC1}" type="pres">
      <dgm:prSet presAssocID="{846AE382-D387-4242-94AF-1A6E05EF8D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wnward trend"/>
        </a:ext>
      </dgm:extLst>
    </dgm:pt>
    <dgm:pt modelId="{A8E6012E-760A-4514-89AD-D9D9E142734D}" type="pres">
      <dgm:prSet presAssocID="{846AE382-D387-4242-94AF-1A6E05EF8D86}" presName="spaceRect" presStyleCnt="0"/>
      <dgm:spPr/>
    </dgm:pt>
    <dgm:pt modelId="{E45968DE-D75D-4AB8-BE2A-EC11FC0B028E}" type="pres">
      <dgm:prSet presAssocID="{846AE382-D387-4242-94AF-1A6E05EF8D86}" presName="textRect" presStyleLbl="revTx" presStyleIdx="2" presStyleCnt="3">
        <dgm:presLayoutVars>
          <dgm:chMax val="1"/>
          <dgm:chPref val="1"/>
        </dgm:presLayoutVars>
      </dgm:prSet>
      <dgm:spPr/>
    </dgm:pt>
  </dgm:ptLst>
  <dgm:cxnLst>
    <dgm:cxn modelId="{27CADC22-EF23-4755-BDA8-0F943A404F82}" type="presOf" srcId="{20FA9411-C8BE-4458-B2EA-7B297C1B7C88}" destId="{58920F15-52C9-45CC-AA7D-0059319D3D26}" srcOrd="0" destOrd="0" presId="urn:microsoft.com/office/officeart/2018/2/layout/IconLabelList"/>
    <dgm:cxn modelId="{FDB85039-0CBC-49D3-BB2B-117AC7B02B69}" srcId="{DE5604A6-3BCC-4F02-8247-29E44110D7C1}" destId="{846AE382-D387-4242-94AF-1A6E05EF8D86}" srcOrd="2" destOrd="0" parTransId="{5E85E4A9-370D-4672-AE31-0FBBD420A08B}" sibTransId="{C8B455C3-F211-4DF6-8E1D-7C5BF87D25E1}"/>
    <dgm:cxn modelId="{08910947-8959-43D9-8AB2-FB6CBB28E7BB}" type="presOf" srcId="{DE5604A6-3BCC-4F02-8247-29E44110D7C1}" destId="{45A744B5-9CED-4EB2-AD6C-F0C6CF3C6B02}" srcOrd="0" destOrd="0" presId="urn:microsoft.com/office/officeart/2018/2/layout/IconLabelList"/>
    <dgm:cxn modelId="{BCE7DB93-1B10-4399-B43D-135F05B8DFF4}" type="presOf" srcId="{846AE382-D387-4242-94AF-1A6E05EF8D86}" destId="{E45968DE-D75D-4AB8-BE2A-EC11FC0B028E}" srcOrd="0" destOrd="0" presId="urn:microsoft.com/office/officeart/2018/2/layout/IconLabelList"/>
    <dgm:cxn modelId="{F39871AE-D1EF-422C-A795-F5E3F79F36B6}" srcId="{DE5604A6-3BCC-4F02-8247-29E44110D7C1}" destId="{20FA9411-C8BE-4458-B2EA-7B297C1B7C88}" srcOrd="0" destOrd="0" parTransId="{16710ACF-7B52-4040-B661-0F022E26543B}" sibTransId="{5E04C712-495F-4E62-AD20-CE5EFD086FC3}"/>
    <dgm:cxn modelId="{1029D1C7-497C-4C09-A025-A4C27BFE30C5}" type="presOf" srcId="{51E51598-0FB6-472B-8A05-6C1279803480}" destId="{5D4744B6-8191-4516-A0B9-0EFDFF75C4DA}" srcOrd="0" destOrd="0" presId="urn:microsoft.com/office/officeart/2018/2/layout/IconLabelList"/>
    <dgm:cxn modelId="{32C865E3-C0B6-4BE5-81E2-879EF910ACB7}" srcId="{DE5604A6-3BCC-4F02-8247-29E44110D7C1}" destId="{51E51598-0FB6-472B-8A05-6C1279803480}" srcOrd="1" destOrd="0" parTransId="{A2705554-8FFB-4BCA-BC54-7A1D4D96D6D9}" sibTransId="{264E529F-E36E-4E1E-B804-2D448AC1084A}"/>
    <dgm:cxn modelId="{468319DD-14CA-42F0-A6C8-EC5103248AF6}" type="presParOf" srcId="{45A744B5-9CED-4EB2-AD6C-F0C6CF3C6B02}" destId="{B2CEC0E9-6905-465D-8917-87BCE38703F7}" srcOrd="0" destOrd="0" presId="urn:microsoft.com/office/officeart/2018/2/layout/IconLabelList"/>
    <dgm:cxn modelId="{A864DB99-426F-425A-B4A5-CF9B348AC79D}" type="presParOf" srcId="{B2CEC0E9-6905-465D-8917-87BCE38703F7}" destId="{B0C7F011-2591-4453-B027-3B4526A748E7}" srcOrd="0" destOrd="0" presId="urn:microsoft.com/office/officeart/2018/2/layout/IconLabelList"/>
    <dgm:cxn modelId="{F7161570-F117-481C-B9AF-7E97BBC70AD3}" type="presParOf" srcId="{B2CEC0E9-6905-465D-8917-87BCE38703F7}" destId="{109B31F0-8BFE-49FA-892C-B631649C2A32}" srcOrd="1" destOrd="0" presId="urn:microsoft.com/office/officeart/2018/2/layout/IconLabelList"/>
    <dgm:cxn modelId="{B76497F7-0F81-47AA-B555-2337F80C92DA}" type="presParOf" srcId="{B2CEC0E9-6905-465D-8917-87BCE38703F7}" destId="{58920F15-52C9-45CC-AA7D-0059319D3D26}" srcOrd="2" destOrd="0" presId="urn:microsoft.com/office/officeart/2018/2/layout/IconLabelList"/>
    <dgm:cxn modelId="{039C185F-EB39-4820-868F-54F323628195}" type="presParOf" srcId="{45A744B5-9CED-4EB2-AD6C-F0C6CF3C6B02}" destId="{9417D97F-0967-4787-B7C9-07FEF8578C64}" srcOrd="1" destOrd="0" presId="urn:microsoft.com/office/officeart/2018/2/layout/IconLabelList"/>
    <dgm:cxn modelId="{A9428001-703A-455E-87E1-61919DC0ECE3}" type="presParOf" srcId="{45A744B5-9CED-4EB2-AD6C-F0C6CF3C6B02}" destId="{87CC1129-7773-48F2-824A-3D5A1708A2AA}" srcOrd="2" destOrd="0" presId="urn:microsoft.com/office/officeart/2018/2/layout/IconLabelList"/>
    <dgm:cxn modelId="{7BA0EE20-E974-4853-B109-20F572BD9ABE}" type="presParOf" srcId="{87CC1129-7773-48F2-824A-3D5A1708A2AA}" destId="{B3053981-43B0-450A-A288-79E1F1989DE6}" srcOrd="0" destOrd="0" presId="urn:microsoft.com/office/officeart/2018/2/layout/IconLabelList"/>
    <dgm:cxn modelId="{FE64A30A-19CD-4051-B3D5-2DF87A7462DA}" type="presParOf" srcId="{87CC1129-7773-48F2-824A-3D5A1708A2AA}" destId="{A5B3132B-92EA-4937-83FA-FE63ED529BD5}" srcOrd="1" destOrd="0" presId="urn:microsoft.com/office/officeart/2018/2/layout/IconLabelList"/>
    <dgm:cxn modelId="{761D5B6E-EBF9-4D27-B942-FC19994A8201}" type="presParOf" srcId="{87CC1129-7773-48F2-824A-3D5A1708A2AA}" destId="{5D4744B6-8191-4516-A0B9-0EFDFF75C4DA}" srcOrd="2" destOrd="0" presId="urn:microsoft.com/office/officeart/2018/2/layout/IconLabelList"/>
    <dgm:cxn modelId="{50B9FB80-4CF2-48C9-970D-992619135CFC}" type="presParOf" srcId="{45A744B5-9CED-4EB2-AD6C-F0C6CF3C6B02}" destId="{F8FB45BE-A7E1-429C-AF94-889DFF5D4D35}" srcOrd="3" destOrd="0" presId="urn:microsoft.com/office/officeart/2018/2/layout/IconLabelList"/>
    <dgm:cxn modelId="{6EB501D2-EC20-4D1B-8824-2D407F3CBC3A}" type="presParOf" srcId="{45A744B5-9CED-4EB2-AD6C-F0C6CF3C6B02}" destId="{66649364-131F-458C-8FB0-EE57A9B90291}" srcOrd="4" destOrd="0" presId="urn:microsoft.com/office/officeart/2018/2/layout/IconLabelList"/>
    <dgm:cxn modelId="{2468CCDE-0939-4712-8F78-BDAF1AD30DD3}" type="presParOf" srcId="{66649364-131F-458C-8FB0-EE57A9B90291}" destId="{2FCD6E99-4AE9-403A-AFEB-59730994FEC1}" srcOrd="0" destOrd="0" presId="urn:microsoft.com/office/officeart/2018/2/layout/IconLabelList"/>
    <dgm:cxn modelId="{70A595FF-F67C-4D0D-87BE-968B92AA54BF}" type="presParOf" srcId="{66649364-131F-458C-8FB0-EE57A9B90291}" destId="{A8E6012E-760A-4514-89AD-D9D9E142734D}" srcOrd="1" destOrd="0" presId="urn:microsoft.com/office/officeart/2018/2/layout/IconLabelList"/>
    <dgm:cxn modelId="{B0FA2402-EA06-4441-8C5A-ADB3BC5A6C53}" type="presParOf" srcId="{66649364-131F-458C-8FB0-EE57A9B90291}" destId="{E45968DE-D75D-4AB8-BE2A-EC11FC0B02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7F011-2591-4453-B027-3B4526A748E7}">
      <dsp:nvSpPr>
        <dsp:cNvPr id="0" name=""/>
        <dsp:cNvSpPr/>
      </dsp:nvSpPr>
      <dsp:spPr>
        <a:xfrm>
          <a:off x="1212569" y="527929"/>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20F15-52C9-45CC-AA7D-0059319D3D26}">
      <dsp:nvSpPr>
        <dsp:cNvPr id="0" name=""/>
        <dsp:cNvSpPr/>
      </dsp:nvSpPr>
      <dsp:spPr>
        <a:xfrm>
          <a:off x="417971" y="21847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popularity</a:t>
          </a:r>
        </a:p>
      </dsp:txBody>
      <dsp:txXfrm>
        <a:off x="417971" y="2184796"/>
        <a:ext cx="2889450" cy="720000"/>
      </dsp:txXfrm>
    </dsp:sp>
    <dsp:sp modelId="{B3053981-43B0-450A-A288-79E1F1989DE6}">
      <dsp:nvSpPr>
        <dsp:cNvPr id="0" name=""/>
        <dsp:cNvSpPr/>
      </dsp:nvSpPr>
      <dsp:spPr>
        <a:xfrm>
          <a:off x="4607673" y="527929"/>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744B6-8191-4516-A0B9-0EFDFF75C4DA}">
      <dsp:nvSpPr>
        <dsp:cNvPr id="0" name=""/>
        <dsp:cNvSpPr/>
      </dsp:nvSpPr>
      <dsp:spPr>
        <a:xfrm>
          <a:off x="3813075" y="21847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product</a:t>
          </a:r>
        </a:p>
      </dsp:txBody>
      <dsp:txXfrm>
        <a:off x="3813075" y="2184796"/>
        <a:ext cx="2889450" cy="720000"/>
      </dsp:txXfrm>
    </dsp:sp>
    <dsp:sp modelId="{2FCD6E99-4AE9-403A-AFEB-59730994FEC1}">
      <dsp:nvSpPr>
        <dsp:cNvPr id="0" name=""/>
        <dsp:cNvSpPr/>
      </dsp:nvSpPr>
      <dsp:spPr>
        <a:xfrm>
          <a:off x="8002777" y="527929"/>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968DE-D75D-4AB8-BE2A-EC11FC0B028E}">
      <dsp:nvSpPr>
        <dsp:cNvPr id="0" name=""/>
        <dsp:cNvSpPr/>
      </dsp:nvSpPr>
      <dsp:spPr>
        <a:xfrm>
          <a:off x="7208178" y="21847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profit</a:t>
          </a:r>
        </a:p>
      </dsp:txBody>
      <dsp:txXfrm>
        <a:off x="7208178" y="2184796"/>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3FC47-3CC9-964F-916C-09EF30BA8A67}" type="datetimeFigureOut">
              <a:rPr lang="en-US" smtClean="0"/>
              <a:t>11/12/22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1D4A6-1750-A644-AF48-5DDD9906B78F}" type="slidenum">
              <a:rPr lang="en-US" smtClean="0"/>
              <a:t>‹#›</a:t>
            </a:fld>
            <a:endParaRPr lang="en-US"/>
          </a:p>
        </p:txBody>
      </p:sp>
    </p:spTree>
    <p:extLst>
      <p:ext uri="{BB962C8B-B14F-4D97-AF65-F5344CB8AC3E}">
        <p14:creationId xmlns:p14="http://schemas.microsoft.com/office/powerpoint/2010/main" val="343603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1D4A6-1750-A644-AF48-5DDD9906B78F}" type="slidenum">
              <a:rPr lang="en-US" smtClean="0"/>
              <a:t>6</a:t>
            </a:fld>
            <a:endParaRPr lang="en-US"/>
          </a:p>
        </p:txBody>
      </p:sp>
    </p:spTree>
    <p:extLst>
      <p:ext uri="{BB962C8B-B14F-4D97-AF65-F5344CB8AC3E}">
        <p14:creationId xmlns:p14="http://schemas.microsoft.com/office/powerpoint/2010/main" val="369410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AT 3:06</a:t>
            </a:r>
          </a:p>
          <a:p>
            <a:endParaRPr lang="en-US" dirty="0"/>
          </a:p>
          <a:p>
            <a:r>
              <a:rPr lang="en-US" dirty="0"/>
              <a:t>START AT 6:08</a:t>
            </a:r>
          </a:p>
          <a:p>
            <a:r>
              <a:rPr lang="en-US" dirty="0"/>
              <a:t>START AT 9:46</a:t>
            </a:r>
          </a:p>
          <a:p>
            <a:r>
              <a:rPr lang="en-US" dirty="0"/>
              <a:t>START AT 12:00</a:t>
            </a:r>
          </a:p>
        </p:txBody>
      </p:sp>
      <p:sp>
        <p:nvSpPr>
          <p:cNvPr id="4" name="Slide Number Placeholder 3"/>
          <p:cNvSpPr>
            <a:spLocks noGrp="1"/>
          </p:cNvSpPr>
          <p:nvPr>
            <p:ph type="sldNum" sz="quarter" idx="5"/>
          </p:nvPr>
        </p:nvSpPr>
        <p:spPr/>
        <p:txBody>
          <a:bodyPr/>
          <a:lstStyle/>
          <a:p>
            <a:fld id="{F841D4A6-1750-A644-AF48-5DDD9906B78F}" type="slidenum">
              <a:rPr lang="en-US" smtClean="0"/>
              <a:t>8</a:t>
            </a:fld>
            <a:endParaRPr lang="en-US"/>
          </a:p>
        </p:txBody>
      </p:sp>
    </p:spTree>
    <p:extLst>
      <p:ext uri="{BB962C8B-B14F-4D97-AF65-F5344CB8AC3E}">
        <p14:creationId xmlns:p14="http://schemas.microsoft.com/office/powerpoint/2010/main" val="87058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Leaders are figuratively devouring the poor, defenseless people</a:t>
            </a:r>
          </a:p>
          <a:p>
            <a:endParaRPr lang="en-US" dirty="0"/>
          </a:p>
        </p:txBody>
      </p:sp>
      <p:sp>
        <p:nvSpPr>
          <p:cNvPr id="4" name="Slide Number Placeholder 3"/>
          <p:cNvSpPr>
            <a:spLocks noGrp="1"/>
          </p:cNvSpPr>
          <p:nvPr>
            <p:ph type="sldNum" sz="quarter" idx="5"/>
          </p:nvPr>
        </p:nvSpPr>
        <p:spPr/>
        <p:txBody>
          <a:bodyPr/>
          <a:lstStyle/>
          <a:p>
            <a:fld id="{F841D4A6-1750-A644-AF48-5DDD9906B78F}" type="slidenum">
              <a:rPr lang="en-US" smtClean="0"/>
              <a:t>9</a:t>
            </a:fld>
            <a:endParaRPr lang="en-US"/>
          </a:p>
        </p:txBody>
      </p:sp>
    </p:spTree>
    <p:extLst>
      <p:ext uri="{BB962C8B-B14F-4D97-AF65-F5344CB8AC3E}">
        <p14:creationId xmlns:p14="http://schemas.microsoft.com/office/powerpoint/2010/main" val="2150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841D4A6-1750-A644-AF48-5DDD9906B78F}" type="slidenum">
              <a:rPr lang="en-US" smtClean="0"/>
              <a:t>12</a:t>
            </a:fld>
            <a:endParaRPr lang="en-US"/>
          </a:p>
        </p:txBody>
      </p:sp>
    </p:spTree>
    <p:extLst>
      <p:ext uri="{BB962C8B-B14F-4D97-AF65-F5344CB8AC3E}">
        <p14:creationId xmlns:p14="http://schemas.microsoft.com/office/powerpoint/2010/main" val="143157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nation was ready to collapse, and the princes and priests were responsible for its fall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a:solidFill>
                  <a:srgbClr val="FF0000"/>
                </a:solidFill>
              </a:rPr>
              <a:t>Blinded by greed</a:t>
            </a:r>
            <a:r>
              <a:rPr lang="en-US" sz="1200" b="0" dirty="0">
                <a:solidFill>
                  <a:srgbClr val="FF0000"/>
                </a:solidFill>
              </a:rPr>
              <a:t>; focused only on actions that benefitted themselves; leaving those they led astray. </a:t>
            </a:r>
          </a:p>
          <a:p>
            <a:endParaRPr lang="en-US" dirty="0"/>
          </a:p>
          <a:p>
            <a:r>
              <a:rPr lang="en-US" dirty="0"/>
              <a:t>Pleasure </a:t>
            </a:r>
          </a:p>
          <a:p>
            <a:r>
              <a:rPr lang="en-US" dirty="0"/>
              <a:t>Payment </a:t>
            </a:r>
          </a:p>
          <a:p>
            <a:r>
              <a:rPr lang="en-US" dirty="0"/>
              <a:t>Self-Promotion</a:t>
            </a:r>
          </a:p>
          <a:p>
            <a:endParaRPr lang="en-US" dirty="0"/>
          </a:p>
        </p:txBody>
      </p:sp>
      <p:sp>
        <p:nvSpPr>
          <p:cNvPr id="4" name="Slide Number Placeholder 3"/>
          <p:cNvSpPr>
            <a:spLocks noGrp="1"/>
          </p:cNvSpPr>
          <p:nvPr>
            <p:ph type="sldNum" sz="quarter" idx="5"/>
          </p:nvPr>
        </p:nvSpPr>
        <p:spPr/>
        <p:txBody>
          <a:bodyPr/>
          <a:lstStyle/>
          <a:p>
            <a:fld id="{F841D4A6-1750-A644-AF48-5DDD9906B78F}" type="slidenum">
              <a:rPr lang="en-US" smtClean="0"/>
              <a:t>13</a:t>
            </a:fld>
            <a:endParaRPr lang="en-US"/>
          </a:p>
        </p:txBody>
      </p:sp>
    </p:spTree>
    <p:extLst>
      <p:ext uri="{BB962C8B-B14F-4D97-AF65-F5344CB8AC3E}">
        <p14:creationId xmlns:p14="http://schemas.microsoft.com/office/powerpoint/2010/main" val="323404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looking at this list of traits we often probably think of leadership guru’s like Simon Sinek, Jocko </a:t>
            </a:r>
            <a:r>
              <a:rPr lang="en-US" dirty="0" err="1"/>
              <a:t>Willink</a:t>
            </a:r>
            <a:r>
              <a:rPr lang="en-US" dirty="0"/>
              <a:t>, John Maxwell, David </a:t>
            </a:r>
            <a:r>
              <a:rPr lang="en-US" dirty="0" err="1"/>
              <a:t>Goggins</a:t>
            </a:r>
            <a:r>
              <a:rPr lang="en-US" dirty="0"/>
              <a:t>, or maybe Tony Robinson</a:t>
            </a:r>
          </a:p>
          <a:p>
            <a:endParaRPr lang="en-US" dirty="0"/>
          </a:p>
          <a:p>
            <a:endParaRPr lang="en-US" dirty="0"/>
          </a:p>
        </p:txBody>
      </p:sp>
      <p:sp>
        <p:nvSpPr>
          <p:cNvPr id="4" name="Slide Number Placeholder 3"/>
          <p:cNvSpPr>
            <a:spLocks noGrp="1"/>
          </p:cNvSpPr>
          <p:nvPr>
            <p:ph type="sldNum" sz="quarter" idx="5"/>
          </p:nvPr>
        </p:nvSpPr>
        <p:spPr/>
        <p:txBody>
          <a:bodyPr/>
          <a:lstStyle/>
          <a:p>
            <a:fld id="{F841D4A6-1750-A644-AF48-5DDD9906B78F}" type="slidenum">
              <a:rPr lang="en-US" smtClean="0"/>
              <a:t>16</a:t>
            </a:fld>
            <a:endParaRPr lang="en-US"/>
          </a:p>
        </p:txBody>
      </p:sp>
    </p:spTree>
    <p:extLst>
      <p:ext uri="{BB962C8B-B14F-4D97-AF65-F5344CB8AC3E}">
        <p14:creationId xmlns:p14="http://schemas.microsoft.com/office/powerpoint/2010/main" val="55703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1D4A6-1750-A644-AF48-5DDD9906B78F}" type="slidenum">
              <a:rPr lang="en-US" smtClean="0"/>
              <a:t>18</a:t>
            </a:fld>
            <a:endParaRPr lang="en-US"/>
          </a:p>
        </p:txBody>
      </p:sp>
    </p:spTree>
    <p:extLst>
      <p:ext uri="{BB962C8B-B14F-4D97-AF65-F5344CB8AC3E}">
        <p14:creationId xmlns:p14="http://schemas.microsoft.com/office/powerpoint/2010/main" val="333470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1D4A6-1750-A644-AF48-5DDD9906B78F}" type="slidenum">
              <a:rPr lang="en-US" smtClean="0"/>
              <a:t>22</a:t>
            </a:fld>
            <a:endParaRPr lang="en-US"/>
          </a:p>
        </p:txBody>
      </p:sp>
    </p:spTree>
    <p:extLst>
      <p:ext uri="{BB962C8B-B14F-4D97-AF65-F5344CB8AC3E}">
        <p14:creationId xmlns:p14="http://schemas.microsoft.com/office/powerpoint/2010/main" val="344167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41D4A6-1750-A644-AF48-5DDD9906B78F}" type="slidenum">
              <a:rPr lang="en-US" smtClean="0"/>
              <a:t>26</a:t>
            </a:fld>
            <a:endParaRPr lang="en-US"/>
          </a:p>
        </p:txBody>
      </p:sp>
    </p:spTree>
    <p:extLst>
      <p:ext uri="{BB962C8B-B14F-4D97-AF65-F5344CB8AC3E}">
        <p14:creationId xmlns:p14="http://schemas.microsoft.com/office/powerpoint/2010/main" val="284968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B0B0CF-5828-CD49-BE06-5AB6ED3E6823}"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213517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0B0CF-5828-CD49-BE06-5AB6ED3E6823}"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154928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0B0CF-5828-CD49-BE06-5AB6ED3E6823}"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B1F566-D1FD-8342-950D-3784BB1D2D4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9696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B0B0CF-5828-CD49-BE06-5AB6ED3E6823}"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111929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B0B0CF-5828-CD49-BE06-5AB6ED3E6823}"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B1F566-D1FD-8342-950D-3784BB1D2D4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497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B0B0CF-5828-CD49-BE06-5AB6ED3E6823}"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1643061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0B0CF-5828-CD49-BE06-5AB6ED3E6823}"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420189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0B0CF-5828-CD49-BE06-5AB6ED3E6823}"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163432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0B0CF-5828-CD49-BE06-5AB6ED3E6823}"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174532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0B0CF-5828-CD49-BE06-5AB6ED3E6823}" type="datetimeFigureOut">
              <a:rPr lang="en-US" smtClean="0"/>
              <a:t>11/11/22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376337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B0B0CF-5828-CD49-BE06-5AB6ED3E6823}"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27283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B0B0CF-5828-CD49-BE06-5AB6ED3E6823}" type="datetimeFigureOut">
              <a:rPr lang="en-US" smtClean="0"/>
              <a:t>11/11/22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419579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B0B0CF-5828-CD49-BE06-5AB6ED3E6823}" type="datetimeFigureOut">
              <a:rPr lang="en-US" smtClean="0"/>
              <a:t>11/11/22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170424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0B0CF-5828-CD49-BE06-5AB6ED3E6823}" type="datetimeFigureOut">
              <a:rPr lang="en-US" smtClean="0"/>
              <a:t>11/11/22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196642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B0B0CF-5828-CD49-BE06-5AB6ED3E6823}"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121969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B0B0CF-5828-CD49-BE06-5AB6ED3E6823}" type="datetimeFigureOut">
              <a:rPr lang="en-US" smtClean="0"/>
              <a:t>11/11/22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B1F566-D1FD-8342-950D-3784BB1D2D46}" type="slidenum">
              <a:rPr lang="en-US" smtClean="0"/>
              <a:t>‹#›</a:t>
            </a:fld>
            <a:endParaRPr lang="en-US"/>
          </a:p>
        </p:txBody>
      </p:sp>
    </p:spTree>
    <p:extLst>
      <p:ext uri="{BB962C8B-B14F-4D97-AF65-F5344CB8AC3E}">
        <p14:creationId xmlns:p14="http://schemas.microsoft.com/office/powerpoint/2010/main" val="238923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B0B0CF-5828-CD49-BE06-5AB6ED3E6823}" type="datetimeFigureOut">
              <a:rPr lang="en-US" smtClean="0"/>
              <a:t>11/11/22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2B1F566-D1FD-8342-950D-3784BB1D2D46}" type="slidenum">
              <a:rPr lang="en-US" smtClean="0"/>
              <a:t>‹#›</a:t>
            </a:fld>
            <a:endParaRPr lang="en-US"/>
          </a:p>
        </p:txBody>
      </p:sp>
    </p:spTree>
    <p:extLst>
      <p:ext uri="{BB962C8B-B14F-4D97-AF65-F5344CB8AC3E}">
        <p14:creationId xmlns:p14="http://schemas.microsoft.com/office/powerpoint/2010/main" val="3267092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18UVXW-x2_8?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WLfr7sU5W2E?feature=oembed"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18E3-51D8-515E-948D-A4E7102162AD}"/>
              </a:ext>
            </a:extLst>
          </p:cNvPr>
          <p:cNvSpPr>
            <a:spLocks noGrp="1"/>
          </p:cNvSpPr>
          <p:nvPr>
            <p:ph type="ctrTitle"/>
          </p:nvPr>
        </p:nvSpPr>
        <p:spPr>
          <a:xfrm>
            <a:off x="4038600" y="1939159"/>
            <a:ext cx="7644627" cy="2751086"/>
          </a:xfrm>
        </p:spPr>
        <p:txBody>
          <a:bodyPr>
            <a:normAutofit/>
          </a:bodyPr>
          <a:lstStyle/>
          <a:p>
            <a:pPr algn="r"/>
            <a:r>
              <a:rPr lang="en-US" dirty="0"/>
              <a:t>A BREAKDOWN OF LEADERSHIP</a:t>
            </a:r>
          </a:p>
        </p:txBody>
      </p:sp>
      <p:sp>
        <p:nvSpPr>
          <p:cNvPr id="3" name="Subtitle 2">
            <a:extLst>
              <a:ext uri="{FF2B5EF4-FFF2-40B4-BE49-F238E27FC236}">
                <a16:creationId xmlns:a16="http://schemas.microsoft.com/office/drawing/2014/main" id="{0E570CB1-D493-6E50-A279-312338D17A21}"/>
              </a:ext>
            </a:extLst>
          </p:cNvPr>
          <p:cNvSpPr>
            <a:spLocks noGrp="1"/>
          </p:cNvSpPr>
          <p:nvPr>
            <p:ph type="subTitle" idx="1"/>
          </p:nvPr>
        </p:nvSpPr>
        <p:spPr>
          <a:xfrm>
            <a:off x="4038600" y="4782320"/>
            <a:ext cx="7644627" cy="1329443"/>
          </a:xfrm>
        </p:spPr>
        <p:txBody>
          <a:bodyPr>
            <a:normAutofit/>
          </a:bodyPr>
          <a:lstStyle/>
          <a:p>
            <a:pPr algn="r"/>
            <a:r>
              <a:rPr lang="en-US" dirty="0"/>
              <a:t>Micah 3</a:t>
            </a:r>
          </a:p>
        </p:txBody>
      </p:sp>
    </p:spTree>
    <p:extLst>
      <p:ext uri="{BB962C8B-B14F-4D97-AF65-F5344CB8AC3E}">
        <p14:creationId xmlns:p14="http://schemas.microsoft.com/office/powerpoint/2010/main" val="349399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22"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3"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4"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5"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6"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7"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8"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9"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0"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1"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2"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3"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5" name="Group 34">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6"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7"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8"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9"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40"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1"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2"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3"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4"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5"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6"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7"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9"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78388C17-D79C-2965-3730-46C1F1C96821}"/>
              </a:ext>
            </a:extLst>
          </p:cNvPr>
          <p:cNvSpPr>
            <a:spLocks noGrp="1"/>
          </p:cNvSpPr>
          <p:nvPr>
            <p:ph idx="1"/>
          </p:nvPr>
        </p:nvSpPr>
        <p:spPr>
          <a:xfrm>
            <a:off x="3373062" y="1289198"/>
            <a:ext cx="8131550" cy="4622024"/>
          </a:xfrm>
        </p:spPr>
        <p:txBody>
          <a:bodyPr>
            <a:normAutofit/>
          </a:bodyPr>
          <a:lstStyle/>
          <a:p>
            <a:pPr marL="0" indent="0">
              <a:buNone/>
            </a:pPr>
            <a:r>
              <a:rPr lang="en-US" sz="2000" u="none" strike="noStrike" baseline="30000" dirty="0">
                <a:effectLst/>
                <a:latin typeface="+mj-lt"/>
              </a:rPr>
              <a:t>5</a:t>
            </a:r>
            <a:r>
              <a:rPr lang="en-US" sz="2000" u="none" strike="noStrike" dirty="0">
                <a:effectLst/>
                <a:latin typeface="+mj-lt"/>
              </a:rPr>
              <a:t> </a:t>
            </a:r>
            <a:r>
              <a:rPr lang="en-US" sz="2000" dirty="0">
                <a:effectLst/>
                <a:latin typeface="+mj-lt"/>
              </a:rPr>
              <a:t>Thus says the </a:t>
            </a:r>
            <a:r>
              <a:rPr lang="en-US" sz="2000" cap="small" dirty="0">
                <a:effectLst/>
                <a:latin typeface="+mj-lt"/>
              </a:rPr>
              <a:t>Lord</a:t>
            </a:r>
            <a:r>
              <a:rPr lang="en-US" sz="2000" dirty="0">
                <a:effectLst/>
                <a:latin typeface="+mj-lt"/>
              </a:rPr>
              <a:t> concerning the </a:t>
            </a:r>
            <a:r>
              <a:rPr lang="en-US" sz="2000" b="1" dirty="0">
                <a:solidFill>
                  <a:schemeClr val="accent1">
                    <a:lumMod val="60000"/>
                    <a:lumOff val="40000"/>
                  </a:schemeClr>
                </a:solidFill>
                <a:effectLst/>
                <a:latin typeface="+mj-lt"/>
              </a:rPr>
              <a:t>prophets</a:t>
            </a:r>
            <a:r>
              <a:rPr lang="en-US" sz="2000" dirty="0">
                <a:effectLst/>
                <a:latin typeface="+mj-lt"/>
              </a:rPr>
              <a:t> who </a:t>
            </a:r>
            <a:r>
              <a:rPr lang="en-US" sz="2000" b="1" dirty="0">
                <a:solidFill>
                  <a:schemeClr val="accent1">
                    <a:lumMod val="60000"/>
                    <a:lumOff val="40000"/>
                  </a:schemeClr>
                </a:solidFill>
                <a:effectLst/>
                <a:latin typeface="+mj-lt"/>
              </a:rPr>
              <a:t>lead my people astray</a:t>
            </a:r>
            <a:r>
              <a:rPr lang="en-US" sz="2000" dirty="0">
                <a:effectLst/>
                <a:latin typeface="+mj-lt"/>
              </a:rPr>
              <a:t>, who </a:t>
            </a:r>
            <a:r>
              <a:rPr lang="en-US" sz="2000" b="1" dirty="0">
                <a:solidFill>
                  <a:schemeClr val="accent1">
                    <a:lumMod val="60000"/>
                    <a:lumOff val="40000"/>
                  </a:schemeClr>
                </a:solidFill>
                <a:effectLst/>
                <a:latin typeface="+mj-lt"/>
              </a:rPr>
              <a:t>cry “Peace” when they have something to eat, but declare war against him who puts nothing into their mouths</a:t>
            </a:r>
            <a:r>
              <a:rPr lang="en-US" sz="2000" dirty="0">
                <a:effectLst/>
                <a:latin typeface="+mj-lt"/>
              </a:rPr>
              <a:t>. </a:t>
            </a:r>
            <a:r>
              <a:rPr lang="en-US" sz="2000" u="none" strike="noStrike" baseline="30000" dirty="0">
                <a:effectLst/>
                <a:latin typeface="+mj-lt"/>
              </a:rPr>
              <a:t>6</a:t>
            </a:r>
            <a:r>
              <a:rPr lang="en-US" sz="2000" u="none" strike="noStrike" dirty="0">
                <a:effectLst/>
                <a:latin typeface="+mj-lt"/>
              </a:rPr>
              <a:t> </a:t>
            </a:r>
            <a:r>
              <a:rPr lang="en-US" sz="2000" dirty="0">
                <a:effectLst/>
                <a:latin typeface="+mj-lt"/>
              </a:rPr>
              <a:t>Therefore it shall be night to you, without vision, and darkness to you, without divination. The sun shall go down on the prophets, and the day shall be black over them; </a:t>
            </a:r>
            <a:r>
              <a:rPr lang="en-US" sz="2000" u="none" strike="noStrike" baseline="30000" dirty="0">
                <a:effectLst/>
                <a:latin typeface="+mj-lt"/>
              </a:rPr>
              <a:t>7</a:t>
            </a:r>
            <a:r>
              <a:rPr lang="en-US" sz="2000" u="none" strike="noStrike" dirty="0">
                <a:effectLst/>
                <a:latin typeface="+mj-lt"/>
              </a:rPr>
              <a:t> </a:t>
            </a:r>
            <a:r>
              <a:rPr lang="en-US" sz="2000" dirty="0">
                <a:effectLst/>
                <a:latin typeface="+mj-lt"/>
              </a:rPr>
              <a:t>the seers shall be disgraced, and the diviners put to shame; they shall all cover their lips, for there is no answer from God. </a:t>
            </a:r>
            <a:r>
              <a:rPr lang="en-US" sz="2000" u="none" strike="noStrike" baseline="30000" dirty="0">
                <a:effectLst/>
                <a:latin typeface="+mj-lt"/>
              </a:rPr>
              <a:t>8</a:t>
            </a:r>
            <a:r>
              <a:rPr lang="en-US" sz="2000" u="none" strike="noStrike" dirty="0">
                <a:effectLst/>
                <a:latin typeface="+mj-lt"/>
              </a:rPr>
              <a:t> </a:t>
            </a:r>
            <a:r>
              <a:rPr lang="en-US" sz="2000" dirty="0">
                <a:effectLst/>
                <a:latin typeface="+mj-lt"/>
              </a:rPr>
              <a:t>But as for me, I am filled with power, with the Spirit of the </a:t>
            </a:r>
            <a:r>
              <a:rPr lang="en-US" sz="2000" cap="small" dirty="0">
                <a:effectLst/>
                <a:latin typeface="+mj-lt"/>
              </a:rPr>
              <a:t>Lord</a:t>
            </a:r>
            <a:r>
              <a:rPr lang="en-US" sz="2000" dirty="0">
                <a:effectLst/>
                <a:latin typeface="+mj-lt"/>
              </a:rPr>
              <a:t>, and with justice and might, to declare to Jacob his transgression and to Israel his sin.</a:t>
            </a:r>
          </a:p>
          <a:p>
            <a:pPr marL="0" indent="0">
              <a:buNone/>
            </a:pPr>
            <a:r>
              <a:rPr lang="en-US" sz="2000" dirty="0">
                <a:effectLst/>
                <a:latin typeface="+mj-lt"/>
              </a:rPr>
              <a:t>Micah 3:5–8 (ESV) </a:t>
            </a:r>
          </a:p>
          <a:p>
            <a:pPr marL="0" indent="0">
              <a:buNone/>
            </a:pPr>
            <a:endParaRPr lang="en-US" sz="2000" dirty="0"/>
          </a:p>
        </p:txBody>
      </p:sp>
    </p:spTree>
    <p:extLst>
      <p:ext uri="{BB962C8B-B14F-4D97-AF65-F5344CB8AC3E}">
        <p14:creationId xmlns:p14="http://schemas.microsoft.com/office/powerpoint/2010/main" val="80860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ADB5E476-FF76-D3B6-1BB0-AD2CF0141E69}"/>
              </a:ext>
            </a:extLst>
          </p:cNvPr>
          <p:cNvSpPr>
            <a:spLocks noGrp="1"/>
          </p:cNvSpPr>
          <p:nvPr>
            <p:ph idx="1"/>
          </p:nvPr>
        </p:nvSpPr>
        <p:spPr>
          <a:xfrm>
            <a:off x="3373062" y="1289198"/>
            <a:ext cx="8131550" cy="4622024"/>
          </a:xfrm>
        </p:spPr>
        <p:txBody>
          <a:bodyPr>
            <a:normAutofit/>
          </a:bodyPr>
          <a:lstStyle/>
          <a:p>
            <a:pPr marL="0" indent="0">
              <a:buNone/>
            </a:pPr>
            <a:r>
              <a:rPr lang="en-US" sz="2000" u="none" strike="noStrike" baseline="30000" dirty="0">
                <a:effectLst/>
                <a:latin typeface="+mj-lt"/>
              </a:rPr>
              <a:t>9</a:t>
            </a:r>
            <a:r>
              <a:rPr lang="en-US" sz="2000" u="none" strike="noStrike" dirty="0">
                <a:effectLst/>
                <a:latin typeface="+mj-lt"/>
              </a:rPr>
              <a:t> </a:t>
            </a:r>
            <a:r>
              <a:rPr lang="en-US" sz="2000" dirty="0">
                <a:effectLst/>
                <a:latin typeface="+mj-lt"/>
              </a:rPr>
              <a:t>Hear this, you </a:t>
            </a:r>
            <a:r>
              <a:rPr lang="en-US" sz="2000" b="1" dirty="0">
                <a:solidFill>
                  <a:schemeClr val="accent1">
                    <a:lumMod val="60000"/>
                    <a:lumOff val="40000"/>
                  </a:schemeClr>
                </a:solidFill>
                <a:effectLst/>
                <a:latin typeface="+mj-lt"/>
              </a:rPr>
              <a:t>heads of the house of Jacob and rulers of the house of Israel</a:t>
            </a:r>
            <a:r>
              <a:rPr lang="en-US" sz="2000" dirty="0">
                <a:effectLst/>
                <a:latin typeface="+mj-lt"/>
              </a:rPr>
              <a:t>, who detest justice and make crooked all that is straight, </a:t>
            </a:r>
            <a:r>
              <a:rPr lang="en-US" sz="2000" u="none" strike="noStrike" baseline="30000" dirty="0">
                <a:effectLst/>
                <a:latin typeface="+mj-lt"/>
              </a:rPr>
              <a:t>10</a:t>
            </a:r>
            <a:r>
              <a:rPr lang="en-US" sz="2000" u="none" strike="noStrike" dirty="0">
                <a:effectLst/>
                <a:latin typeface="+mj-lt"/>
              </a:rPr>
              <a:t> </a:t>
            </a:r>
            <a:r>
              <a:rPr lang="en-US" sz="2000" dirty="0">
                <a:effectLst/>
                <a:latin typeface="+mj-lt"/>
              </a:rPr>
              <a:t>who </a:t>
            </a:r>
            <a:r>
              <a:rPr lang="en-US" sz="2000" b="1" dirty="0">
                <a:solidFill>
                  <a:schemeClr val="accent1">
                    <a:lumMod val="60000"/>
                    <a:lumOff val="40000"/>
                  </a:schemeClr>
                </a:solidFill>
                <a:effectLst/>
                <a:latin typeface="+mj-lt"/>
              </a:rPr>
              <a:t>build Zion with blood and Jerusalem with iniquity</a:t>
            </a:r>
            <a:r>
              <a:rPr lang="en-US" sz="2000" dirty="0">
                <a:effectLst/>
                <a:latin typeface="+mj-lt"/>
              </a:rPr>
              <a:t>. </a:t>
            </a:r>
            <a:r>
              <a:rPr lang="en-US" sz="2000" u="none" strike="noStrike" baseline="30000" dirty="0">
                <a:effectLst/>
                <a:latin typeface="+mj-lt"/>
              </a:rPr>
              <a:t>11</a:t>
            </a:r>
            <a:r>
              <a:rPr lang="en-US" sz="2000" u="none" strike="noStrike" dirty="0">
                <a:effectLst/>
                <a:latin typeface="+mj-lt"/>
              </a:rPr>
              <a:t> </a:t>
            </a:r>
            <a:r>
              <a:rPr lang="en-US" sz="2000" dirty="0">
                <a:effectLst/>
                <a:latin typeface="+mj-lt"/>
              </a:rPr>
              <a:t>Its heads </a:t>
            </a:r>
            <a:r>
              <a:rPr lang="en-US" sz="2000" b="1" dirty="0">
                <a:solidFill>
                  <a:schemeClr val="accent1">
                    <a:lumMod val="60000"/>
                    <a:lumOff val="40000"/>
                  </a:schemeClr>
                </a:solidFill>
                <a:effectLst/>
                <a:latin typeface="+mj-lt"/>
              </a:rPr>
              <a:t>give judgment for a bribe</a:t>
            </a:r>
            <a:r>
              <a:rPr lang="en-US" sz="2000" dirty="0">
                <a:effectLst/>
                <a:latin typeface="+mj-lt"/>
              </a:rPr>
              <a:t>; its </a:t>
            </a:r>
            <a:r>
              <a:rPr lang="en-US" sz="2000" b="1" dirty="0">
                <a:solidFill>
                  <a:schemeClr val="accent1">
                    <a:lumMod val="60000"/>
                    <a:lumOff val="40000"/>
                  </a:schemeClr>
                </a:solidFill>
                <a:effectLst/>
                <a:latin typeface="+mj-lt"/>
              </a:rPr>
              <a:t>priests teach for a price</a:t>
            </a:r>
            <a:r>
              <a:rPr lang="en-US" sz="2000" dirty="0">
                <a:effectLst/>
                <a:latin typeface="+mj-lt"/>
              </a:rPr>
              <a:t>; its </a:t>
            </a:r>
            <a:r>
              <a:rPr lang="en-US" sz="2000" b="1" dirty="0">
                <a:solidFill>
                  <a:schemeClr val="accent1">
                    <a:lumMod val="60000"/>
                    <a:lumOff val="40000"/>
                  </a:schemeClr>
                </a:solidFill>
                <a:effectLst/>
                <a:latin typeface="+mj-lt"/>
              </a:rPr>
              <a:t>prophets practice divination for money</a:t>
            </a:r>
            <a:r>
              <a:rPr lang="en-US" sz="2000" dirty="0">
                <a:effectLst/>
                <a:latin typeface="+mj-lt"/>
              </a:rPr>
              <a:t>; yet they lean on the </a:t>
            </a:r>
            <a:r>
              <a:rPr lang="en-US" sz="2000" cap="small" dirty="0">
                <a:effectLst/>
                <a:latin typeface="+mj-lt"/>
              </a:rPr>
              <a:t>Lord</a:t>
            </a:r>
            <a:r>
              <a:rPr lang="en-US" sz="2000" dirty="0">
                <a:effectLst/>
                <a:latin typeface="+mj-lt"/>
              </a:rPr>
              <a:t> and say, “Is not the </a:t>
            </a:r>
            <a:r>
              <a:rPr lang="en-US" sz="2000" cap="small" dirty="0">
                <a:effectLst/>
                <a:latin typeface="+mj-lt"/>
              </a:rPr>
              <a:t>Lord</a:t>
            </a:r>
            <a:r>
              <a:rPr lang="en-US" sz="2000" dirty="0">
                <a:effectLst/>
                <a:latin typeface="+mj-lt"/>
              </a:rPr>
              <a:t> in the midst of us? No disaster shall come upon us.” </a:t>
            </a:r>
            <a:r>
              <a:rPr lang="en-US" sz="2000" u="none" strike="noStrike" baseline="30000" dirty="0">
                <a:effectLst/>
                <a:latin typeface="+mj-lt"/>
              </a:rPr>
              <a:t>12</a:t>
            </a:r>
            <a:r>
              <a:rPr lang="en-US" sz="2000" u="none" strike="noStrike" dirty="0">
                <a:effectLst/>
                <a:latin typeface="+mj-lt"/>
              </a:rPr>
              <a:t> </a:t>
            </a:r>
            <a:r>
              <a:rPr lang="en-US" sz="2000" dirty="0">
                <a:effectLst/>
                <a:latin typeface="+mj-lt"/>
              </a:rPr>
              <a:t>Therefore because of you Zion shall be plowed as a field; Jerusalem shall become a heap of ruins, and the mountain of the house a wooded height.</a:t>
            </a:r>
          </a:p>
          <a:p>
            <a:pPr marL="0" indent="0">
              <a:buNone/>
            </a:pPr>
            <a:r>
              <a:rPr lang="en-US" sz="2000" dirty="0">
                <a:effectLst/>
                <a:latin typeface="+mj-lt"/>
              </a:rPr>
              <a:t>Micah 3:9–12 (ESV) </a:t>
            </a:r>
          </a:p>
          <a:p>
            <a:pPr marL="0" indent="0">
              <a:buNone/>
            </a:pPr>
            <a:endParaRPr lang="en-US" sz="2000" dirty="0"/>
          </a:p>
        </p:txBody>
      </p:sp>
    </p:spTree>
    <p:extLst>
      <p:ext uri="{BB962C8B-B14F-4D97-AF65-F5344CB8AC3E}">
        <p14:creationId xmlns:p14="http://schemas.microsoft.com/office/powerpoint/2010/main" val="15774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DA0064-5661-6A3F-6050-B3B02136D075}"/>
              </a:ext>
            </a:extLst>
          </p:cNvPr>
          <p:cNvSpPr>
            <a:spLocks noGrp="1"/>
          </p:cNvSpPr>
          <p:nvPr>
            <p:ph idx="1"/>
          </p:nvPr>
        </p:nvSpPr>
        <p:spPr/>
        <p:txBody>
          <a:bodyPr>
            <a:normAutofit/>
          </a:bodyPr>
          <a:lstStyle/>
          <a:p>
            <a:pPr marL="0" indent="0">
              <a:buNone/>
            </a:pPr>
            <a:r>
              <a:rPr lang="en-US" sz="3600" i="1" dirty="0"/>
              <a:t>“Selfish leaders are weak people-pleasers focused on </a:t>
            </a:r>
            <a:r>
              <a:rPr lang="en-US" sz="3600" b="1" i="1" dirty="0"/>
              <a:t>self preservation</a:t>
            </a:r>
            <a:r>
              <a:rPr lang="en-US" sz="3600" i="1" dirty="0"/>
              <a:t>”</a:t>
            </a:r>
          </a:p>
          <a:p>
            <a:pPr marL="0" indent="0">
              <a:buNone/>
            </a:pPr>
            <a:endParaRPr lang="en-US" sz="3600" dirty="0"/>
          </a:p>
          <a:p>
            <a:pPr marL="0" indent="0">
              <a:buNone/>
            </a:pPr>
            <a:r>
              <a:rPr lang="en-US" sz="2400" dirty="0"/>
              <a:t>- Pastor Dave Sumrall, </a:t>
            </a:r>
            <a:r>
              <a:rPr lang="en-US" sz="2400" dirty="0" err="1"/>
              <a:t>iTown</a:t>
            </a:r>
            <a:r>
              <a:rPr lang="en-US" sz="2400" dirty="0"/>
              <a:t> Church</a:t>
            </a:r>
          </a:p>
        </p:txBody>
      </p:sp>
    </p:spTree>
    <p:extLst>
      <p:ext uri="{BB962C8B-B14F-4D97-AF65-F5344CB8AC3E}">
        <p14:creationId xmlns:p14="http://schemas.microsoft.com/office/powerpoint/2010/main" val="83215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01EA9B-1825-94AA-F5BB-26BD81AC3FAE}"/>
              </a:ext>
            </a:extLst>
          </p:cNvPr>
          <p:cNvGrpSpPr/>
          <p:nvPr/>
        </p:nvGrpSpPr>
        <p:grpSpPr>
          <a:xfrm>
            <a:off x="2622667" y="1086414"/>
            <a:ext cx="7820047" cy="5442983"/>
            <a:chOff x="1854968" y="443613"/>
            <a:chExt cx="8721100" cy="5917845"/>
          </a:xfrm>
        </p:grpSpPr>
        <p:pic>
          <p:nvPicPr>
            <p:cNvPr id="11" name="Picture 6" descr="What is the difference between chief priests and high priests?">
              <a:extLst>
                <a:ext uri="{FF2B5EF4-FFF2-40B4-BE49-F238E27FC236}">
                  <a16:creationId xmlns:a16="http://schemas.microsoft.com/office/drawing/2014/main" id="{9AF9F26C-6415-5048-F130-396273C95F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77" t="3661" r="29063" b="51987"/>
            <a:stretch/>
          </p:blipFill>
          <p:spPr bwMode="auto">
            <a:xfrm>
              <a:off x="1877195" y="2488135"/>
              <a:ext cx="1830180" cy="18288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2" descr="Saul (King) | Bible Wiki | Fandom">
              <a:extLst>
                <a:ext uri="{FF2B5EF4-FFF2-40B4-BE49-F238E27FC236}">
                  <a16:creationId xmlns:a16="http://schemas.microsoft.com/office/drawing/2014/main" id="{5680F094-6F8B-D5C6-AACE-C36F11E5F2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20" r="34107" b="142"/>
            <a:stretch/>
          </p:blipFill>
          <p:spPr bwMode="auto">
            <a:xfrm>
              <a:off x="1877093" y="4532658"/>
              <a:ext cx="1830384" cy="18288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4" descr="Prophets | Bibleinfo.com">
              <a:extLst>
                <a:ext uri="{FF2B5EF4-FFF2-40B4-BE49-F238E27FC236}">
                  <a16:creationId xmlns:a16="http://schemas.microsoft.com/office/drawing/2014/main" id="{7330648A-552B-9468-656D-C37F894380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395" t="11131" r="13425" b="6451"/>
            <a:stretch/>
          </p:blipFill>
          <p:spPr bwMode="auto">
            <a:xfrm>
              <a:off x="1854968" y="443613"/>
              <a:ext cx="1874635" cy="18288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0F1AC4C-10EA-FE74-1742-6310E85F4E39}"/>
                </a:ext>
              </a:extLst>
            </p:cNvPr>
            <p:cNvSpPr txBox="1"/>
            <p:nvPr/>
          </p:nvSpPr>
          <p:spPr>
            <a:xfrm>
              <a:off x="3900840" y="2473927"/>
              <a:ext cx="6675225" cy="1371974"/>
            </a:xfrm>
            <a:prstGeom prst="rect">
              <a:avLst/>
            </a:prstGeom>
            <a:noFill/>
          </p:spPr>
          <p:txBody>
            <a:bodyPr wrap="square" rtlCol="0">
              <a:spAutoFit/>
            </a:bodyPr>
            <a:lstStyle/>
            <a:p>
              <a:r>
                <a:rPr lang="en-US" sz="2800" b="1" dirty="0"/>
                <a:t>Priests</a:t>
              </a:r>
              <a:endParaRPr lang="en-US" sz="2400" b="1" dirty="0"/>
            </a:p>
            <a:p>
              <a:endParaRPr lang="en-US" sz="2400" dirty="0"/>
            </a:p>
            <a:p>
              <a:r>
                <a:rPr lang="en-US" sz="2400" dirty="0"/>
                <a:t>Taught for hire</a:t>
              </a:r>
            </a:p>
          </p:txBody>
        </p:sp>
        <p:sp>
          <p:nvSpPr>
            <p:cNvPr id="15" name="TextBox 14">
              <a:extLst>
                <a:ext uri="{FF2B5EF4-FFF2-40B4-BE49-F238E27FC236}">
                  <a16:creationId xmlns:a16="http://schemas.microsoft.com/office/drawing/2014/main" id="{382C14AD-BFE5-A253-9FFA-346F48998D1F}"/>
                </a:ext>
              </a:extLst>
            </p:cNvPr>
            <p:cNvSpPr txBox="1"/>
            <p:nvPr/>
          </p:nvSpPr>
          <p:spPr>
            <a:xfrm>
              <a:off x="3900842" y="4504242"/>
              <a:ext cx="6675226" cy="1371975"/>
            </a:xfrm>
            <a:prstGeom prst="rect">
              <a:avLst/>
            </a:prstGeom>
            <a:noFill/>
          </p:spPr>
          <p:txBody>
            <a:bodyPr wrap="square" rtlCol="0">
              <a:spAutoFit/>
            </a:bodyPr>
            <a:lstStyle/>
            <a:p>
              <a:r>
                <a:rPr lang="en-US" sz="2800" b="1" dirty="0"/>
                <a:t>Kings</a:t>
              </a:r>
              <a:endParaRPr lang="en-US" sz="2400" b="1" dirty="0"/>
            </a:p>
            <a:p>
              <a:endParaRPr lang="en-US" sz="2400" dirty="0"/>
            </a:p>
            <a:p>
              <a:r>
                <a:rPr lang="en-US" sz="2400" dirty="0"/>
                <a:t>Judged for reward</a:t>
              </a:r>
            </a:p>
          </p:txBody>
        </p:sp>
        <p:sp>
          <p:nvSpPr>
            <p:cNvPr id="16" name="TextBox 15">
              <a:extLst>
                <a:ext uri="{FF2B5EF4-FFF2-40B4-BE49-F238E27FC236}">
                  <a16:creationId xmlns:a16="http://schemas.microsoft.com/office/drawing/2014/main" id="{6A66E34A-14CD-F6F7-E8D6-25B1FEC8C695}"/>
                </a:ext>
              </a:extLst>
            </p:cNvPr>
            <p:cNvSpPr txBox="1"/>
            <p:nvPr/>
          </p:nvSpPr>
          <p:spPr>
            <a:xfrm>
              <a:off x="3900841" y="443613"/>
              <a:ext cx="6675223" cy="1371974"/>
            </a:xfrm>
            <a:prstGeom prst="rect">
              <a:avLst/>
            </a:prstGeom>
            <a:noFill/>
          </p:spPr>
          <p:txBody>
            <a:bodyPr wrap="square" rtlCol="0">
              <a:spAutoFit/>
            </a:bodyPr>
            <a:lstStyle/>
            <a:p>
              <a:r>
                <a:rPr lang="en-US" sz="2800" b="1" dirty="0"/>
                <a:t>Prophets</a:t>
              </a:r>
              <a:endParaRPr lang="en-US" sz="2400" b="1" dirty="0"/>
            </a:p>
            <a:p>
              <a:endParaRPr lang="en-US" sz="2400" dirty="0"/>
            </a:p>
            <a:p>
              <a:r>
                <a:rPr lang="en-US" sz="2400" dirty="0"/>
                <a:t>Prophesied for cash</a:t>
              </a:r>
            </a:p>
          </p:txBody>
        </p:sp>
      </p:grpSp>
      <p:sp>
        <p:nvSpPr>
          <p:cNvPr id="17" name="TextBox 16">
            <a:extLst>
              <a:ext uri="{FF2B5EF4-FFF2-40B4-BE49-F238E27FC236}">
                <a16:creationId xmlns:a16="http://schemas.microsoft.com/office/drawing/2014/main" id="{FC9521B7-7477-FECD-00E8-475648C88748}"/>
              </a:ext>
            </a:extLst>
          </p:cNvPr>
          <p:cNvSpPr txBox="1"/>
          <p:nvPr/>
        </p:nvSpPr>
        <p:spPr>
          <a:xfrm>
            <a:off x="2401952" y="395991"/>
            <a:ext cx="5806398" cy="584775"/>
          </a:xfrm>
          <a:prstGeom prst="rect">
            <a:avLst/>
          </a:prstGeom>
          <a:noFill/>
        </p:spPr>
        <p:txBody>
          <a:bodyPr wrap="none" rtlCol="0">
            <a:spAutoFit/>
          </a:bodyPr>
          <a:lstStyle/>
          <a:p>
            <a:r>
              <a:rPr lang="en-US" sz="3200" dirty="0"/>
              <a:t>ENTRUSTED LEADERS: </a:t>
            </a:r>
            <a:r>
              <a:rPr lang="en-US" sz="3200" b="1" dirty="0"/>
              <a:t>Actions</a:t>
            </a:r>
          </a:p>
        </p:txBody>
      </p:sp>
    </p:spTree>
    <p:extLst>
      <p:ext uri="{BB962C8B-B14F-4D97-AF65-F5344CB8AC3E}">
        <p14:creationId xmlns:p14="http://schemas.microsoft.com/office/powerpoint/2010/main" val="4072351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0AE28-8D05-A20E-BD43-6983219B8DCE}"/>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2EA67509-FBF8-EED3-90DC-481905FFD8DC}"/>
              </a:ext>
            </a:extLst>
          </p:cNvPr>
          <p:cNvSpPr>
            <a:spLocks noGrp="1"/>
          </p:cNvSpPr>
          <p:nvPr>
            <p:ph idx="1"/>
          </p:nvPr>
        </p:nvSpPr>
        <p:spPr/>
        <p:txBody>
          <a:bodyPr>
            <a:normAutofit/>
          </a:bodyPr>
          <a:lstStyle/>
          <a:p>
            <a:pPr marL="0" indent="0">
              <a:buNone/>
            </a:pPr>
            <a:r>
              <a:rPr lang="en-US" sz="3200" dirty="0"/>
              <a:t>What should we expect from our leaders?</a:t>
            </a:r>
            <a:br>
              <a:rPr lang="en-US" sz="3200" dirty="0"/>
            </a:br>
            <a:endParaRPr lang="en-US" sz="3200" dirty="0"/>
          </a:p>
          <a:p>
            <a:pPr marL="0" indent="0">
              <a:buNone/>
            </a:pPr>
            <a:r>
              <a:rPr lang="en-US" sz="3200" dirty="0"/>
              <a:t>How should we lead?</a:t>
            </a:r>
          </a:p>
        </p:txBody>
      </p:sp>
    </p:spTree>
    <p:extLst>
      <p:ext uri="{BB962C8B-B14F-4D97-AF65-F5344CB8AC3E}">
        <p14:creationId xmlns:p14="http://schemas.microsoft.com/office/powerpoint/2010/main" val="116720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65FF-4FF2-96B8-ADCD-961AF0F12368}"/>
              </a:ext>
            </a:extLst>
          </p:cNvPr>
          <p:cNvSpPr>
            <a:spLocks noGrp="1"/>
          </p:cNvSpPr>
          <p:nvPr>
            <p:ph type="title"/>
          </p:nvPr>
        </p:nvSpPr>
        <p:spPr/>
        <p:txBody>
          <a:bodyPr/>
          <a:lstStyle/>
          <a:p>
            <a:endParaRPr lang="en-US"/>
          </a:p>
        </p:txBody>
      </p:sp>
      <p:pic>
        <p:nvPicPr>
          <p:cNvPr id="4" name="Online Media 3">
            <a:hlinkClick r:id="" action="ppaction://media"/>
            <a:extLst>
              <a:ext uri="{FF2B5EF4-FFF2-40B4-BE49-F238E27FC236}">
                <a16:creationId xmlns:a16="http://schemas.microsoft.com/office/drawing/2014/main" id="{DD48CBDD-CB2E-6230-8B74-7CF0D51CC651}"/>
              </a:ext>
            </a:extLst>
          </p:cNvPr>
          <p:cNvPicPr>
            <a:picLocks noGrp="1" noRot="1" noChangeAspect="1"/>
          </p:cNvPicPr>
          <p:nvPr>
            <p:ph idx="1"/>
            <a:videoFile r:link="rId1"/>
          </p:nvPr>
        </p:nvPicPr>
        <p:blipFill>
          <a:blip r:embed="rId3"/>
          <a:stretch>
            <a:fillRect/>
          </a:stretch>
        </p:blipFill>
        <p:spPr>
          <a:xfrm>
            <a:off x="0" y="0"/>
            <a:ext cx="12136931" cy="6858000"/>
          </a:xfrm>
          <a:prstGeom prst="rect">
            <a:avLst/>
          </a:prstGeom>
        </p:spPr>
      </p:pic>
    </p:spTree>
    <p:extLst>
      <p:ext uri="{BB962C8B-B14F-4D97-AF65-F5344CB8AC3E}">
        <p14:creationId xmlns:p14="http://schemas.microsoft.com/office/powerpoint/2010/main" val="58348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85237-9FF8-F5BD-549F-2DE6147B24FF}"/>
              </a:ext>
            </a:extLst>
          </p:cNvPr>
          <p:cNvSpPr>
            <a:spLocks noGrp="1"/>
          </p:cNvSpPr>
          <p:nvPr>
            <p:ph idx="1"/>
          </p:nvPr>
        </p:nvSpPr>
        <p:spPr>
          <a:xfrm>
            <a:off x="2589212" y="858707"/>
            <a:ext cx="8915400" cy="5140586"/>
          </a:xfrm>
        </p:spPr>
        <p:txBody>
          <a:bodyPr numCol="2">
            <a:normAutofit/>
          </a:bodyPr>
          <a:lstStyle/>
          <a:p>
            <a:r>
              <a:rPr lang="en-US" sz="2000" dirty="0"/>
              <a:t>Leading</a:t>
            </a:r>
          </a:p>
          <a:p>
            <a:r>
              <a:rPr lang="en-US" sz="2000" dirty="0"/>
              <a:t>Responsibility</a:t>
            </a:r>
          </a:p>
          <a:p>
            <a:r>
              <a:rPr lang="en-US" sz="2000" dirty="0"/>
              <a:t>Integrity</a:t>
            </a:r>
          </a:p>
          <a:p>
            <a:r>
              <a:rPr lang="en-US" sz="2000" dirty="0"/>
              <a:t>Vision</a:t>
            </a:r>
          </a:p>
          <a:p>
            <a:r>
              <a:rPr lang="en-US" sz="2000" dirty="0"/>
              <a:t>Someone you aspire to be like</a:t>
            </a:r>
          </a:p>
          <a:p>
            <a:r>
              <a:rPr lang="en-US" sz="2000" dirty="0"/>
              <a:t>Energies that are pushing you up</a:t>
            </a:r>
          </a:p>
          <a:p>
            <a:r>
              <a:rPr lang="en-US" sz="2000" dirty="0"/>
              <a:t>Inspiring confidents</a:t>
            </a:r>
          </a:p>
          <a:p>
            <a:r>
              <a:rPr lang="en-US" sz="2000" dirty="0"/>
              <a:t>It’s about the team</a:t>
            </a:r>
          </a:p>
          <a:p>
            <a:r>
              <a:rPr lang="en-US" sz="2000" dirty="0"/>
              <a:t>The whole is greater than the sum of the parts</a:t>
            </a:r>
          </a:p>
          <a:p>
            <a:r>
              <a:rPr lang="en-US" sz="2000" dirty="0"/>
              <a:t>Someone who’s willing to fight</a:t>
            </a:r>
          </a:p>
          <a:p>
            <a:r>
              <a:rPr lang="en-US" sz="2000" dirty="0"/>
              <a:t>Walking the talk </a:t>
            </a:r>
          </a:p>
          <a:p>
            <a:r>
              <a:rPr lang="en-US" sz="2000" dirty="0"/>
              <a:t>Do as I do</a:t>
            </a:r>
          </a:p>
          <a:p>
            <a:r>
              <a:rPr lang="en-US" sz="2000" dirty="0"/>
              <a:t>Qualities</a:t>
            </a:r>
          </a:p>
          <a:p>
            <a:r>
              <a:rPr lang="en-US" sz="2000" dirty="0"/>
              <a:t>Leading conversations or ideas</a:t>
            </a:r>
          </a:p>
          <a:p>
            <a:r>
              <a:rPr lang="en-US" sz="2000" dirty="0"/>
              <a:t>Eye to humanities problems</a:t>
            </a:r>
          </a:p>
          <a:p>
            <a:r>
              <a:rPr lang="en-US" sz="2000" dirty="0"/>
              <a:t>Part of the motion of humanities</a:t>
            </a:r>
          </a:p>
          <a:p>
            <a:r>
              <a:rPr lang="en-US" sz="2000" dirty="0"/>
              <a:t>Brave</a:t>
            </a:r>
          </a:p>
          <a:p>
            <a:r>
              <a:rPr lang="en-US" sz="2000" dirty="0"/>
              <a:t>Make a difference</a:t>
            </a:r>
          </a:p>
          <a:p>
            <a:r>
              <a:rPr lang="en-US" sz="2000" dirty="0"/>
              <a:t>Inspirational</a:t>
            </a:r>
          </a:p>
          <a:p>
            <a:r>
              <a:rPr lang="en-US" sz="2000" dirty="0"/>
              <a:t>Changing peoples lives for the better</a:t>
            </a:r>
          </a:p>
        </p:txBody>
      </p:sp>
    </p:spTree>
    <p:extLst>
      <p:ext uri="{BB962C8B-B14F-4D97-AF65-F5344CB8AC3E}">
        <p14:creationId xmlns:p14="http://schemas.microsoft.com/office/powerpoint/2010/main" val="29924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A8FAC-691F-0C14-8011-2EC09064DA8C}"/>
              </a:ext>
            </a:extLst>
          </p:cNvPr>
          <p:cNvSpPr>
            <a:spLocks noGrp="1"/>
          </p:cNvSpPr>
          <p:nvPr>
            <p:ph idx="1"/>
          </p:nvPr>
        </p:nvSpPr>
        <p:spPr>
          <a:xfrm>
            <a:off x="701502" y="606916"/>
            <a:ext cx="10788995" cy="5644168"/>
          </a:xfrm>
        </p:spPr>
        <p:txBody>
          <a:bodyPr anchor="ctr">
            <a:normAutofit/>
          </a:bodyPr>
          <a:lstStyle/>
          <a:p>
            <a:pPr marL="0" indent="0" algn="ctr">
              <a:buNone/>
            </a:pPr>
            <a:r>
              <a:rPr lang="en-US" sz="9600" dirty="0"/>
              <a:t>JESUS</a:t>
            </a:r>
          </a:p>
        </p:txBody>
      </p:sp>
      <p:sp>
        <p:nvSpPr>
          <p:cNvPr id="5" name="TextBox 4">
            <a:extLst>
              <a:ext uri="{FF2B5EF4-FFF2-40B4-BE49-F238E27FC236}">
                <a16:creationId xmlns:a16="http://schemas.microsoft.com/office/drawing/2014/main" id="{929E14F1-ECBC-3B23-3BF3-C7642ABBE0B6}"/>
              </a:ext>
            </a:extLst>
          </p:cNvPr>
          <p:cNvSpPr txBox="1"/>
          <p:nvPr/>
        </p:nvSpPr>
        <p:spPr>
          <a:xfrm>
            <a:off x="4895189" y="4002156"/>
            <a:ext cx="2401619" cy="369332"/>
          </a:xfrm>
          <a:prstGeom prst="rect">
            <a:avLst/>
          </a:prstGeom>
          <a:noFill/>
        </p:spPr>
        <p:txBody>
          <a:bodyPr wrap="none" rtlCol="0">
            <a:spAutoFit/>
          </a:bodyPr>
          <a:lstStyle/>
          <a:p>
            <a:r>
              <a:rPr lang="en-US" dirty="0"/>
              <a:t>Greatest Of All Time</a:t>
            </a:r>
          </a:p>
        </p:txBody>
      </p:sp>
    </p:spTree>
    <p:extLst>
      <p:ext uri="{BB962C8B-B14F-4D97-AF65-F5344CB8AC3E}">
        <p14:creationId xmlns:p14="http://schemas.microsoft.com/office/powerpoint/2010/main" val="183519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34"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35"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36"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37"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38"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39"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40"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41"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42"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3"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44"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45"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47" name="Group 1046">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48"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9"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50"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51"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52"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53"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4"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5"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56"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57"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8"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9"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61" name="Rectangle 1060">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3"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65" name="Rectangle 1064">
            <a:extLst>
              <a:ext uri="{FF2B5EF4-FFF2-40B4-BE49-F238E27FC236}">
                <a16:creationId xmlns:a16="http://schemas.microsoft.com/office/drawing/2014/main" id="{1B62AD0A-8961-410E-82E7-2C2BC605D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7" name="Freeform 11">
            <a:extLst>
              <a:ext uri="{FF2B5EF4-FFF2-40B4-BE49-F238E27FC236}">
                <a16:creationId xmlns:a16="http://schemas.microsoft.com/office/drawing/2014/main" id="{BC7475E6-8898-445C-A642-6120CD9E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30" name="Picture 6" descr="The equity iceberg: What you need to know about serving the underserved">
            <a:extLst>
              <a:ext uri="{FF2B5EF4-FFF2-40B4-BE49-F238E27FC236}">
                <a16:creationId xmlns:a16="http://schemas.microsoft.com/office/drawing/2014/main" id="{5A5C7060-EA51-C667-5C11-CC31253080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922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6DECB4E-AE9B-3F2D-7625-60ACDEEA1391}"/>
              </a:ext>
            </a:extLst>
          </p:cNvPr>
          <p:cNvSpPr txBox="1"/>
          <p:nvPr/>
        </p:nvSpPr>
        <p:spPr>
          <a:xfrm>
            <a:off x="6200587" y="282798"/>
            <a:ext cx="1410964" cy="830997"/>
          </a:xfrm>
          <a:prstGeom prst="rect">
            <a:avLst/>
          </a:prstGeom>
          <a:noFill/>
        </p:spPr>
        <p:txBody>
          <a:bodyPr wrap="none" rtlCol="0">
            <a:spAutoFit/>
          </a:bodyPr>
          <a:lstStyle/>
          <a:p>
            <a:r>
              <a:rPr lang="en-US" sz="4800" dirty="0">
                <a:ln w="0"/>
                <a:effectLst>
                  <a:outerShdw blurRad="38100" dist="19050" dir="2700000" algn="tl" rotWithShape="0">
                    <a:schemeClr val="dk1">
                      <a:alpha val="40000"/>
                    </a:schemeClr>
                  </a:outerShdw>
                </a:effectLst>
              </a:rPr>
              <a:t>Skills</a:t>
            </a:r>
          </a:p>
        </p:txBody>
      </p:sp>
      <p:sp>
        <p:nvSpPr>
          <p:cNvPr id="17" name="TextBox 16">
            <a:extLst>
              <a:ext uri="{FF2B5EF4-FFF2-40B4-BE49-F238E27FC236}">
                <a16:creationId xmlns:a16="http://schemas.microsoft.com/office/drawing/2014/main" id="{1B17111F-03F5-52C4-CD45-1259A8C16D89}"/>
              </a:ext>
            </a:extLst>
          </p:cNvPr>
          <p:cNvSpPr txBox="1"/>
          <p:nvPr/>
        </p:nvSpPr>
        <p:spPr>
          <a:xfrm>
            <a:off x="6200587" y="2446197"/>
            <a:ext cx="3278462" cy="830997"/>
          </a:xfrm>
          <a:prstGeom prst="rect">
            <a:avLst/>
          </a:prstGeom>
          <a:noFill/>
        </p:spPr>
        <p:txBody>
          <a:bodyPr wrap="none" rtlCol="0">
            <a:spAutoFit/>
          </a:bodyPr>
          <a:lstStyle/>
          <a:p>
            <a:r>
              <a:rPr lang="en-US" sz="4800" dirty="0">
                <a:ln w="0"/>
                <a:solidFill>
                  <a:schemeClr val="bg1"/>
                </a:solidFill>
                <a:effectLst>
                  <a:outerShdw blurRad="38100" dist="19050" dir="2700000" algn="tl" rotWithShape="0">
                    <a:schemeClr val="dk1">
                      <a:alpha val="40000"/>
                    </a:schemeClr>
                  </a:outerShdw>
                </a:effectLst>
              </a:rPr>
              <a:t>Character</a:t>
            </a:r>
          </a:p>
        </p:txBody>
      </p:sp>
      <p:sp>
        <p:nvSpPr>
          <p:cNvPr id="21" name="TextBox 20">
            <a:extLst>
              <a:ext uri="{FF2B5EF4-FFF2-40B4-BE49-F238E27FC236}">
                <a16:creationId xmlns:a16="http://schemas.microsoft.com/office/drawing/2014/main" id="{6FAFAC4F-CC7B-15CC-F78D-D794FD057A8F}"/>
              </a:ext>
            </a:extLst>
          </p:cNvPr>
          <p:cNvSpPr txBox="1"/>
          <p:nvPr/>
        </p:nvSpPr>
        <p:spPr>
          <a:xfrm>
            <a:off x="5768149" y="3329488"/>
            <a:ext cx="6762522" cy="3200400"/>
          </a:xfrm>
          <a:prstGeom prst="rect">
            <a:avLst/>
          </a:prstGeom>
          <a:noFill/>
        </p:spPr>
        <p:txBody>
          <a:bodyPr wrap="square" numCol="2" rtlCol="0">
            <a:spAutoFit/>
          </a:bodyPr>
          <a:lstStyle/>
          <a:p>
            <a:pPr marL="285750" indent="-285750">
              <a:buFont typeface="Arial" panose="020B0604020202020204" pitchFamily="34" charset="0"/>
              <a:buChar char="•"/>
            </a:pPr>
            <a:r>
              <a:rPr lang="en-US" sz="2400" dirty="0">
                <a:solidFill>
                  <a:schemeClr val="bg1"/>
                </a:solidFill>
              </a:rPr>
              <a:t>Holy</a:t>
            </a:r>
          </a:p>
          <a:p>
            <a:pPr marL="285750" indent="-285750">
              <a:buFont typeface="Arial" panose="020B0604020202020204" pitchFamily="34" charset="0"/>
              <a:buChar char="•"/>
            </a:pPr>
            <a:r>
              <a:rPr lang="en-US" sz="2400" dirty="0">
                <a:solidFill>
                  <a:schemeClr val="bg1"/>
                </a:solidFill>
              </a:rPr>
              <a:t>Righteous</a:t>
            </a:r>
          </a:p>
          <a:p>
            <a:pPr marL="285750" indent="-285750">
              <a:buFont typeface="Arial" panose="020B0604020202020204" pitchFamily="34" charset="0"/>
              <a:buChar char="•"/>
            </a:pPr>
            <a:r>
              <a:rPr lang="en-US" sz="2400" dirty="0">
                <a:solidFill>
                  <a:schemeClr val="bg1"/>
                </a:solidFill>
              </a:rPr>
              <a:t>Good</a:t>
            </a:r>
          </a:p>
          <a:p>
            <a:pPr marL="285750" indent="-285750">
              <a:buFont typeface="Arial" panose="020B0604020202020204" pitchFamily="34" charset="0"/>
              <a:buChar char="•"/>
            </a:pPr>
            <a:r>
              <a:rPr lang="en-US" sz="2400" dirty="0">
                <a:solidFill>
                  <a:schemeClr val="bg1"/>
                </a:solidFill>
              </a:rPr>
              <a:t>Faithful</a:t>
            </a:r>
          </a:p>
          <a:p>
            <a:pPr marL="285750" indent="-285750">
              <a:buFont typeface="Arial" panose="020B0604020202020204" pitchFamily="34" charset="0"/>
              <a:buChar char="•"/>
            </a:pPr>
            <a:r>
              <a:rPr lang="en-US" sz="2400" dirty="0">
                <a:solidFill>
                  <a:schemeClr val="bg1"/>
                </a:solidFill>
              </a:rPr>
              <a:t>Just</a:t>
            </a:r>
          </a:p>
          <a:p>
            <a:pPr marL="285750" indent="-285750">
              <a:buFont typeface="Arial" panose="020B0604020202020204" pitchFamily="34" charset="0"/>
              <a:buChar char="•"/>
            </a:pPr>
            <a:r>
              <a:rPr lang="en-US" sz="2400" dirty="0">
                <a:solidFill>
                  <a:schemeClr val="bg1"/>
                </a:solidFill>
              </a:rPr>
              <a:t>Obedient</a:t>
            </a:r>
          </a:p>
          <a:p>
            <a:pPr marL="285750" indent="-285750">
              <a:buFont typeface="Arial" panose="020B0604020202020204" pitchFamily="34" charset="0"/>
              <a:buChar char="•"/>
            </a:pPr>
            <a:r>
              <a:rPr lang="en-US" sz="2400" dirty="0">
                <a:solidFill>
                  <a:schemeClr val="bg1"/>
                </a:solidFill>
              </a:rPr>
              <a:t>Zealous</a:t>
            </a:r>
          </a:p>
          <a:p>
            <a:pPr marL="285750" indent="-285750">
              <a:buFont typeface="Arial" panose="020B0604020202020204" pitchFamily="34" charset="0"/>
              <a:buChar char="•"/>
            </a:pPr>
            <a:r>
              <a:rPr lang="en-US" sz="2400" dirty="0">
                <a:solidFill>
                  <a:schemeClr val="bg1"/>
                </a:solidFill>
              </a:rPr>
              <a:t>Humble</a:t>
            </a:r>
          </a:p>
          <a:p>
            <a:pPr marL="285750" indent="-285750">
              <a:buFont typeface="Arial" panose="020B0604020202020204" pitchFamily="34" charset="0"/>
              <a:buChar char="•"/>
            </a:pPr>
            <a:r>
              <a:rPr lang="en-US" sz="2400" dirty="0">
                <a:solidFill>
                  <a:schemeClr val="bg1"/>
                </a:solidFill>
              </a:rPr>
              <a:t>Merciful</a:t>
            </a:r>
          </a:p>
          <a:p>
            <a:pPr marL="285750" indent="-285750">
              <a:buFont typeface="Arial" panose="020B0604020202020204" pitchFamily="34" charset="0"/>
              <a:buChar char="•"/>
            </a:pPr>
            <a:r>
              <a:rPr lang="en-US" sz="2400" dirty="0">
                <a:solidFill>
                  <a:schemeClr val="bg1"/>
                </a:solidFill>
              </a:rPr>
              <a:t>Compassionate</a:t>
            </a:r>
          </a:p>
          <a:p>
            <a:pPr marL="285750" indent="-285750">
              <a:buFont typeface="Arial" panose="020B0604020202020204" pitchFamily="34" charset="0"/>
              <a:buChar char="•"/>
            </a:pPr>
            <a:r>
              <a:rPr lang="en-US" sz="2400" dirty="0">
                <a:solidFill>
                  <a:schemeClr val="bg1"/>
                </a:solidFill>
              </a:rPr>
              <a:t>Loving</a:t>
            </a:r>
          </a:p>
          <a:p>
            <a:pPr marL="285750" indent="-285750">
              <a:buFont typeface="Arial" panose="020B0604020202020204" pitchFamily="34" charset="0"/>
              <a:buChar char="•"/>
            </a:pPr>
            <a:r>
              <a:rPr lang="en-US" sz="2400" dirty="0">
                <a:solidFill>
                  <a:schemeClr val="bg1"/>
                </a:solidFill>
              </a:rPr>
              <a:t>Self-Denying</a:t>
            </a:r>
          </a:p>
          <a:p>
            <a:pPr marL="285750" indent="-285750">
              <a:buFont typeface="Arial" panose="020B0604020202020204" pitchFamily="34" charset="0"/>
              <a:buChar char="•"/>
            </a:pPr>
            <a:r>
              <a:rPr lang="en-US" sz="2400" dirty="0">
                <a:solidFill>
                  <a:schemeClr val="bg1"/>
                </a:solidFill>
              </a:rPr>
              <a:t>Forgiving</a:t>
            </a:r>
          </a:p>
          <a:p>
            <a:pPr marL="285750" indent="-285750">
              <a:buFont typeface="Arial" panose="020B0604020202020204" pitchFamily="34" charset="0"/>
              <a:buChar char="•"/>
            </a:pPr>
            <a:r>
              <a:rPr lang="en-US" sz="2400" dirty="0">
                <a:solidFill>
                  <a:schemeClr val="bg1"/>
                </a:solidFill>
              </a:rPr>
              <a:t>Integrity</a:t>
            </a:r>
          </a:p>
          <a:p>
            <a:pPr marL="285750" indent="-285750">
              <a:buFont typeface="Arial" panose="020B0604020202020204" pitchFamily="34" charset="0"/>
              <a:buChar char="•"/>
            </a:pPr>
            <a:r>
              <a:rPr lang="en-US" sz="2400" dirty="0">
                <a:solidFill>
                  <a:schemeClr val="bg1"/>
                </a:solidFill>
              </a:rPr>
              <a:t>Patient</a:t>
            </a:r>
          </a:p>
          <a:p>
            <a:pPr marL="285750" indent="-285750">
              <a:buFont typeface="Arial" panose="020B0604020202020204" pitchFamily="34" charset="0"/>
              <a:buChar char="•"/>
            </a:pPr>
            <a:r>
              <a:rPr lang="en-US" sz="2400" dirty="0">
                <a:solidFill>
                  <a:schemeClr val="bg1"/>
                </a:solidFill>
              </a:rPr>
              <a:t>Selfless</a:t>
            </a:r>
          </a:p>
        </p:txBody>
      </p:sp>
    </p:spTree>
    <p:extLst>
      <p:ext uri="{BB962C8B-B14F-4D97-AF65-F5344CB8AC3E}">
        <p14:creationId xmlns:p14="http://schemas.microsoft.com/office/powerpoint/2010/main" val="37490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431A7-E274-031A-80E2-85C55964AA00}"/>
              </a:ext>
            </a:extLst>
          </p:cNvPr>
          <p:cNvSpPr>
            <a:spLocks noGrp="1"/>
          </p:cNvSpPr>
          <p:nvPr>
            <p:ph idx="1"/>
          </p:nvPr>
        </p:nvSpPr>
        <p:spPr>
          <a:xfrm>
            <a:off x="829917" y="1507573"/>
            <a:ext cx="10515600" cy="1325563"/>
          </a:xfrm>
        </p:spPr>
        <p:txBody>
          <a:bodyPr anchor="ctr">
            <a:normAutofit fontScale="92500" lnSpcReduction="10000"/>
          </a:bodyPr>
          <a:lstStyle/>
          <a:p>
            <a:pPr marL="0" indent="0" algn="ctr">
              <a:buNone/>
            </a:pPr>
            <a:r>
              <a:rPr lang="en-US" sz="9600" b="1" dirty="0"/>
              <a:t>PEOPLE</a:t>
            </a:r>
            <a:r>
              <a:rPr lang="en-US" sz="9600" dirty="0"/>
              <a:t> </a:t>
            </a:r>
          </a:p>
        </p:txBody>
      </p:sp>
      <p:cxnSp>
        <p:nvCxnSpPr>
          <p:cNvPr id="5" name="Straight Connector 4">
            <a:extLst>
              <a:ext uri="{FF2B5EF4-FFF2-40B4-BE49-F238E27FC236}">
                <a16:creationId xmlns:a16="http://schemas.microsoft.com/office/drawing/2014/main" id="{56C89BF8-833C-5D52-A81A-C7ED90E90440}"/>
              </a:ext>
            </a:extLst>
          </p:cNvPr>
          <p:cNvCxnSpPr/>
          <p:nvPr/>
        </p:nvCxnSpPr>
        <p:spPr>
          <a:xfrm>
            <a:off x="3815254" y="3297756"/>
            <a:ext cx="456149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7E1F89B3-102E-60C8-4206-469B3D29625C}"/>
              </a:ext>
            </a:extLst>
          </p:cNvPr>
          <p:cNvGraphicFramePr/>
          <p:nvPr>
            <p:extLst>
              <p:ext uri="{D42A27DB-BD31-4B8C-83A1-F6EECF244321}">
                <p14:modId xmlns:p14="http://schemas.microsoft.com/office/powerpoint/2010/main" val="3558444692"/>
              </p:ext>
            </p:extLst>
          </p:nvPr>
        </p:nvGraphicFramePr>
        <p:xfrm>
          <a:off x="838200" y="3286125"/>
          <a:ext cx="10515600" cy="343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Group 18">
            <a:extLst>
              <a:ext uri="{FF2B5EF4-FFF2-40B4-BE49-F238E27FC236}">
                <a16:creationId xmlns:a16="http://schemas.microsoft.com/office/drawing/2014/main" id="{3195961F-6A21-3F0B-7071-D7605B6AEBBB}"/>
              </a:ext>
            </a:extLst>
          </p:cNvPr>
          <p:cNvGrpSpPr/>
          <p:nvPr/>
        </p:nvGrpSpPr>
        <p:grpSpPr>
          <a:xfrm>
            <a:off x="2040835" y="3922642"/>
            <a:ext cx="8093764" cy="1139688"/>
            <a:chOff x="2040835" y="3922642"/>
            <a:chExt cx="8093764" cy="1139688"/>
          </a:xfrm>
        </p:grpSpPr>
        <p:cxnSp>
          <p:nvCxnSpPr>
            <p:cNvPr id="9" name="Straight Connector 8">
              <a:extLst>
                <a:ext uri="{FF2B5EF4-FFF2-40B4-BE49-F238E27FC236}">
                  <a16:creationId xmlns:a16="http://schemas.microsoft.com/office/drawing/2014/main" id="{F94A0C0D-7FCD-ADB7-2787-DEAE599E525D}"/>
                </a:ext>
              </a:extLst>
            </p:cNvPr>
            <p:cNvCxnSpPr>
              <a:cxnSpLocks/>
            </p:cNvCxnSpPr>
            <p:nvPr/>
          </p:nvCxnSpPr>
          <p:spPr>
            <a:xfrm>
              <a:off x="2040835" y="3922643"/>
              <a:ext cx="1219200" cy="11396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AE8B45-F271-FA15-3970-4387DB751FB6}"/>
                </a:ext>
              </a:extLst>
            </p:cNvPr>
            <p:cNvCxnSpPr>
              <a:cxnSpLocks/>
            </p:cNvCxnSpPr>
            <p:nvPr/>
          </p:nvCxnSpPr>
          <p:spPr>
            <a:xfrm>
              <a:off x="5478117" y="3922642"/>
              <a:ext cx="1219200" cy="11396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7C9B9A-0BBF-9C1C-F5E4-7E79A3FD0531}"/>
                </a:ext>
              </a:extLst>
            </p:cNvPr>
            <p:cNvCxnSpPr>
              <a:cxnSpLocks/>
            </p:cNvCxnSpPr>
            <p:nvPr/>
          </p:nvCxnSpPr>
          <p:spPr>
            <a:xfrm>
              <a:off x="8915399" y="3922642"/>
              <a:ext cx="1219200" cy="11396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C3CBD5-99AA-07A0-C713-CBB399FD6AAC}"/>
                </a:ext>
              </a:extLst>
            </p:cNvPr>
            <p:cNvCxnSpPr>
              <a:cxnSpLocks/>
            </p:cNvCxnSpPr>
            <p:nvPr/>
          </p:nvCxnSpPr>
          <p:spPr>
            <a:xfrm flipH="1">
              <a:off x="2040835" y="3922642"/>
              <a:ext cx="1219200" cy="11396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7E5B6A-624A-A0A7-BDC4-A3FF0E9BFE84}"/>
                </a:ext>
              </a:extLst>
            </p:cNvPr>
            <p:cNvCxnSpPr>
              <a:cxnSpLocks/>
            </p:cNvCxnSpPr>
            <p:nvPr/>
          </p:nvCxnSpPr>
          <p:spPr>
            <a:xfrm flipH="1">
              <a:off x="5478117" y="3922642"/>
              <a:ext cx="1219200" cy="11396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762D34-927A-FC98-FEE7-B906D18A8FDD}"/>
                </a:ext>
              </a:extLst>
            </p:cNvPr>
            <p:cNvCxnSpPr>
              <a:cxnSpLocks/>
            </p:cNvCxnSpPr>
            <p:nvPr/>
          </p:nvCxnSpPr>
          <p:spPr>
            <a:xfrm flipH="1">
              <a:off x="8915399" y="3922642"/>
              <a:ext cx="1219200" cy="11396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322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D953A05-C67C-D079-D7D5-8B2CE7776181}"/>
              </a:ext>
            </a:extLst>
          </p:cNvPr>
          <p:cNvSpPr>
            <a:spLocks noGrp="1"/>
          </p:cNvSpPr>
          <p:nvPr>
            <p:ph type="title"/>
          </p:nvPr>
        </p:nvSpPr>
        <p:spPr>
          <a:xfrm>
            <a:off x="6483096" y="624110"/>
            <a:ext cx="5021516" cy="1280890"/>
          </a:xfrm>
        </p:spPr>
        <p:txBody>
          <a:bodyPr>
            <a:normAutofit/>
          </a:bodyPr>
          <a:lstStyle/>
          <a:p>
            <a:r>
              <a:rPr lang="en-US" dirty="0"/>
              <a:t>Micah</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2" descr="Watch: Micah Bible Book Overview Video | BibleProject™">
            <a:extLst>
              <a:ext uri="{FF2B5EF4-FFF2-40B4-BE49-F238E27FC236}">
                <a16:creationId xmlns:a16="http://schemas.microsoft.com/office/drawing/2014/main" id="{82EC285E-BECE-010D-8FA2-26ED56E973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4" r="17224"/>
          <a:stretch/>
        </p:blipFill>
        <p:spPr bwMode="auto">
          <a:xfrm>
            <a:off x="-1555" y="1731"/>
            <a:ext cx="4671091" cy="6858000"/>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13297C-B690-4596-D319-45A1B43C8612}"/>
              </a:ext>
            </a:extLst>
          </p:cNvPr>
          <p:cNvSpPr>
            <a:spLocks noGrp="1"/>
          </p:cNvSpPr>
          <p:nvPr>
            <p:ph idx="1"/>
          </p:nvPr>
        </p:nvSpPr>
        <p:spPr>
          <a:xfrm>
            <a:off x="6438191" y="2133600"/>
            <a:ext cx="5066419" cy="3777622"/>
          </a:xfrm>
        </p:spPr>
        <p:txBody>
          <a:bodyPr>
            <a:normAutofit/>
          </a:bodyPr>
          <a:lstStyle/>
          <a:p>
            <a:r>
              <a:rPr lang="en-US" dirty="0"/>
              <a:t>From Judah</a:t>
            </a:r>
          </a:p>
          <a:p>
            <a:r>
              <a:rPr lang="en-US" dirty="0"/>
              <a:t>Name means: “Who is like Yahweh?”</a:t>
            </a:r>
          </a:p>
          <a:p>
            <a:r>
              <a:rPr lang="en-US" dirty="0"/>
              <a:t>The 6</a:t>
            </a:r>
            <a:r>
              <a:rPr lang="en-US" baseline="30000" dirty="0"/>
              <a:t>th</a:t>
            </a:r>
            <a:r>
              <a:rPr lang="en-US" dirty="0"/>
              <a:t> book of the Minor Prophets</a:t>
            </a:r>
          </a:p>
          <a:p>
            <a:r>
              <a:rPr lang="en-US" dirty="0"/>
              <a:t>Prophesied during the reigns of Jotham, Ahaz, and Hezekiah</a:t>
            </a:r>
          </a:p>
          <a:p>
            <a:r>
              <a:rPr lang="en-US" dirty="0"/>
              <a:t>Book written within 10 years of 687 B.C.</a:t>
            </a:r>
          </a:p>
          <a:p>
            <a:endParaRPr lang="en-US" dirty="0"/>
          </a:p>
        </p:txBody>
      </p:sp>
    </p:spTree>
    <p:extLst>
      <p:ext uri="{BB962C8B-B14F-4D97-AF65-F5344CB8AC3E}">
        <p14:creationId xmlns:p14="http://schemas.microsoft.com/office/powerpoint/2010/main" val="329228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EB3955-148D-1830-2083-EEF4E084C13C}"/>
              </a:ext>
            </a:extLst>
          </p:cNvPr>
          <p:cNvSpPr>
            <a:spLocks noGrp="1"/>
          </p:cNvSpPr>
          <p:nvPr>
            <p:ph idx="1"/>
          </p:nvPr>
        </p:nvSpPr>
        <p:spPr>
          <a:xfrm>
            <a:off x="2589212" y="624109"/>
            <a:ext cx="8915400" cy="5842951"/>
          </a:xfrm>
        </p:spPr>
        <p:txBody>
          <a:bodyPr>
            <a:normAutofit fontScale="92500" lnSpcReduction="10000"/>
          </a:bodyPr>
          <a:lstStyle/>
          <a:p>
            <a:pPr marL="0" indent="0">
              <a:buNone/>
            </a:pPr>
            <a:r>
              <a:rPr lang="en-US" sz="2800" dirty="0"/>
              <a:t>If you want to be used by God, </a:t>
            </a:r>
            <a:r>
              <a:rPr lang="en-US" sz="2800" b="1" dirty="0"/>
              <a:t>seek the anointing of His Spirit</a:t>
            </a:r>
            <a:r>
              <a:rPr lang="en-US" sz="2800" dirty="0"/>
              <a:t>. Be </a:t>
            </a:r>
            <a:r>
              <a:rPr lang="en-US" sz="2800" b="1" dirty="0"/>
              <a:t>committed to God’s people</a:t>
            </a:r>
            <a:r>
              <a:rPr lang="en-US" sz="2800" dirty="0"/>
              <a:t>, and </a:t>
            </a:r>
            <a:r>
              <a:rPr lang="en-US" sz="2800" b="1" dirty="0"/>
              <a:t>learn to trust God</a:t>
            </a:r>
            <a:r>
              <a:rPr lang="en-US" sz="2800" dirty="0"/>
              <a:t> for great things. </a:t>
            </a:r>
            <a:r>
              <a:rPr lang="en-US" sz="2800" b="1" dirty="0"/>
              <a:t>Cultivate loyalty</a:t>
            </a:r>
            <a:r>
              <a:rPr lang="en-US" sz="2800" dirty="0"/>
              <a:t> </a:t>
            </a:r>
            <a:r>
              <a:rPr lang="en-US" sz="2800" b="1" dirty="0"/>
              <a:t>to all your commitments and especially within your marriage</a:t>
            </a:r>
            <a:r>
              <a:rPr lang="en-US" sz="2800" dirty="0"/>
              <a:t>;</a:t>
            </a:r>
            <a:r>
              <a:rPr lang="en-US" sz="2800" b="1" dirty="0"/>
              <a:t> place the pursuit of money on the altar</a:t>
            </a:r>
            <a:r>
              <a:rPr lang="en-US" sz="2800" dirty="0"/>
              <a:t> and determine to </a:t>
            </a:r>
            <a:r>
              <a:rPr lang="en-US" sz="2800" b="1" dirty="0"/>
              <a:t>receive whatever God gives you gladly</a:t>
            </a:r>
            <a:r>
              <a:rPr lang="en-US" sz="2800" dirty="0"/>
              <a:t>. </a:t>
            </a:r>
            <a:r>
              <a:rPr lang="en-US" sz="2800" b="1" dirty="0"/>
              <a:t>Be crystal clear in your convictions </a:t>
            </a:r>
            <a:r>
              <a:rPr lang="en-US" sz="2800" dirty="0"/>
              <a:t>regarding the central truths of the gospel, and </a:t>
            </a:r>
            <a:r>
              <a:rPr lang="en-US" sz="2800" b="1" dirty="0"/>
              <a:t>feed on the Word of God every day</a:t>
            </a:r>
            <a:r>
              <a:rPr lang="en-US" sz="2800" dirty="0"/>
              <a:t>. </a:t>
            </a:r>
            <a:r>
              <a:rPr lang="en-US" sz="2800" b="1" dirty="0"/>
              <a:t>Ask for the grace and help of God</a:t>
            </a:r>
            <a:r>
              <a:rPr lang="en-US" sz="2800" dirty="0"/>
              <a:t> to live a life that is worthy of the calling that God has given you in Christ Jesus.</a:t>
            </a:r>
          </a:p>
          <a:p>
            <a:pPr marL="0" indent="0">
              <a:buNone/>
            </a:pPr>
            <a:endParaRPr lang="en-US" sz="2800" dirty="0"/>
          </a:p>
          <a:p>
            <a:pPr marL="0" indent="0">
              <a:buNone/>
            </a:pPr>
            <a:r>
              <a:rPr lang="en-US" sz="2400" dirty="0"/>
              <a:t>Gabriel Kofi </a:t>
            </a:r>
            <a:r>
              <a:rPr lang="en-US" sz="2400" dirty="0" err="1"/>
              <a:t>Boahen</a:t>
            </a:r>
            <a:r>
              <a:rPr lang="en-US" sz="2400" dirty="0"/>
              <a:t> Nsiah </a:t>
            </a:r>
          </a:p>
          <a:p>
            <a:pPr marL="0" indent="0">
              <a:buNone/>
            </a:pPr>
            <a:r>
              <a:rPr lang="en-US" sz="2400" dirty="0"/>
              <a:t>Leading as Jesus Led: Christ Models of Leadership</a:t>
            </a:r>
          </a:p>
        </p:txBody>
      </p:sp>
    </p:spTree>
    <p:extLst>
      <p:ext uri="{BB962C8B-B14F-4D97-AF65-F5344CB8AC3E}">
        <p14:creationId xmlns:p14="http://schemas.microsoft.com/office/powerpoint/2010/main" val="379550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3684-05B9-96A7-EC68-99BF9B2752DF}"/>
              </a:ext>
            </a:extLst>
          </p:cNvPr>
          <p:cNvSpPr>
            <a:spLocks noGrp="1"/>
          </p:cNvSpPr>
          <p:nvPr>
            <p:ph type="title"/>
          </p:nvPr>
        </p:nvSpPr>
        <p:spPr/>
        <p:txBody>
          <a:bodyPr/>
          <a:lstStyle/>
          <a:p>
            <a:r>
              <a:rPr lang="en-US" dirty="0"/>
              <a:t>Christian Leadership In Action</a:t>
            </a:r>
          </a:p>
        </p:txBody>
      </p:sp>
      <p:sp>
        <p:nvSpPr>
          <p:cNvPr id="3" name="Content Placeholder 2">
            <a:extLst>
              <a:ext uri="{FF2B5EF4-FFF2-40B4-BE49-F238E27FC236}">
                <a16:creationId xmlns:a16="http://schemas.microsoft.com/office/drawing/2014/main" id="{36148FD7-92D6-682A-BCD9-69470F78A941}"/>
              </a:ext>
            </a:extLst>
          </p:cNvPr>
          <p:cNvSpPr>
            <a:spLocks noGrp="1"/>
          </p:cNvSpPr>
          <p:nvPr>
            <p:ph idx="1"/>
          </p:nvPr>
        </p:nvSpPr>
        <p:spPr>
          <a:xfrm>
            <a:off x="2239617" y="2133600"/>
            <a:ext cx="9264995" cy="3777622"/>
          </a:xfrm>
        </p:spPr>
        <p:txBody>
          <a:bodyPr>
            <a:normAutofit fontScale="92500"/>
          </a:bodyPr>
          <a:lstStyle/>
          <a:p>
            <a:r>
              <a:rPr lang="en-US" sz="3200" dirty="0"/>
              <a:t>Seeks the Lord in prayer &amp; reading</a:t>
            </a:r>
          </a:p>
          <a:p>
            <a:r>
              <a:rPr lang="en-US" sz="3200" dirty="0"/>
              <a:t>Commits to the individual</a:t>
            </a:r>
          </a:p>
          <a:p>
            <a:r>
              <a:rPr lang="en-US" sz="3200" dirty="0"/>
              <a:t>Trusts the Lord in all things</a:t>
            </a:r>
          </a:p>
          <a:p>
            <a:r>
              <a:rPr lang="en-US" sz="3200" dirty="0"/>
              <a:t>Depicts loyalty and Integrity; starting at home</a:t>
            </a:r>
          </a:p>
          <a:p>
            <a:r>
              <a:rPr lang="en-US" sz="3200" dirty="0"/>
              <a:t>Works for the Lord, not for money</a:t>
            </a:r>
          </a:p>
          <a:p>
            <a:r>
              <a:rPr lang="en-US" sz="3200" dirty="0"/>
              <a:t>Stands firm in your faith</a:t>
            </a:r>
          </a:p>
        </p:txBody>
      </p:sp>
    </p:spTree>
    <p:extLst>
      <p:ext uri="{BB962C8B-B14F-4D97-AF65-F5344CB8AC3E}">
        <p14:creationId xmlns:p14="http://schemas.microsoft.com/office/powerpoint/2010/main" val="413606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equity iceberg: What you need to know about serving the underserved">
            <a:extLst>
              <a:ext uri="{FF2B5EF4-FFF2-40B4-BE49-F238E27FC236}">
                <a16:creationId xmlns:a16="http://schemas.microsoft.com/office/drawing/2014/main" id="{5A5C7060-EA51-C667-5C11-CC31253080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922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6DECB4E-AE9B-3F2D-7625-60ACDEEA1391}"/>
              </a:ext>
            </a:extLst>
          </p:cNvPr>
          <p:cNvSpPr txBox="1"/>
          <p:nvPr/>
        </p:nvSpPr>
        <p:spPr>
          <a:xfrm>
            <a:off x="6200587" y="282798"/>
            <a:ext cx="1410964" cy="830997"/>
          </a:xfrm>
          <a:prstGeom prst="rect">
            <a:avLst/>
          </a:prstGeom>
          <a:noFill/>
        </p:spPr>
        <p:txBody>
          <a:bodyPr wrap="none" rtlCol="0">
            <a:spAutoFit/>
          </a:bodyPr>
          <a:lstStyle/>
          <a:p>
            <a:r>
              <a:rPr lang="en-US" sz="4800" dirty="0">
                <a:ln w="0"/>
                <a:effectLst>
                  <a:outerShdw blurRad="38100" dist="19050" dir="2700000" algn="tl" rotWithShape="0">
                    <a:schemeClr val="dk1">
                      <a:alpha val="40000"/>
                    </a:schemeClr>
                  </a:outerShdw>
                </a:effectLst>
              </a:rPr>
              <a:t>Skills</a:t>
            </a:r>
          </a:p>
        </p:txBody>
      </p:sp>
      <p:sp>
        <p:nvSpPr>
          <p:cNvPr id="17" name="TextBox 16">
            <a:extLst>
              <a:ext uri="{FF2B5EF4-FFF2-40B4-BE49-F238E27FC236}">
                <a16:creationId xmlns:a16="http://schemas.microsoft.com/office/drawing/2014/main" id="{1B17111F-03F5-52C4-CD45-1259A8C16D89}"/>
              </a:ext>
            </a:extLst>
          </p:cNvPr>
          <p:cNvSpPr txBox="1"/>
          <p:nvPr/>
        </p:nvSpPr>
        <p:spPr>
          <a:xfrm>
            <a:off x="6200587" y="2446197"/>
            <a:ext cx="3278462" cy="830997"/>
          </a:xfrm>
          <a:prstGeom prst="rect">
            <a:avLst/>
          </a:prstGeom>
          <a:noFill/>
        </p:spPr>
        <p:txBody>
          <a:bodyPr wrap="none" rtlCol="0">
            <a:spAutoFit/>
          </a:bodyPr>
          <a:lstStyle/>
          <a:p>
            <a:r>
              <a:rPr lang="en-US" sz="4800" dirty="0">
                <a:ln w="0"/>
                <a:solidFill>
                  <a:schemeClr val="bg1"/>
                </a:solidFill>
                <a:effectLst>
                  <a:outerShdw blurRad="38100" dist="19050" dir="2700000" algn="tl" rotWithShape="0">
                    <a:schemeClr val="dk1">
                      <a:alpha val="40000"/>
                    </a:schemeClr>
                  </a:outerShdw>
                </a:effectLst>
              </a:rPr>
              <a:t>Character</a:t>
            </a:r>
          </a:p>
        </p:txBody>
      </p:sp>
      <p:sp>
        <p:nvSpPr>
          <p:cNvPr id="21" name="TextBox 20">
            <a:extLst>
              <a:ext uri="{FF2B5EF4-FFF2-40B4-BE49-F238E27FC236}">
                <a16:creationId xmlns:a16="http://schemas.microsoft.com/office/drawing/2014/main" id="{6FAFAC4F-CC7B-15CC-F78D-D794FD057A8F}"/>
              </a:ext>
            </a:extLst>
          </p:cNvPr>
          <p:cNvSpPr txBox="1"/>
          <p:nvPr/>
        </p:nvSpPr>
        <p:spPr>
          <a:xfrm>
            <a:off x="5768149" y="3329488"/>
            <a:ext cx="6762522" cy="3200400"/>
          </a:xfrm>
          <a:prstGeom prst="rect">
            <a:avLst/>
          </a:prstGeom>
          <a:noFill/>
        </p:spPr>
        <p:txBody>
          <a:bodyPr wrap="square" numCol="2" rtlCol="0">
            <a:spAutoFit/>
          </a:bodyPr>
          <a:lstStyle/>
          <a:p>
            <a:pPr marL="285750" indent="-285750">
              <a:buFont typeface="Arial" panose="020B0604020202020204" pitchFamily="34" charset="0"/>
              <a:buChar char="•"/>
            </a:pPr>
            <a:r>
              <a:rPr lang="en-US" sz="2400" dirty="0">
                <a:solidFill>
                  <a:schemeClr val="bg1"/>
                </a:solidFill>
              </a:rPr>
              <a:t>Holy</a:t>
            </a:r>
          </a:p>
          <a:p>
            <a:pPr marL="285750" indent="-285750">
              <a:buFont typeface="Arial" panose="020B0604020202020204" pitchFamily="34" charset="0"/>
              <a:buChar char="•"/>
            </a:pPr>
            <a:r>
              <a:rPr lang="en-US" sz="2400" dirty="0">
                <a:solidFill>
                  <a:schemeClr val="bg1"/>
                </a:solidFill>
              </a:rPr>
              <a:t>Righteous</a:t>
            </a:r>
          </a:p>
          <a:p>
            <a:pPr marL="285750" indent="-285750">
              <a:buFont typeface="Arial" panose="020B0604020202020204" pitchFamily="34" charset="0"/>
              <a:buChar char="•"/>
            </a:pPr>
            <a:r>
              <a:rPr lang="en-US" sz="2400" dirty="0">
                <a:solidFill>
                  <a:schemeClr val="bg1"/>
                </a:solidFill>
              </a:rPr>
              <a:t>Good</a:t>
            </a:r>
          </a:p>
          <a:p>
            <a:pPr marL="285750" indent="-285750">
              <a:buFont typeface="Arial" panose="020B0604020202020204" pitchFamily="34" charset="0"/>
              <a:buChar char="•"/>
            </a:pPr>
            <a:r>
              <a:rPr lang="en-US" sz="2400" dirty="0">
                <a:solidFill>
                  <a:schemeClr val="bg1"/>
                </a:solidFill>
              </a:rPr>
              <a:t>Faithful</a:t>
            </a:r>
          </a:p>
          <a:p>
            <a:pPr marL="285750" indent="-285750">
              <a:buFont typeface="Arial" panose="020B0604020202020204" pitchFamily="34" charset="0"/>
              <a:buChar char="•"/>
            </a:pPr>
            <a:r>
              <a:rPr lang="en-US" sz="2400" dirty="0">
                <a:solidFill>
                  <a:schemeClr val="bg1"/>
                </a:solidFill>
              </a:rPr>
              <a:t>Just</a:t>
            </a:r>
          </a:p>
          <a:p>
            <a:pPr marL="285750" indent="-285750">
              <a:buFont typeface="Arial" panose="020B0604020202020204" pitchFamily="34" charset="0"/>
              <a:buChar char="•"/>
            </a:pPr>
            <a:r>
              <a:rPr lang="en-US" sz="2400" dirty="0">
                <a:solidFill>
                  <a:schemeClr val="bg1"/>
                </a:solidFill>
              </a:rPr>
              <a:t>Obedient</a:t>
            </a:r>
          </a:p>
          <a:p>
            <a:pPr marL="285750" indent="-285750">
              <a:buFont typeface="Arial" panose="020B0604020202020204" pitchFamily="34" charset="0"/>
              <a:buChar char="•"/>
            </a:pPr>
            <a:r>
              <a:rPr lang="en-US" sz="2400" dirty="0">
                <a:solidFill>
                  <a:schemeClr val="bg1"/>
                </a:solidFill>
              </a:rPr>
              <a:t>Zealous</a:t>
            </a:r>
          </a:p>
          <a:p>
            <a:pPr marL="285750" indent="-285750">
              <a:buFont typeface="Arial" panose="020B0604020202020204" pitchFamily="34" charset="0"/>
              <a:buChar char="•"/>
            </a:pPr>
            <a:r>
              <a:rPr lang="en-US" sz="2400" dirty="0">
                <a:solidFill>
                  <a:schemeClr val="bg1"/>
                </a:solidFill>
              </a:rPr>
              <a:t>Humble</a:t>
            </a:r>
          </a:p>
          <a:p>
            <a:pPr marL="285750" indent="-285750">
              <a:buFont typeface="Arial" panose="020B0604020202020204" pitchFamily="34" charset="0"/>
              <a:buChar char="•"/>
            </a:pPr>
            <a:r>
              <a:rPr lang="en-US" sz="2400" dirty="0">
                <a:solidFill>
                  <a:schemeClr val="bg1"/>
                </a:solidFill>
              </a:rPr>
              <a:t>Merciful</a:t>
            </a:r>
          </a:p>
          <a:p>
            <a:pPr marL="285750" indent="-285750">
              <a:buFont typeface="Arial" panose="020B0604020202020204" pitchFamily="34" charset="0"/>
              <a:buChar char="•"/>
            </a:pPr>
            <a:r>
              <a:rPr lang="en-US" sz="2400" dirty="0">
                <a:solidFill>
                  <a:schemeClr val="bg1"/>
                </a:solidFill>
              </a:rPr>
              <a:t>Compassionate</a:t>
            </a:r>
          </a:p>
          <a:p>
            <a:pPr marL="285750" indent="-285750">
              <a:buFont typeface="Arial" panose="020B0604020202020204" pitchFamily="34" charset="0"/>
              <a:buChar char="•"/>
            </a:pPr>
            <a:r>
              <a:rPr lang="en-US" sz="2400" dirty="0">
                <a:solidFill>
                  <a:schemeClr val="bg1"/>
                </a:solidFill>
              </a:rPr>
              <a:t>Loving</a:t>
            </a:r>
          </a:p>
          <a:p>
            <a:pPr marL="285750" indent="-285750">
              <a:buFont typeface="Arial" panose="020B0604020202020204" pitchFamily="34" charset="0"/>
              <a:buChar char="•"/>
            </a:pPr>
            <a:r>
              <a:rPr lang="en-US" sz="2400" dirty="0">
                <a:solidFill>
                  <a:schemeClr val="bg1"/>
                </a:solidFill>
              </a:rPr>
              <a:t>Self-Denying</a:t>
            </a:r>
          </a:p>
          <a:p>
            <a:pPr marL="285750" indent="-285750">
              <a:buFont typeface="Arial" panose="020B0604020202020204" pitchFamily="34" charset="0"/>
              <a:buChar char="•"/>
            </a:pPr>
            <a:r>
              <a:rPr lang="en-US" sz="2400" dirty="0">
                <a:solidFill>
                  <a:schemeClr val="bg1"/>
                </a:solidFill>
              </a:rPr>
              <a:t>Forgiving</a:t>
            </a:r>
          </a:p>
          <a:p>
            <a:pPr marL="285750" indent="-285750">
              <a:buFont typeface="Arial" panose="020B0604020202020204" pitchFamily="34" charset="0"/>
              <a:buChar char="•"/>
            </a:pPr>
            <a:r>
              <a:rPr lang="en-US" sz="2400" dirty="0">
                <a:solidFill>
                  <a:schemeClr val="bg1"/>
                </a:solidFill>
              </a:rPr>
              <a:t>Integrity</a:t>
            </a:r>
          </a:p>
          <a:p>
            <a:pPr marL="285750" indent="-285750">
              <a:buFont typeface="Arial" panose="020B0604020202020204" pitchFamily="34" charset="0"/>
              <a:buChar char="•"/>
            </a:pPr>
            <a:r>
              <a:rPr lang="en-US" sz="2400" dirty="0">
                <a:solidFill>
                  <a:schemeClr val="bg1"/>
                </a:solidFill>
              </a:rPr>
              <a:t>Patient</a:t>
            </a:r>
          </a:p>
          <a:p>
            <a:pPr marL="285750" indent="-285750">
              <a:buFont typeface="Arial" panose="020B0604020202020204" pitchFamily="34" charset="0"/>
              <a:buChar char="•"/>
            </a:pPr>
            <a:r>
              <a:rPr lang="en-US" sz="2400" dirty="0">
                <a:solidFill>
                  <a:schemeClr val="bg1"/>
                </a:solidFill>
              </a:rPr>
              <a:t>Selfless</a:t>
            </a:r>
          </a:p>
        </p:txBody>
      </p:sp>
    </p:spTree>
    <p:extLst>
      <p:ext uri="{BB962C8B-B14F-4D97-AF65-F5344CB8AC3E}">
        <p14:creationId xmlns:p14="http://schemas.microsoft.com/office/powerpoint/2010/main" val="212328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A8FAC-691F-0C14-8011-2EC09064DA8C}"/>
              </a:ext>
            </a:extLst>
          </p:cNvPr>
          <p:cNvSpPr>
            <a:spLocks noGrp="1"/>
          </p:cNvSpPr>
          <p:nvPr>
            <p:ph idx="1"/>
          </p:nvPr>
        </p:nvSpPr>
        <p:spPr>
          <a:xfrm>
            <a:off x="701502" y="606916"/>
            <a:ext cx="10788995" cy="5644168"/>
          </a:xfrm>
        </p:spPr>
        <p:txBody>
          <a:bodyPr anchor="ctr">
            <a:normAutofit/>
          </a:bodyPr>
          <a:lstStyle/>
          <a:p>
            <a:pPr marL="0" indent="0" algn="ctr">
              <a:buNone/>
            </a:pPr>
            <a:r>
              <a:rPr lang="en-US" sz="9600" dirty="0"/>
              <a:t>JESUS</a:t>
            </a:r>
          </a:p>
        </p:txBody>
      </p:sp>
      <p:sp>
        <p:nvSpPr>
          <p:cNvPr id="5" name="TextBox 4">
            <a:extLst>
              <a:ext uri="{FF2B5EF4-FFF2-40B4-BE49-F238E27FC236}">
                <a16:creationId xmlns:a16="http://schemas.microsoft.com/office/drawing/2014/main" id="{929E14F1-ECBC-3B23-3BF3-C7642ABBE0B6}"/>
              </a:ext>
            </a:extLst>
          </p:cNvPr>
          <p:cNvSpPr txBox="1"/>
          <p:nvPr/>
        </p:nvSpPr>
        <p:spPr>
          <a:xfrm>
            <a:off x="4895189" y="4002156"/>
            <a:ext cx="2401619" cy="369332"/>
          </a:xfrm>
          <a:prstGeom prst="rect">
            <a:avLst/>
          </a:prstGeom>
          <a:noFill/>
        </p:spPr>
        <p:txBody>
          <a:bodyPr wrap="none" rtlCol="0">
            <a:spAutoFit/>
          </a:bodyPr>
          <a:lstStyle/>
          <a:p>
            <a:r>
              <a:rPr lang="en-US" dirty="0"/>
              <a:t>Greatest Of All Time</a:t>
            </a:r>
          </a:p>
        </p:txBody>
      </p:sp>
    </p:spTree>
    <p:extLst>
      <p:ext uri="{BB962C8B-B14F-4D97-AF65-F5344CB8AC3E}">
        <p14:creationId xmlns:p14="http://schemas.microsoft.com/office/powerpoint/2010/main" val="2105129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07B8-C761-D000-F8C5-BCE24E3A9798}"/>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694F2DD8-4AE9-15EB-B9AC-5C545B2875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0075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1618-E3BC-6092-B397-8D9B2BD80C6A}"/>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F0D27339-5467-7C8C-DE99-540A29A54F2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9988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BE9CE7B-A42E-F18E-273C-0AAB73F528EE}"/>
              </a:ext>
            </a:extLst>
          </p:cNvPr>
          <p:cNvGraphicFramePr>
            <a:graphicFrameLocks noGrp="1"/>
          </p:cNvGraphicFramePr>
          <p:nvPr>
            <p:ph idx="1"/>
            <p:extLst>
              <p:ext uri="{D42A27DB-BD31-4B8C-83A1-F6EECF244321}">
                <p14:modId xmlns:p14="http://schemas.microsoft.com/office/powerpoint/2010/main" val="2822931497"/>
              </p:ext>
            </p:extLst>
          </p:nvPr>
        </p:nvGraphicFramePr>
        <p:xfrm>
          <a:off x="3838221" y="548640"/>
          <a:ext cx="6025054" cy="5760720"/>
        </p:xfrm>
        <a:graphic>
          <a:graphicData uri="http://schemas.openxmlformats.org/drawingml/2006/table">
            <a:tbl>
              <a:tblPr bandRow="1">
                <a:tableStyleId>{5C22544A-7EE6-4342-B048-85BDC9FD1C3A}</a:tableStyleId>
              </a:tblPr>
              <a:tblGrid>
                <a:gridCol w="538653">
                  <a:extLst>
                    <a:ext uri="{9D8B030D-6E8A-4147-A177-3AD203B41FA5}">
                      <a16:colId xmlns:a16="http://schemas.microsoft.com/office/drawing/2014/main" val="1119075991"/>
                    </a:ext>
                  </a:extLst>
                </a:gridCol>
                <a:gridCol w="5486401">
                  <a:extLst>
                    <a:ext uri="{9D8B030D-6E8A-4147-A177-3AD203B41FA5}">
                      <a16:colId xmlns:a16="http://schemas.microsoft.com/office/drawing/2014/main" val="647714786"/>
                    </a:ext>
                  </a:extLst>
                </a:gridCol>
              </a:tblGrid>
              <a:tr h="370840">
                <a:tc>
                  <a:txBody>
                    <a:bodyPr/>
                    <a:lstStyle/>
                    <a:p>
                      <a:pPr marL="0" indent="0" algn="ctr">
                        <a:spcBef>
                          <a:spcPts val="400"/>
                        </a:spcBef>
                        <a:buNone/>
                      </a:pPr>
                      <a:r>
                        <a:rPr lang="en-US" sz="4800" b="1" dirty="0">
                          <a:solidFill>
                            <a:schemeClr val="accent2"/>
                          </a:solidFill>
                          <a:latin typeface="Times" pitchFamily="2" charset="0"/>
                        </a:rPr>
                        <a:t>L</a:t>
                      </a:r>
                      <a:endParaRPr lang="en-US" sz="4800" dirty="0">
                        <a:solidFill>
                          <a:schemeClr val="accent2"/>
                        </a:solidFill>
                        <a:latin typeface="Times" pitchFamily="2" charset="0"/>
                      </a:endParaRPr>
                    </a:p>
                  </a:txBody>
                  <a:tcPr marL="45720" marR="45720">
                    <a:noFill/>
                  </a:tcPr>
                </a:tc>
                <a:tc>
                  <a:txBody>
                    <a:bodyPr/>
                    <a:lstStyle/>
                    <a:p>
                      <a:r>
                        <a:rPr lang="en-US" sz="4800" dirty="0" err="1">
                          <a:latin typeface="Times" pitchFamily="2" charset="0"/>
                        </a:rPr>
                        <a:t>oyalty</a:t>
                      </a:r>
                      <a:endParaRPr lang="en-US" sz="4800" dirty="0"/>
                    </a:p>
                  </a:txBody>
                  <a:tcPr marL="45720" marR="45720">
                    <a:noFill/>
                  </a:tcPr>
                </a:tc>
                <a:extLst>
                  <a:ext uri="{0D108BD9-81ED-4DB2-BD59-A6C34878D82A}">
                    <a16:rowId xmlns:a16="http://schemas.microsoft.com/office/drawing/2014/main" val="629743845"/>
                  </a:ext>
                </a:extLst>
              </a:tr>
              <a:tr h="370840">
                <a:tc>
                  <a:txBody>
                    <a:bodyPr/>
                    <a:lstStyle/>
                    <a:p>
                      <a:pPr marL="0" indent="0" algn="ctr">
                        <a:spcBef>
                          <a:spcPts val="400"/>
                        </a:spcBef>
                        <a:buNone/>
                      </a:pPr>
                      <a:r>
                        <a:rPr lang="en-US" sz="4800" b="1" dirty="0">
                          <a:solidFill>
                            <a:schemeClr val="accent2"/>
                          </a:solidFill>
                          <a:latin typeface="Times" pitchFamily="2" charset="0"/>
                        </a:rPr>
                        <a:t>D</a:t>
                      </a:r>
                      <a:endParaRPr lang="en-US" sz="4800" dirty="0">
                        <a:solidFill>
                          <a:schemeClr val="accent2"/>
                        </a:solidFill>
                        <a:latin typeface="Times" pitchFamily="2" charset="0"/>
                      </a:endParaRPr>
                    </a:p>
                  </a:txBody>
                  <a:tcPr marL="45720" marR="45720">
                    <a:noFill/>
                  </a:tcPr>
                </a:tc>
                <a:tc>
                  <a:txBody>
                    <a:bodyPr/>
                    <a:lstStyle/>
                    <a:p>
                      <a:r>
                        <a:rPr lang="en-US" sz="4800" dirty="0" err="1">
                          <a:latin typeface="Times" pitchFamily="2" charset="0"/>
                        </a:rPr>
                        <a:t>uty</a:t>
                      </a:r>
                      <a:endParaRPr lang="en-US" sz="4800" dirty="0"/>
                    </a:p>
                  </a:txBody>
                  <a:tcPr marL="45720" marR="45720">
                    <a:noFill/>
                  </a:tcPr>
                </a:tc>
                <a:extLst>
                  <a:ext uri="{0D108BD9-81ED-4DB2-BD59-A6C34878D82A}">
                    <a16:rowId xmlns:a16="http://schemas.microsoft.com/office/drawing/2014/main" val="3108937603"/>
                  </a:ext>
                </a:extLst>
              </a:tr>
              <a:tr h="370840">
                <a:tc>
                  <a:txBody>
                    <a:bodyPr/>
                    <a:lstStyle/>
                    <a:p>
                      <a:pPr marL="0" indent="0" algn="ctr">
                        <a:spcBef>
                          <a:spcPts val="400"/>
                        </a:spcBef>
                        <a:buNone/>
                      </a:pPr>
                      <a:r>
                        <a:rPr lang="en-US" sz="4800" b="1" dirty="0">
                          <a:solidFill>
                            <a:schemeClr val="accent2"/>
                          </a:solidFill>
                          <a:latin typeface="Times" pitchFamily="2" charset="0"/>
                        </a:rPr>
                        <a:t>R</a:t>
                      </a:r>
                      <a:endParaRPr lang="en-US" sz="4800" dirty="0">
                        <a:solidFill>
                          <a:schemeClr val="accent2"/>
                        </a:solidFill>
                        <a:latin typeface="Times" pitchFamily="2" charset="0"/>
                      </a:endParaRPr>
                    </a:p>
                  </a:txBody>
                  <a:tcPr marL="45720" marR="45720">
                    <a:noFill/>
                  </a:tcPr>
                </a:tc>
                <a:tc>
                  <a:txBody>
                    <a:bodyPr/>
                    <a:lstStyle/>
                    <a:p>
                      <a:r>
                        <a:rPr lang="en-US" sz="4800" dirty="0" err="1">
                          <a:latin typeface="Times" pitchFamily="2" charset="0"/>
                        </a:rPr>
                        <a:t>espect</a:t>
                      </a:r>
                      <a:endParaRPr lang="en-US" sz="4800" dirty="0"/>
                    </a:p>
                  </a:txBody>
                  <a:tcPr marL="45720" marR="45720">
                    <a:noFill/>
                  </a:tcPr>
                </a:tc>
                <a:extLst>
                  <a:ext uri="{0D108BD9-81ED-4DB2-BD59-A6C34878D82A}">
                    <a16:rowId xmlns:a16="http://schemas.microsoft.com/office/drawing/2014/main" val="2982651269"/>
                  </a:ext>
                </a:extLst>
              </a:tr>
              <a:tr h="370840">
                <a:tc>
                  <a:txBody>
                    <a:bodyPr/>
                    <a:lstStyle/>
                    <a:p>
                      <a:pPr marL="0" indent="0" algn="ctr">
                        <a:spcBef>
                          <a:spcPts val="400"/>
                        </a:spcBef>
                        <a:buNone/>
                      </a:pPr>
                      <a:r>
                        <a:rPr lang="en-US" sz="4800" b="1" dirty="0">
                          <a:solidFill>
                            <a:schemeClr val="accent2"/>
                          </a:solidFill>
                          <a:latin typeface="Times" pitchFamily="2" charset="0"/>
                        </a:rPr>
                        <a:t>S</a:t>
                      </a:r>
                      <a:endParaRPr lang="en-US" sz="4800" dirty="0">
                        <a:solidFill>
                          <a:schemeClr val="accent2"/>
                        </a:solidFill>
                        <a:latin typeface="Times" pitchFamily="2" charset="0"/>
                      </a:endParaRPr>
                    </a:p>
                  </a:txBody>
                  <a:tcPr marL="45720" marR="45720">
                    <a:noFill/>
                  </a:tcPr>
                </a:tc>
                <a:tc>
                  <a:txBody>
                    <a:bodyPr/>
                    <a:lstStyle/>
                    <a:p>
                      <a:r>
                        <a:rPr lang="en-US" sz="4800" dirty="0" err="1">
                          <a:latin typeface="Times" pitchFamily="2" charset="0"/>
                        </a:rPr>
                        <a:t>elfless</a:t>
                      </a:r>
                      <a:r>
                        <a:rPr lang="en-US" sz="4800" dirty="0">
                          <a:latin typeface="Times" pitchFamily="2" charset="0"/>
                        </a:rPr>
                        <a:t> Service</a:t>
                      </a:r>
                      <a:endParaRPr lang="en-US" sz="4800" dirty="0"/>
                    </a:p>
                  </a:txBody>
                  <a:tcPr marL="45720" marR="45720">
                    <a:noFill/>
                  </a:tcPr>
                </a:tc>
                <a:extLst>
                  <a:ext uri="{0D108BD9-81ED-4DB2-BD59-A6C34878D82A}">
                    <a16:rowId xmlns:a16="http://schemas.microsoft.com/office/drawing/2014/main" val="2347301847"/>
                  </a:ext>
                </a:extLst>
              </a:tr>
              <a:tr h="370840">
                <a:tc>
                  <a:txBody>
                    <a:bodyPr/>
                    <a:lstStyle/>
                    <a:p>
                      <a:pPr marL="0" indent="0" algn="ctr">
                        <a:spcBef>
                          <a:spcPts val="400"/>
                        </a:spcBef>
                        <a:buNone/>
                      </a:pPr>
                      <a:r>
                        <a:rPr lang="en-US" sz="4800" b="1" dirty="0">
                          <a:solidFill>
                            <a:schemeClr val="accent2"/>
                          </a:solidFill>
                          <a:latin typeface="Times" pitchFamily="2" charset="0"/>
                        </a:rPr>
                        <a:t>H</a:t>
                      </a:r>
                      <a:endParaRPr lang="en-US" sz="4800" dirty="0">
                        <a:solidFill>
                          <a:schemeClr val="accent2"/>
                        </a:solidFill>
                        <a:latin typeface="Times" pitchFamily="2" charset="0"/>
                      </a:endParaRPr>
                    </a:p>
                  </a:txBody>
                  <a:tcPr marL="45720" marR="45720">
                    <a:noFill/>
                  </a:tcPr>
                </a:tc>
                <a:tc>
                  <a:txBody>
                    <a:bodyPr/>
                    <a:lstStyle/>
                    <a:p>
                      <a:r>
                        <a:rPr lang="en-US" sz="4800" dirty="0" err="1">
                          <a:latin typeface="Times" pitchFamily="2" charset="0"/>
                        </a:rPr>
                        <a:t>onor</a:t>
                      </a:r>
                      <a:endParaRPr lang="en-US" sz="4800" dirty="0"/>
                    </a:p>
                  </a:txBody>
                  <a:tcPr marL="45720" marR="45720">
                    <a:noFill/>
                  </a:tcPr>
                </a:tc>
                <a:extLst>
                  <a:ext uri="{0D108BD9-81ED-4DB2-BD59-A6C34878D82A}">
                    <a16:rowId xmlns:a16="http://schemas.microsoft.com/office/drawing/2014/main" val="2739290968"/>
                  </a:ext>
                </a:extLst>
              </a:tr>
              <a:tr h="370840">
                <a:tc>
                  <a:txBody>
                    <a:bodyPr/>
                    <a:lstStyle/>
                    <a:p>
                      <a:pPr marL="0" indent="0" algn="ctr">
                        <a:spcBef>
                          <a:spcPts val="400"/>
                        </a:spcBef>
                        <a:buNone/>
                      </a:pPr>
                      <a:r>
                        <a:rPr lang="en-US" sz="4800" b="1" dirty="0">
                          <a:solidFill>
                            <a:schemeClr val="accent2"/>
                          </a:solidFill>
                          <a:latin typeface="Times" pitchFamily="2" charset="0"/>
                        </a:rPr>
                        <a:t>I</a:t>
                      </a:r>
                      <a:endParaRPr lang="en-US" sz="4800" dirty="0">
                        <a:solidFill>
                          <a:schemeClr val="accent2"/>
                        </a:solidFill>
                        <a:latin typeface="Times" pitchFamily="2" charset="0"/>
                      </a:endParaRPr>
                    </a:p>
                  </a:txBody>
                  <a:tcPr marL="45720" marR="45720">
                    <a:noFill/>
                  </a:tcPr>
                </a:tc>
                <a:tc>
                  <a:txBody>
                    <a:bodyPr/>
                    <a:lstStyle/>
                    <a:p>
                      <a:r>
                        <a:rPr lang="en-US" sz="4800" dirty="0" err="1">
                          <a:latin typeface="Times" pitchFamily="2" charset="0"/>
                        </a:rPr>
                        <a:t>ntegrity</a:t>
                      </a:r>
                      <a:endParaRPr lang="en-US" sz="4800" dirty="0"/>
                    </a:p>
                  </a:txBody>
                  <a:tcPr marL="45720" marR="45720">
                    <a:noFill/>
                  </a:tcPr>
                </a:tc>
                <a:extLst>
                  <a:ext uri="{0D108BD9-81ED-4DB2-BD59-A6C34878D82A}">
                    <a16:rowId xmlns:a16="http://schemas.microsoft.com/office/drawing/2014/main" val="3417082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chemeClr val="accent2"/>
                          </a:solidFill>
                          <a:latin typeface="Times" pitchFamily="2" charset="0"/>
                        </a:rPr>
                        <a:t>P</a:t>
                      </a:r>
                      <a:endParaRPr lang="en-US" sz="4800" dirty="0">
                        <a:solidFill>
                          <a:schemeClr val="accent2"/>
                        </a:solidFill>
                        <a:latin typeface="Times" pitchFamily="2" charset="0"/>
                      </a:endParaRPr>
                    </a:p>
                  </a:txBody>
                  <a:tcPr marL="45720" marR="4572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latin typeface="Times" pitchFamily="2" charset="0"/>
                        </a:rPr>
                        <a:t>ersonal</a:t>
                      </a:r>
                      <a:r>
                        <a:rPr lang="en-US" sz="4800" dirty="0">
                          <a:latin typeface="Times" pitchFamily="2" charset="0"/>
                        </a:rPr>
                        <a:t> Courage</a:t>
                      </a:r>
                    </a:p>
                  </a:txBody>
                  <a:tcPr marL="45720" marR="45720">
                    <a:noFill/>
                  </a:tcPr>
                </a:tc>
                <a:extLst>
                  <a:ext uri="{0D108BD9-81ED-4DB2-BD59-A6C34878D82A}">
                    <a16:rowId xmlns:a16="http://schemas.microsoft.com/office/drawing/2014/main" val="3085385956"/>
                  </a:ext>
                </a:extLst>
              </a:tr>
            </a:tbl>
          </a:graphicData>
        </a:graphic>
      </p:graphicFrame>
    </p:spTree>
    <p:extLst>
      <p:ext uri="{BB962C8B-B14F-4D97-AF65-F5344CB8AC3E}">
        <p14:creationId xmlns:p14="http://schemas.microsoft.com/office/powerpoint/2010/main" val="2174164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C08E-CDAA-BA8C-268D-63890BF72918}"/>
              </a:ext>
            </a:extLst>
          </p:cNvPr>
          <p:cNvSpPr>
            <a:spLocks noGrp="1"/>
          </p:cNvSpPr>
          <p:nvPr>
            <p:ph type="title"/>
          </p:nvPr>
        </p:nvSpPr>
        <p:spPr/>
        <p:txBody>
          <a:bodyPr>
            <a:normAutofit fontScale="90000"/>
          </a:bodyPr>
          <a:lstStyle/>
          <a:p>
            <a:r>
              <a:rPr lang="en-US" dirty="0"/>
              <a:t>https://</a:t>
            </a:r>
            <a:r>
              <a:rPr lang="en-US" dirty="0" err="1"/>
              <a:t>www.inc.com</a:t>
            </a:r>
            <a:r>
              <a:rPr lang="en-US" dirty="0"/>
              <a:t>/lee-</a:t>
            </a:r>
            <a:r>
              <a:rPr lang="en-US" dirty="0" err="1"/>
              <a:t>colan</a:t>
            </a:r>
            <a:r>
              <a:rPr lang="en-US" dirty="0"/>
              <a:t>/4-powerful-leadership-lessons-from-jesus.html</a:t>
            </a:r>
          </a:p>
        </p:txBody>
      </p:sp>
      <p:sp>
        <p:nvSpPr>
          <p:cNvPr id="3" name="Content Placeholder 2">
            <a:extLst>
              <a:ext uri="{FF2B5EF4-FFF2-40B4-BE49-F238E27FC236}">
                <a16:creationId xmlns:a16="http://schemas.microsoft.com/office/drawing/2014/main" id="{A7835836-8825-297C-99B4-B4C395B7D531}"/>
              </a:ext>
            </a:extLst>
          </p:cNvPr>
          <p:cNvSpPr>
            <a:spLocks noGrp="1"/>
          </p:cNvSpPr>
          <p:nvPr>
            <p:ph idx="1"/>
          </p:nvPr>
        </p:nvSpPr>
        <p:spPr/>
        <p:txBody>
          <a:bodyPr/>
          <a:lstStyle/>
          <a:p>
            <a:r>
              <a:rPr lang="en-US" dirty="0"/>
              <a:t>Great leaders have integrity.</a:t>
            </a:r>
          </a:p>
          <a:p>
            <a:r>
              <a:rPr lang="en-US" dirty="0"/>
              <a:t>Great leaders are great communicators.</a:t>
            </a:r>
          </a:p>
          <a:p>
            <a:r>
              <a:rPr lang="en-US" dirty="0"/>
              <a:t>Great leaders are great servants.</a:t>
            </a:r>
          </a:p>
          <a:p>
            <a:r>
              <a:rPr lang="en-US" dirty="0"/>
              <a:t>Great leaders forgive (balance conviction with compassion)</a:t>
            </a:r>
          </a:p>
        </p:txBody>
      </p:sp>
    </p:spTree>
    <p:extLst>
      <p:ext uri="{BB962C8B-B14F-4D97-AF65-F5344CB8AC3E}">
        <p14:creationId xmlns:p14="http://schemas.microsoft.com/office/powerpoint/2010/main" val="1955402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C5C2-1F6E-9176-0003-1533E318FC03}"/>
              </a:ext>
            </a:extLst>
          </p:cNvPr>
          <p:cNvSpPr>
            <a:spLocks noGrp="1"/>
          </p:cNvSpPr>
          <p:nvPr>
            <p:ph type="title"/>
          </p:nvPr>
        </p:nvSpPr>
        <p:spPr/>
        <p:txBody>
          <a:bodyPr>
            <a:normAutofit fontScale="90000"/>
          </a:bodyPr>
          <a:lstStyle/>
          <a:p>
            <a:r>
              <a:rPr lang="en-US" dirty="0"/>
              <a:t>https://</a:t>
            </a:r>
            <a:r>
              <a:rPr lang="en-US" dirty="0" err="1"/>
              <a:t>www.ministrymagazine.org</a:t>
            </a:r>
            <a:r>
              <a:rPr lang="en-US" dirty="0"/>
              <a:t>/archive/2010/11/</a:t>
            </a:r>
            <a:r>
              <a:rPr lang="en-US" dirty="0" err="1"/>
              <a:t>jesus</a:t>
            </a:r>
            <a:r>
              <a:rPr lang="en-US" dirty="0"/>
              <a:t>-leadership-a-model-for-ministry</a:t>
            </a:r>
          </a:p>
        </p:txBody>
      </p:sp>
      <p:sp>
        <p:nvSpPr>
          <p:cNvPr id="3" name="Content Placeholder 2">
            <a:extLst>
              <a:ext uri="{FF2B5EF4-FFF2-40B4-BE49-F238E27FC236}">
                <a16:creationId xmlns:a16="http://schemas.microsoft.com/office/drawing/2014/main" id="{9F98E21A-70C7-E85A-A691-02A81F26A088}"/>
              </a:ext>
            </a:extLst>
          </p:cNvPr>
          <p:cNvSpPr>
            <a:spLocks noGrp="1"/>
          </p:cNvSpPr>
          <p:nvPr>
            <p:ph idx="1"/>
          </p:nvPr>
        </p:nvSpPr>
        <p:spPr/>
        <p:txBody>
          <a:bodyPr/>
          <a:lstStyle/>
          <a:p>
            <a:r>
              <a:rPr lang="en-US" dirty="0"/>
              <a:t>Empowered Others: </a:t>
            </a:r>
          </a:p>
          <a:p>
            <a:r>
              <a:rPr lang="en-US" dirty="0"/>
              <a:t>Integrity</a:t>
            </a:r>
          </a:p>
          <a:p>
            <a:r>
              <a:rPr lang="en-US" dirty="0"/>
              <a:t>Principles</a:t>
            </a:r>
          </a:p>
          <a:p>
            <a:r>
              <a:rPr lang="en-US" dirty="0"/>
              <a:t>Vision</a:t>
            </a:r>
          </a:p>
          <a:p>
            <a:r>
              <a:rPr lang="en-US" dirty="0"/>
              <a:t>Love and Action</a:t>
            </a:r>
          </a:p>
          <a:p>
            <a:r>
              <a:rPr lang="en-US" dirty="0"/>
              <a:t>Jesus set the vision, preached the message, and demonstrated the vision through miraculous healings</a:t>
            </a:r>
          </a:p>
        </p:txBody>
      </p:sp>
    </p:spTree>
    <p:extLst>
      <p:ext uri="{BB962C8B-B14F-4D97-AF65-F5344CB8AC3E}">
        <p14:creationId xmlns:p14="http://schemas.microsoft.com/office/powerpoint/2010/main" val="173491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172A-327A-1C2F-04DF-1F0D936708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8555B0-C6FB-6D47-E5E2-23D0A0CA34C5}"/>
              </a:ext>
            </a:extLst>
          </p:cNvPr>
          <p:cNvSpPr>
            <a:spLocks noGrp="1"/>
          </p:cNvSpPr>
          <p:nvPr>
            <p:ph idx="1"/>
          </p:nvPr>
        </p:nvSpPr>
        <p:spPr/>
        <p:txBody>
          <a:bodyPr/>
          <a:lstStyle/>
          <a:p>
            <a:r>
              <a:rPr lang="en-US" dirty="0"/>
              <a:t>Jesus said several times, “Come, follow me.” His was a program of “do what I do,” rather than “do what I say.” His innate brilliance would have permitted him to put on a dazzling display, but that would have left his followers far behind. He walked and worked with those he was to serve. His was not a long-distance leadership. He was not afraid of close friendships; he was not afraid that proximity to him would disappoint his followers. The leaven of true leadership cannot lift others unless we are with and serve those to be led.</a:t>
            </a:r>
          </a:p>
          <a:p>
            <a:r>
              <a:rPr lang="en-US" dirty="0"/>
              <a:t>Jesus was a listening leader. Because he loved others with a perfect love, he listened without being condescending. A great leader listens not only to others, but also to his conscience and to the promptings of God.</a:t>
            </a:r>
          </a:p>
        </p:txBody>
      </p:sp>
    </p:spTree>
    <p:extLst>
      <p:ext uri="{BB962C8B-B14F-4D97-AF65-F5344CB8AC3E}">
        <p14:creationId xmlns:p14="http://schemas.microsoft.com/office/powerpoint/2010/main" val="338912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2199-042F-EE62-858B-261214731AEA}"/>
              </a:ext>
            </a:extLst>
          </p:cNvPr>
          <p:cNvSpPr>
            <a:spLocks noGrp="1"/>
          </p:cNvSpPr>
          <p:nvPr>
            <p:ph type="title"/>
          </p:nvPr>
        </p:nvSpPr>
        <p:spPr>
          <a:xfrm>
            <a:off x="1687669" y="624110"/>
            <a:ext cx="4137059" cy="1280890"/>
          </a:xfrm>
        </p:spPr>
        <p:txBody>
          <a:bodyPr>
            <a:normAutofit/>
          </a:bodyPr>
          <a:lstStyle/>
          <a:p>
            <a:r>
              <a:rPr lang="en-US" sz="3200" dirty="0"/>
              <a:t>Who was Micah speaking to?</a:t>
            </a:r>
          </a:p>
        </p:txBody>
      </p:sp>
      <p:sp>
        <p:nvSpPr>
          <p:cNvPr id="3" name="Content Placeholder 2">
            <a:extLst>
              <a:ext uri="{FF2B5EF4-FFF2-40B4-BE49-F238E27FC236}">
                <a16:creationId xmlns:a16="http://schemas.microsoft.com/office/drawing/2014/main" id="{CEBFC197-D527-9264-41C4-40EB5AA7DE0F}"/>
              </a:ext>
            </a:extLst>
          </p:cNvPr>
          <p:cNvSpPr>
            <a:spLocks noGrp="1"/>
          </p:cNvSpPr>
          <p:nvPr>
            <p:ph idx="1"/>
          </p:nvPr>
        </p:nvSpPr>
        <p:spPr>
          <a:xfrm>
            <a:off x="1683956" y="2133600"/>
            <a:ext cx="3895209" cy="3777622"/>
          </a:xfrm>
        </p:spPr>
        <p:txBody>
          <a:bodyPr>
            <a:normAutofit/>
          </a:bodyPr>
          <a:lstStyle/>
          <a:p>
            <a:pPr marL="0" indent="0">
              <a:buNone/>
            </a:pPr>
            <a:r>
              <a:rPr lang="en-US" sz="2400" dirty="0">
                <a:solidFill>
                  <a:srgbClr val="000000"/>
                </a:solidFill>
              </a:rPr>
              <a:t>Micah Interchanges the words </a:t>
            </a:r>
            <a:r>
              <a:rPr lang="en-US" sz="2400" b="1" dirty="0">
                <a:solidFill>
                  <a:srgbClr val="000000"/>
                </a:solidFill>
              </a:rPr>
              <a:t>Jacob</a:t>
            </a:r>
            <a:r>
              <a:rPr lang="en-US" sz="2400" dirty="0">
                <a:solidFill>
                  <a:srgbClr val="000000"/>
                </a:solidFill>
              </a:rPr>
              <a:t> and </a:t>
            </a:r>
            <a:r>
              <a:rPr lang="en-US" sz="2400" b="1" dirty="0">
                <a:solidFill>
                  <a:srgbClr val="000000"/>
                </a:solidFill>
              </a:rPr>
              <a:t>Israel</a:t>
            </a:r>
            <a:r>
              <a:rPr lang="en-US" sz="2400" dirty="0">
                <a:solidFill>
                  <a:srgbClr val="000000"/>
                </a:solidFill>
              </a:rPr>
              <a:t> when referring to all of </a:t>
            </a:r>
            <a:r>
              <a:rPr lang="en-US" sz="2400" b="1" dirty="0">
                <a:solidFill>
                  <a:srgbClr val="000000"/>
                </a:solidFill>
              </a:rPr>
              <a:t>Israel</a:t>
            </a:r>
            <a:r>
              <a:rPr lang="en-US" sz="2400" dirty="0">
                <a:solidFill>
                  <a:srgbClr val="000000"/>
                </a:solidFill>
              </a:rPr>
              <a:t>. Micah also had </a:t>
            </a:r>
            <a:r>
              <a:rPr lang="en-US" sz="2400" b="1" dirty="0">
                <a:solidFill>
                  <a:srgbClr val="000000"/>
                </a:solidFill>
              </a:rPr>
              <a:t>Judah</a:t>
            </a:r>
            <a:r>
              <a:rPr lang="en-US" sz="2400" dirty="0">
                <a:solidFill>
                  <a:srgbClr val="000000"/>
                </a:solidFill>
              </a:rPr>
              <a:t> in mind along with the Northern Kingdom of </a:t>
            </a:r>
            <a:r>
              <a:rPr lang="en-US" sz="2400" b="1" dirty="0">
                <a:solidFill>
                  <a:srgbClr val="000000"/>
                </a:solidFill>
              </a:rPr>
              <a:t>Israel</a:t>
            </a:r>
            <a:r>
              <a:rPr lang="en-US" sz="2400" dirty="0">
                <a:solidFill>
                  <a:srgbClr val="000000"/>
                </a:solidFill>
              </a:rPr>
              <a:t> as he spoke of </a:t>
            </a:r>
            <a:r>
              <a:rPr lang="en-US" sz="2400" b="1" dirty="0">
                <a:solidFill>
                  <a:srgbClr val="000000"/>
                </a:solidFill>
              </a:rPr>
              <a:t>”Zion” </a:t>
            </a:r>
            <a:r>
              <a:rPr lang="en-US" sz="2400" dirty="0">
                <a:solidFill>
                  <a:srgbClr val="000000"/>
                </a:solidFill>
              </a:rPr>
              <a:t>and </a:t>
            </a:r>
            <a:r>
              <a:rPr lang="en-US" sz="2400" b="1" dirty="0">
                <a:solidFill>
                  <a:srgbClr val="000000"/>
                </a:solidFill>
              </a:rPr>
              <a:t>“Jerusalem”</a:t>
            </a:r>
            <a:r>
              <a:rPr lang="en-US" sz="2400" dirty="0">
                <a:solidFill>
                  <a:srgbClr val="000000"/>
                </a:solidFill>
              </a:rPr>
              <a:t>.</a:t>
            </a:r>
          </a:p>
        </p:txBody>
      </p:sp>
      <p:grpSp>
        <p:nvGrpSpPr>
          <p:cNvPr id="6" name="Group 5">
            <a:extLst>
              <a:ext uri="{FF2B5EF4-FFF2-40B4-BE49-F238E27FC236}">
                <a16:creationId xmlns:a16="http://schemas.microsoft.com/office/drawing/2014/main" id="{087A1F18-D39C-309C-33A0-303885053DE2}"/>
              </a:ext>
            </a:extLst>
          </p:cNvPr>
          <p:cNvGrpSpPr/>
          <p:nvPr/>
        </p:nvGrpSpPr>
        <p:grpSpPr>
          <a:xfrm>
            <a:off x="5824728" y="-128588"/>
            <a:ext cx="6819900" cy="7115175"/>
            <a:chOff x="6096000" y="-50190"/>
            <a:chExt cx="6477000" cy="6908189"/>
          </a:xfrm>
        </p:grpSpPr>
        <p:pic>
          <p:nvPicPr>
            <p:cNvPr id="4" name="Content Placeholder 8" descr="Map&#10;&#10;Description automatically generated">
              <a:extLst>
                <a:ext uri="{FF2B5EF4-FFF2-40B4-BE49-F238E27FC236}">
                  <a16:creationId xmlns:a16="http://schemas.microsoft.com/office/drawing/2014/main" id="{27F4F51D-8A24-3894-F6BA-D671B27E749D}"/>
                </a:ext>
              </a:extLst>
            </p:cNvPr>
            <p:cNvPicPr>
              <a:picLocks noChangeAspect="1"/>
            </p:cNvPicPr>
            <p:nvPr/>
          </p:nvPicPr>
          <p:blipFill>
            <a:blip r:embed="rId2"/>
            <a:stretch>
              <a:fillRect/>
            </a:stretch>
          </p:blipFill>
          <p:spPr>
            <a:xfrm>
              <a:off x="6096000" y="-50190"/>
              <a:ext cx="6477000" cy="6908189"/>
            </a:xfrm>
            <a:prstGeom prst="rect">
              <a:avLst/>
            </a:prstGeom>
          </p:spPr>
        </p:pic>
        <p:sp>
          <p:nvSpPr>
            <p:cNvPr id="5" name="TextBox 4">
              <a:extLst>
                <a:ext uri="{FF2B5EF4-FFF2-40B4-BE49-F238E27FC236}">
                  <a16:creationId xmlns:a16="http://schemas.microsoft.com/office/drawing/2014/main" id="{EC58E256-16A2-99B9-9864-89A1A80D2940}"/>
                </a:ext>
              </a:extLst>
            </p:cNvPr>
            <p:cNvSpPr txBox="1"/>
            <p:nvPr/>
          </p:nvSpPr>
          <p:spPr>
            <a:xfrm>
              <a:off x="8386764" y="2886074"/>
              <a:ext cx="1055097" cy="307777"/>
            </a:xfrm>
            <a:prstGeom prst="rect">
              <a:avLst/>
            </a:prstGeom>
            <a:noFill/>
          </p:spPr>
          <p:txBody>
            <a:bodyPr wrap="none" rtlCol="0">
              <a:normAutofit/>
            </a:bodyPr>
            <a:lstStyle/>
            <a:p>
              <a:pPr>
                <a:lnSpc>
                  <a:spcPct val="90000"/>
                </a:lnSpc>
                <a:spcAft>
                  <a:spcPts val="600"/>
                </a:spcAft>
              </a:pPr>
              <a:r>
                <a:rPr lang="en-US" sz="1100" spc="300" dirty="0">
                  <a:solidFill>
                    <a:schemeClr val="tx1">
                      <a:lumMod val="65000"/>
                      <a:lumOff val="35000"/>
                    </a:schemeClr>
                  </a:solidFill>
                  <a:latin typeface="Helvetica" pitchFamily="2" charset="0"/>
                </a:rPr>
                <a:t>ISRAEL</a:t>
              </a:r>
            </a:p>
          </p:txBody>
        </p:sp>
      </p:grpSp>
    </p:spTree>
    <p:extLst>
      <p:ext uri="{BB962C8B-B14F-4D97-AF65-F5344CB8AC3E}">
        <p14:creationId xmlns:p14="http://schemas.microsoft.com/office/powerpoint/2010/main" val="4046555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512F-5EA4-1009-3B50-AF794A92CEF4}"/>
              </a:ext>
            </a:extLst>
          </p:cNvPr>
          <p:cNvSpPr>
            <a:spLocks noGrp="1"/>
          </p:cNvSpPr>
          <p:nvPr>
            <p:ph type="title"/>
          </p:nvPr>
        </p:nvSpPr>
        <p:spPr/>
        <p:txBody>
          <a:bodyPr/>
          <a:lstStyle/>
          <a:p>
            <a:r>
              <a:rPr lang="en-US" dirty="0"/>
              <a:t>7 Qualifications of a King</a:t>
            </a:r>
          </a:p>
        </p:txBody>
      </p:sp>
      <p:sp>
        <p:nvSpPr>
          <p:cNvPr id="3" name="Content Placeholder 2">
            <a:extLst>
              <a:ext uri="{FF2B5EF4-FFF2-40B4-BE49-F238E27FC236}">
                <a16:creationId xmlns:a16="http://schemas.microsoft.com/office/drawing/2014/main" id="{CDBDB28D-2CDF-C011-9E09-22C4303680B0}"/>
              </a:ext>
            </a:extLst>
          </p:cNvPr>
          <p:cNvSpPr>
            <a:spLocks noGrp="1"/>
          </p:cNvSpPr>
          <p:nvPr>
            <p:ph idx="1"/>
          </p:nvPr>
        </p:nvSpPr>
        <p:spPr/>
        <p:txBody>
          <a:bodyPr>
            <a:normAutofit/>
          </a:bodyPr>
          <a:lstStyle/>
          <a:p>
            <a:pPr marL="457200" indent="-457200">
              <a:buFont typeface="+mj-lt"/>
              <a:buAutoNum type="arabicPeriod"/>
            </a:pPr>
            <a:r>
              <a:rPr lang="en-US" sz="2400" b="1" dirty="0"/>
              <a:t>Anointed by God</a:t>
            </a:r>
            <a:r>
              <a:rPr lang="en-US" sz="2400" dirty="0"/>
              <a:t>: Deuteronomy 17:14–15</a:t>
            </a:r>
          </a:p>
          <a:p>
            <a:pPr marL="457200" indent="-457200">
              <a:buFont typeface="+mj-lt"/>
              <a:buAutoNum type="arabicPeriod"/>
            </a:pPr>
            <a:r>
              <a:rPr lang="en-US" sz="2400" b="1" dirty="0"/>
              <a:t>Belong to God’s People</a:t>
            </a:r>
            <a:r>
              <a:rPr lang="en-US" sz="2400" dirty="0"/>
              <a:t>: Deuteronomy 17:15</a:t>
            </a:r>
          </a:p>
          <a:p>
            <a:pPr marL="457200" indent="-457200">
              <a:buFont typeface="+mj-lt"/>
              <a:buAutoNum type="arabicPeriod"/>
            </a:pPr>
            <a:r>
              <a:rPr lang="en-US" sz="2400" b="1" dirty="0"/>
              <a:t>Exercise Faith</a:t>
            </a:r>
            <a:r>
              <a:rPr lang="en-US" sz="2400" dirty="0"/>
              <a:t>: Deuteronomy 17:16</a:t>
            </a:r>
          </a:p>
          <a:p>
            <a:pPr marL="457200" indent="-457200">
              <a:buFont typeface="+mj-lt"/>
              <a:buAutoNum type="arabicPeriod"/>
            </a:pPr>
            <a:r>
              <a:rPr lang="en-US" sz="2400" b="1" dirty="0"/>
              <a:t>Loyal</a:t>
            </a:r>
            <a:r>
              <a:rPr lang="en-US" sz="2400" dirty="0"/>
              <a:t>: Deuteronomy 17:17</a:t>
            </a:r>
          </a:p>
          <a:p>
            <a:pPr marL="457200" indent="-457200">
              <a:buFont typeface="+mj-lt"/>
              <a:buAutoNum type="arabicPeriod"/>
            </a:pPr>
            <a:r>
              <a:rPr lang="en-US" sz="2400" b="1" dirty="0"/>
              <a:t>Ready to Sacrifice</a:t>
            </a:r>
            <a:r>
              <a:rPr lang="en-US" sz="2400" dirty="0"/>
              <a:t>: Deuteronomy 17:17</a:t>
            </a:r>
          </a:p>
          <a:p>
            <a:pPr marL="457200" indent="-457200">
              <a:buFont typeface="+mj-lt"/>
              <a:buAutoNum type="arabicPeriod"/>
            </a:pPr>
            <a:r>
              <a:rPr lang="en-US" sz="2400" b="1" dirty="0"/>
              <a:t>Know Scripture</a:t>
            </a:r>
            <a:r>
              <a:rPr lang="en-US" sz="2400" dirty="0"/>
              <a:t>: Deuteronomy 17:18–19</a:t>
            </a:r>
          </a:p>
          <a:p>
            <a:pPr marL="457200" indent="-457200">
              <a:buFont typeface="+mj-lt"/>
              <a:buAutoNum type="arabicPeriod"/>
            </a:pPr>
            <a:r>
              <a:rPr lang="en-US" sz="2400" b="1" dirty="0"/>
              <a:t>Example of Obedience</a:t>
            </a:r>
            <a:r>
              <a:rPr lang="en-US" sz="2400" dirty="0"/>
              <a:t>: Deuteronomy 17:20</a:t>
            </a:r>
          </a:p>
        </p:txBody>
      </p:sp>
    </p:spTree>
    <p:extLst>
      <p:ext uri="{BB962C8B-B14F-4D97-AF65-F5344CB8AC3E}">
        <p14:creationId xmlns:p14="http://schemas.microsoft.com/office/powerpoint/2010/main" val="3704545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0E5F-0427-F835-7367-39AE3D501D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302CC6-2922-5EDD-D2FA-8C76C4BDF344}"/>
              </a:ext>
            </a:extLst>
          </p:cNvPr>
          <p:cNvSpPr>
            <a:spLocks noGrp="1"/>
          </p:cNvSpPr>
          <p:nvPr>
            <p:ph idx="1"/>
          </p:nvPr>
        </p:nvSpPr>
        <p:spPr/>
        <p:txBody>
          <a:bodyPr>
            <a:normAutofit/>
          </a:bodyPr>
          <a:lstStyle/>
          <a:p>
            <a:pPr marL="0" indent="0">
              <a:buNone/>
            </a:pPr>
            <a:r>
              <a:rPr lang="en-US" sz="3200" i="1" dirty="0"/>
              <a:t>“Positive leaders are demanding but are not demeaning”</a:t>
            </a:r>
          </a:p>
          <a:p>
            <a:pPr marL="0" indent="0">
              <a:buNone/>
            </a:pPr>
            <a:endParaRPr lang="en-US" sz="3200" dirty="0"/>
          </a:p>
          <a:p>
            <a:pPr marL="0" indent="0">
              <a:buNone/>
            </a:pPr>
            <a:r>
              <a:rPr lang="en-US" sz="2400" dirty="0"/>
              <a:t> - Jon Gordon</a:t>
            </a:r>
          </a:p>
          <a:p>
            <a:pPr marL="0" indent="0">
              <a:buNone/>
            </a:pPr>
            <a:endParaRPr lang="en-US" sz="3200" dirty="0"/>
          </a:p>
        </p:txBody>
      </p:sp>
    </p:spTree>
    <p:extLst>
      <p:ext uri="{BB962C8B-B14F-4D97-AF65-F5344CB8AC3E}">
        <p14:creationId xmlns:p14="http://schemas.microsoft.com/office/powerpoint/2010/main" val="755382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185A-E8C7-F699-AE48-67DE9EB2A705}"/>
              </a:ext>
            </a:extLst>
          </p:cNvPr>
          <p:cNvSpPr>
            <a:spLocks noGrp="1"/>
          </p:cNvSpPr>
          <p:nvPr>
            <p:ph type="title"/>
          </p:nvPr>
        </p:nvSpPr>
        <p:spPr/>
        <p:txBody>
          <a:bodyPr/>
          <a:lstStyle/>
          <a:p>
            <a:r>
              <a:rPr lang="en-US" dirty="0"/>
              <a:t>7 Qualifications</a:t>
            </a:r>
          </a:p>
        </p:txBody>
      </p:sp>
      <p:sp>
        <p:nvSpPr>
          <p:cNvPr id="3" name="Content Placeholder 2">
            <a:extLst>
              <a:ext uri="{FF2B5EF4-FFF2-40B4-BE49-F238E27FC236}">
                <a16:creationId xmlns:a16="http://schemas.microsoft.com/office/drawing/2014/main" id="{7AB1BF42-EAF8-4760-84E1-DFA3E55877C2}"/>
              </a:ext>
            </a:extLst>
          </p:cNvPr>
          <p:cNvSpPr>
            <a:spLocks noGrp="1"/>
          </p:cNvSpPr>
          <p:nvPr>
            <p:ph idx="1"/>
          </p:nvPr>
        </p:nvSpPr>
        <p:spPr/>
        <p:txBody>
          <a:bodyPr>
            <a:normAutofit fontScale="85000" lnSpcReduction="20000"/>
          </a:bodyPr>
          <a:lstStyle/>
          <a:p>
            <a:pPr>
              <a:buFont typeface="+mj-lt"/>
              <a:buAutoNum type="arabicPeriod"/>
            </a:pPr>
            <a:r>
              <a:rPr lang="en-US" dirty="0"/>
              <a:t>King must be </a:t>
            </a:r>
            <a:r>
              <a:rPr lang="en-US" b="1" dirty="0"/>
              <a:t>anointed</a:t>
            </a:r>
            <a:r>
              <a:rPr lang="en-US" dirty="0"/>
              <a:t>: “If God did not approve the king, there was no hope whatever of him advancing God’s purpose.” (Deuteronomy 17:14–15)</a:t>
            </a:r>
          </a:p>
          <a:p>
            <a:pPr>
              <a:buFont typeface="+mj-lt"/>
              <a:buAutoNum type="arabicPeriod"/>
            </a:pPr>
            <a:r>
              <a:rPr lang="en-US" b="1" dirty="0"/>
              <a:t>Belong</a:t>
            </a:r>
            <a:r>
              <a:rPr lang="en-US" dirty="0"/>
              <a:t> to God’s people: ““He must be from among your own brothers. Do not place a foreigner over you, one who is not a brother Israelite” ~ Deuteronomy 17:15</a:t>
            </a:r>
          </a:p>
          <a:p>
            <a:pPr>
              <a:buFont typeface="+mj-lt"/>
              <a:buAutoNum type="arabicPeriod"/>
            </a:pPr>
            <a:r>
              <a:rPr lang="en-US" dirty="0"/>
              <a:t>Must </a:t>
            </a:r>
            <a:r>
              <a:rPr lang="en-US" b="1" dirty="0"/>
              <a:t>exercise faith</a:t>
            </a:r>
            <a:r>
              <a:rPr lang="en-US" dirty="0"/>
              <a:t>: “The king is to model faith. He is to put his trust in the living God.” (Deuteronomy 17:16)</a:t>
            </a:r>
          </a:p>
          <a:p>
            <a:pPr>
              <a:buFont typeface="+mj-lt"/>
              <a:buAutoNum type="arabicPeriod"/>
            </a:pPr>
            <a:r>
              <a:rPr lang="en-US" b="1" dirty="0"/>
              <a:t>Loyal</a:t>
            </a:r>
            <a:r>
              <a:rPr lang="en-US" dirty="0"/>
              <a:t> to one wife: (Deuteronomy 17:17)</a:t>
            </a:r>
          </a:p>
          <a:p>
            <a:pPr>
              <a:buFont typeface="+mj-lt"/>
              <a:buAutoNum type="arabicPeriod"/>
            </a:pPr>
            <a:r>
              <a:rPr lang="en-US" dirty="0"/>
              <a:t>Ready to </a:t>
            </a:r>
            <a:r>
              <a:rPr lang="en-US" b="1" dirty="0"/>
              <a:t>sacrifice</a:t>
            </a:r>
            <a:r>
              <a:rPr lang="en-US" dirty="0"/>
              <a:t>: (Deuteronomy 17:17) “He must not be greedy, but must use his power for the benefit of the people. “</a:t>
            </a:r>
          </a:p>
          <a:p>
            <a:pPr>
              <a:buFont typeface="+mj-lt"/>
              <a:buAutoNum type="arabicPeriod"/>
            </a:pPr>
            <a:r>
              <a:rPr lang="en-US" dirty="0"/>
              <a:t>Must </a:t>
            </a:r>
            <a:r>
              <a:rPr lang="en-US" b="1" dirty="0"/>
              <a:t>know scripture</a:t>
            </a:r>
            <a:r>
              <a:rPr lang="en-US" dirty="0"/>
              <a:t>: (Deuteronomy 17:18–19) “Leadership is to be given into the hands of people who know the Word of God and will lead the people in it.”</a:t>
            </a:r>
          </a:p>
          <a:p>
            <a:pPr>
              <a:buFont typeface="+mj-lt"/>
              <a:buAutoNum type="arabicPeriod"/>
            </a:pPr>
            <a:r>
              <a:rPr lang="en-US" dirty="0"/>
              <a:t>Example of </a:t>
            </a:r>
            <a:r>
              <a:rPr lang="en-US" b="1" dirty="0"/>
              <a:t>Obedience</a:t>
            </a:r>
            <a:r>
              <a:rPr lang="en-US" dirty="0"/>
              <a:t>: “not consider himself better than his brothers and turn from the law to the right or to the left” ~ Deuteronomy 17:20</a:t>
            </a:r>
          </a:p>
          <a:p>
            <a:pPr lvl="1"/>
            <a:r>
              <a:rPr lang="en-US" dirty="0"/>
              <a:t>“The king could not say to the people, “Do as I say, not as I do.” The most powerful man in the land must be the first to model commitment to the Law of God. “</a:t>
            </a:r>
          </a:p>
        </p:txBody>
      </p:sp>
    </p:spTree>
    <p:extLst>
      <p:ext uri="{BB962C8B-B14F-4D97-AF65-F5344CB8AC3E}">
        <p14:creationId xmlns:p14="http://schemas.microsoft.com/office/powerpoint/2010/main" val="2045475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AD39-33E2-C5AB-529E-FF3380608DA8}"/>
              </a:ext>
            </a:extLst>
          </p:cNvPr>
          <p:cNvSpPr>
            <a:spLocks noGrp="1"/>
          </p:cNvSpPr>
          <p:nvPr>
            <p:ph type="title"/>
          </p:nvPr>
        </p:nvSpPr>
        <p:spPr/>
        <p:txBody>
          <a:bodyPr/>
          <a:lstStyle/>
          <a:p>
            <a:r>
              <a:rPr lang="en-US" dirty="0"/>
              <a:t>Kings (</a:t>
            </a:r>
            <a:r>
              <a:rPr lang="en-US" i="1" dirty="0" err="1"/>
              <a:t>melek</a:t>
            </a:r>
            <a:r>
              <a:rPr lang="en-US" dirty="0"/>
              <a:t>) Responsibilities</a:t>
            </a:r>
          </a:p>
        </p:txBody>
      </p:sp>
      <p:sp>
        <p:nvSpPr>
          <p:cNvPr id="3" name="Content Placeholder 2">
            <a:extLst>
              <a:ext uri="{FF2B5EF4-FFF2-40B4-BE49-F238E27FC236}">
                <a16:creationId xmlns:a16="http://schemas.microsoft.com/office/drawing/2014/main" id="{68D2BD21-7A0B-2799-8F56-60E92B8EF427}"/>
              </a:ext>
            </a:extLst>
          </p:cNvPr>
          <p:cNvSpPr>
            <a:spLocks noGrp="1"/>
          </p:cNvSpPr>
          <p:nvPr>
            <p:ph idx="1"/>
          </p:nvPr>
        </p:nvSpPr>
        <p:spPr/>
        <p:txBody>
          <a:bodyPr>
            <a:normAutofit fontScale="62500" lnSpcReduction="20000"/>
          </a:bodyPr>
          <a:lstStyle/>
          <a:p>
            <a:r>
              <a:rPr lang="en-US" dirty="0"/>
              <a:t>1 Samuel 8 – have to remember who appointed Kings to understand their intent</a:t>
            </a:r>
          </a:p>
          <a:p>
            <a:pPr lvl="1"/>
            <a:r>
              <a:rPr lang="en-US" dirty="0"/>
              <a:t>“The king would have the responsibility of making sure that God’s will was done among the people. He was to deliver the people from their enemies and to lead them in right paths. This is a high calling, and God’s people needed to be very careful about selecting a person who could be trusted with this kind of authority.”</a:t>
            </a:r>
          </a:p>
          <a:p>
            <a:r>
              <a:rPr lang="en-US" dirty="0"/>
              <a:t>7 Qualifications</a:t>
            </a:r>
          </a:p>
          <a:p>
            <a:pPr lvl="1"/>
            <a:r>
              <a:rPr lang="en-US" dirty="0"/>
              <a:t>King must be anointed: “If God did not approve the king, there was no hope whatever of him advancing God’s purpose.” (</a:t>
            </a:r>
            <a:r>
              <a:rPr lang="en-US" b="0" i="0" u="none" strike="noStrike" dirty="0">
                <a:solidFill>
                  <a:srgbClr val="393939"/>
                </a:solidFill>
                <a:effectLst/>
                <a:latin typeface="Oakes Grotesk"/>
              </a:rPr>
              <a:t>Deuteronomy 17:14–15)</a:t>
            </a:r>
            <a:endParaRPr lang="en-US" dirty="0"/>
          </a:p>
          <a:p>
            <a:pPr lvl="1"/>
            <a:r>
              <a:rPr lang="en-US" dirty="0"/>
              <a:t>Belong to God’s people: “</a:t>
            </a:r>
            <a:r>
              <a:rPr lang="en-US" b="0" i="0" u="none" strike="noStrike" dirty="0">
                <a:solidFill>
                  <a:srgbClr val="393939"/>
                </a:solidFill>
                <a:effectLst/>
                <a:latin typeface="Oakes Grotesk"/>
              </a:rPr>
              <a:t>“He must be from among your own brothers. Do not place a foreigner over you, one who is not a brother Israelite” ~ </a:t>
            </a:r>
            <a:r>
              <a:rPr lang="en-US" dirty="0"/>
              <a:t>Deuteronomy 17:15</a:t>
            </a:r>
          </a:p>
          <a:p>
            <a:pPr lvl="1"/>
            <a:r>
              <a:rPr lang="en-US" dirty="0"/>
              <a:t>Must exercise faith: “The king is to model faith. He is to put his trust in the living God.” (Deuteronomy 17:16)</a:t>
            </a:r>
          </a:p>
          <a:p>
            <a:pPr lvl="1"/>
            <a:r>
              <a:rPr lang="en-US" dirty="0"/>
              <a:t>Loyal to one wife: (Deuteronomy 17:17)</a:t>
            </a:r>
          </a:p>
          <a:p>
            <a:pPr lvl="1"/>
            <a:r>
              <a:rPr lang="en-US" dirty="0"/>
              <a:t>Ready to sacrifice: (Deuteronomy 17:17) “He must not be greedy, but must use his power for the benefit of the people. “</a:t>
            </a:r>
          </a:p>
          <a:p>
            <a:pPr lvl="1"/>
            <a:r>
              <a:rPr lang="en-US" dirty="0"/>
              <a:t>Must know scripture: (Deuteronomy 17:18–19) “Leadership is to be given into the hands of people who know the Word of God and will lead the people in it.”</a:t>
            </a:r>
          </a:p>
          <a:p>
            <a:pPr lvl="1"/>
            <a:r>
              <a:rPr lang="en-US" dirty="0"/>
              <a:t>Example of Obedience: “not consider himself better than his brothers and turn from the law to the right or to the left” ~ Deuteronomy 17:20</a:t>
            </a:r>
          </a:p>
          <a:p>
            <a:pPr lvl="2"/>
            <a:r>
              <a:rPr lang="en-US" dirty="0"/>
              <a:t>“The king could not say to the people, “Do as I say, not as I do.” The most powerful man in the land must be the first to model commitment to the Law of God. “</a:t>
            </a:r>
          </a:p>
          <a:p>
            <a:pPr lvl="1"/>
            <a:endParaRPr lang="en-US" dirty="0"/>
          </a:p>
          <a:p>
            <a:pPr lvl="1"/>
            <a:endParaRPr lang="en-US" dirty="0"/>
          </a:p>
          <a:p>
            <a:endParaRPr lang="en-US" dirty="0"/>
          </a:p>
        </p:txBody>
      </p:sp>
    </p:spTree>
    <p:extLst>
      <p:ext uri="{BB962C8B-B14F-4D97-AF65-F5344CB8AC3E}">
        <p14:creationId xmlns:p14="http://schemas.microsoft.com/office/powerpoint/2010/main" val="182615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D99F-3759-49B1-CDB1-C47278BC2BA9}"/>
              </a:ext>
            </a:extLst>
          </p:cNvPr>
          <p:cNvSpPr>
            <a:spLocks noGrp="1"/>
          </p:cNvSpPr>
          <p:nvPr>
            <p:ph type="title"/>
          </p:nvPr>
        </p:nvSpPr>
        <p:spPr/>
        <p:txBody>
          <a:bodyPr/>
          <a:lstStyle/>
          <a:p>
            <a:r>
              <a:rPr lang="en-US" dirty="0"/>
              <a:t>Kings (</a:t>
            </a:r>
            <a:r>
              <a:rPr lang="en-US" dirty="0" err="1"/>
              <a:t>melek</a:t>
            </a:r>
            <a:r>
              <a:rPr lang="en-US" dirty="0"/>
              <a:t>)</a:t>
            </a:r>
          </a:p>
        </p:txBody>
      </p:sp>
      <p:sp>
        <p:nvSpPr>
          <p:cNvPr id="3" name="Content Placeholder 2">
            <a:extLst>
              <a:ext uri="{FF2B5EF4-FFF2-40B4-BE49-F238E27FC236}">
                <a16:creationId xmlns:a16="http://schemas.microsoft.com/office/drawing/2014/main" id="{91E4F188-32C3-20A3-E39D-B1BBD3EBDA2D}"/>
              </a:ext>
            </a:extLst>
          </p:cNvPr>
          <p:cNvSpPr>
            <a:spLocks noGrp="1"/>
          </p:cNvSpPr>
          <p:nvPr>
            <p:ph idx="1"/>
          </p:nvPr>
        </p:nvSpPr>
        <p:spPr/>
        <p:txBody>
          <a:bodyPr>
            <a:normAutofit fontScale="92500" lnSpcReduction="20000"/>
          </a:bodyPr>
          <a:lstStyle/>
          <a:p>
            <a:r>
              <a:rPr lang="en-US" dirty="0"/>
              <a:t>Word mentioned over 2000 times in the OT</a:t>
            </a:r>
          </a:p>
          <a:p>
            <a:r>
              <a:rPr lang="en-US" dirty="0"/>
              <a:t>Hebrew Monarchy Kings had Priestly Functions</a:t>
            </a:r>
          </a:p>
          <a:p>
            <a:r>
              <a:rPr lang="en-US" dirty="0"/>
              <a:t>King was expected to further religion but not to act as its priest</a:t>
            </a:r>
          </a:p>
          <a:p>
            <a:r>
              <a:rPr lang="en-US" dirty="0"/>
              <a:t>Kings came to be regarded as divine beings; true of Egypt and further taken over by the Greek </a:t>
            </a:r>
            <a:r>
              <a:rPr lang="en-US" dirty="0" err="1"/>
              <a:t>empore</a:t>
            </a:r>
            <a:r>
              <a:rPr lang="en-US" dirty="0"/>
              <a:t> of Alexander the great and later the Romans </a:t>
            </a:r>
          </a:p>
          <a:p>
            <a:r>
              <a:rPr lang="en-US" dirty="0"/>
              <a:t>Earliest king mentioned in the Bible is King Nimrod (Gen 10:8-12)</a:t>
            </a:r>
          </a:p>
          <a:p>
            <a:r>
              <a:rPr lang="en-US" dirty="0"/>
              <a:t>Samuels Warnings against kings 1 Sam 8:5, 22; 19:19, 24; 12:1-25; Hosea 13:10)</a:t>
            </a:r>
          </a:p>
          <a:p>
            <a:r>
              <a:rPr lang="en-US" dirty="0"/>
              <a:t>Failures:</a:t>
            </a:r>
          </a:p>
          <a:p>
            <a:pPr lvl="1"/>
            <a:r>
              <a:rPr lang="en-US" dirty="0"/>
              <a:t>King Saul</a:t>
            </a:r>
          </a:p>
          <a:p>
            <a:pPr lvl="1"/>
            <a:r>
              <a:rPr lang="en-US" dirty="0"/>
              <a:t>David</a:t>
            </a:r>
          </a:p>
          <a:p>
            <a:pPr lvl="1"/>
            <a:r>
              <a:rPr lang="en-US" dirty="0"/>
              <a:t>Solomon</a:t>
            </a:r>
          </a:p>
          <a:p>
            <a:pPr lvl="1"/>
            <a:r>
              <a:rPr lang="en-US" dirty="0"/>
              <a:t>Kings of Israel</a:t>
            </a:r>
          </a:p>
        </p:txBody>
      </p:sp>
    </p:spTree>
    <p:extLst>
      <p:ext uri="{BB962C8B-B14F-4D97-AF65-F5344CB8AC3E}">
        <p14:creationId xmlns:p14="http://schemas.microsoft.com/office/powerpoint/2010/main" val="363556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513A-903C-AF5C-8830-3105E9BDB769}"/>
              </a:ext>
            </a:extLst>
          </p:cNvPr>
          <p:cNvSpPr>
            <a:spLocks noGrp="1"/>
          </p:cNvSpPr>
          <p:nvPr>
            <p:ph type="title"/>
          </p:nvPr>
        </p:nvSpPr>
        <p:spPr/>
        <p:txBody>
          <a:bodyPr/>
          <a:lstStyle/>
          <a:p>
            <a:r>
              <a:rPr lang="en-US" dirty="0"/>
              <a:t>Accusations</a:t>
            </a:r>
          </a:p>
        </p:txBody>
      </p:sp>
      <p:sp>
        <p:nvSpPr>
          <p:cNvPr id="3" name="Content Placeholder 2">
            <a:extLst>
              <a:ext uri="{FF2B5EF4-FFF2-40B4-BE49-F238E27FC236}">
                <a16:creationId xmlns:a16="http://schemas.microsoft.com/office/drawing/2014/main" id="{82917F46-E41C-77E7-69E1-2E7158694B38}"/>
              </a:ext>
            </a:extLst>
          </p:cNvPr>
          <p:cNvSpPr>
            <a:spLocks noGrp="1"/>
          </p:cNvSpPr>
          <p:nvPr>
            <p:ph idx="1"/>
          </p:nvPr>
        </p:nvSpPr>
        <p:spPr/>
        <p:txBody>
          <a:bodyPr/>
          <a:lstStyle/>
          <a:p>
            <a:r>
              <a:rPr lang="en-US" dirty="0"/>
              <a:t>Rulers Judged for Reward</a:t>
            </a:r>
          </a:p>
          <a:p>
            <a:r>
              <a:rPr lang="en-US" dirty="0"/>
              <a:t>Priests Taught for Hire</a:t>
            </a:r>
          </a:p>
          <a:p>
            <a:r>
              <a:rPr lang="en-US" dirty="0"/>
              <a:t>Prophets Divined for Money</a:t>
            </a:r>
          </a:p>
          <a:p>
            <a:endParaRPr lang="en-US" dirty="0"/>
          </a:p>
          <a:p>
            <a:r>
              <a:rPr lang="en-US" dirty="0"/>
              <a:t>Pleasure, Payment, Self-Promoting</a:t>
            </a:r>
          </a:p>
          <a:p>
            <a:endParaRPr lang="en-US" dirty="0"/>
          </a:p>
          <a:p>
            <a:r>
              <a:rPr lang="en-US" dirty="0"/>
              <a:t>Blinded by greed their prophets were like Influencers – Self-promoting; not </a:t>
            </a:r>
          </a:p>
        </p:txBody>
      </p:sp>
    </p:spTree>
    <p:extLst>
      <p:ext uri="{BB962C8B-B14F-4D97-AF65-F5344CB8AC3E}">
        <p14:creationId xmlns:p14="http://schemas.microsoft.com/office/powerpoint/2010/main" val="263014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653A-8FB6-724D-5971-0BAE33A02947}"/>
              </a:ext>
            </a:extLst>
          </p:cNvPr>
          <p:cNvSpPr>
            <a:spLocks noGrp="1"/>
          </p:cNvSpPr>
          <p:nvPr>
            <p:ph type="title"/>
          </p:nvPr>
        </p:nvSpPr>
        <p:spPr/>
        <p:txBody>
          <a:bodyPr/>
          <a:lstStyle/>
          <a:p>
            <a:r>
              <a:rPr lang="en-US" dirty="0"/>
              <a:t>Priests (</a:t>
            </a:r>
            <a:r>
              <a:rPr lang="en-US" i="1" dirty="0"/>
              <a:t>kohen</a:t>
            </a:r>
            <a:r>
              <a:rPr lang="en-US" dirty="0"/>
              <a:t>)</a:t>
            </a:r>
          </a:p>
        </p:txBody>
      </p:sp>
      <p:sp>
        <p:nvSpPr>
          <p:cNvPr id="3" name="Content Placeholder 2">
            <a:extLst>
              <a:ext uri="{FF2B5EF4-FFF2-40B4-BE49-F238E27FC236}">
                <a16:creationId xmlns:a16="http://schemas.microsoft.com/office/drawing/2014/main" id="{386D0760-0FFE-3A9D-C0BF-2C7347691816}"/>
              </a:ext>
            </a:extLst>
          </p:cNvPr>
          <p:cNvSpPr>
            <a:spLocks noGrp="1"/>
          </p:cNvSpPr>
          <p:nvPr>
            <p:ph idx="1"/>
          </p:nvPr>
        </p:nvSpPr>
        <p:spPr/>
        <p:txBody>
          <a:bodyPr/>
          <a:lstStyle/>
          <a:p>
            <a:r>
              <a:rPr lang="en-US" dirty="0"/>
              <a:t>650 times in the OT</a:t>
            </a:r>
          </a:p>
          <a:p>
            <a:r>
              <a:rPr lang="en-US" dirty="0"/>
              <a:t>To those </a:t>
            </a:r>
            <a:r>
              <a:rPr lang="en-US" dirty="0" err="1"/>
              <a:t>aurthorized</a:t>
            </a:r>
            <a:r>
              <a:rPr lang="en-US" dirty="0"/>
              <a:t> to perform the rites of Israelite religion</a:t>
            </a:r>
          </a:p>
          <a:p>
            <a:endParaRPr lang="en-US" dirty="0"/>
          </a:p>
        </p:txBody>
      </p:sp>
    </p:spTree>
    <p:extLst>
      <p:ext uri="{BB962C8B-B14F-4D97-AF65-F5344CB8AC3E}">
        <p14:creationId xmlns:p14="http://schemas.microsoft.com/office/powerpoint/2010/main" val="1657989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8E8A-0B3B-804F-4D53-6C5C11EB96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BB4DDD-6B35-3AE8-7F9C-6A6E747B8F30}"/>
              </a:ext>
            </a:extLst>
          </p:cNvPr>
          <p:cNvSpPr>
            <a:spLocks noGrp="1"/>
          </p:cNvSpPr>
          <p:nvPr>
            <p:ph idx="1"/>
          </p:nvPr>
        </p:nvSpPr>
        <p:spPr/>
        <p:txBody>
          <a:bodyPr/>
          <a:lstStyle/>
          <a:p>
            <a:r>
              <a:rPr lang="en-US" dirty="0"/>
              <a:t>https://</a:t>
            </a:r>
            <a:r>
              <a:rPr lang="en-US" dirty="0" err="1"/>
              <a:t>openthebible.org</a:t>
            </a:r>
            <a:r>
              <a:rPr lang="en-US" dirty="0"/>
              <a:t>/article/</a:t>
            </a:r>
            <a:r>
              <a:rPr lang="en-US" dirty="0" err="1"/>
              <a:t>christian</a:t>
            </a:r>
            <a:r>
              <a:rPr lang="en-US" dirty="0"/>
              <a:t>-leadership-what-did-god-want-in-a-king/</a:t>
            </a:r>
          </a:p>
        </p:txBody>
      </p:sp>
    </p:spTree>
    <p:extLst>
      <p:ext uri="{BB962C8B-B14F-4D97-AF65-F5344CB8AC3E}">
        <p14:creationId xmlns:p14="http://schemas.microsoft.com/office/powerpoint/2010/main" val="187729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38036-2C99-DAC5-EC05-92A7D670F6E3}"/>
              </a:ext>
            </a:extLst>
          </p:cNvPr>
          <p:cNvSpPr>
            <a:spLocks noGrp="1"/>
          </p:cNvSpPr>
          <p:nvPr>
            <p:ph type="title"/>
          </p:nvPr>
        </p:nvSpPr>
        <p:spPr/>
        <p:txBody>
          <a:bodyPr/>
          <a:lstStyle/>
          <a:p>
            <a:r>
              <a:rPr lang="en-US" dirty="0"/>
              <a:t>Prophet Timeline</a:t>
            </a:r>
          </a:p>
        </p:txBody>
      </p:sp>
      <p:pic>
        <p:nvPicPr>
          <p:cNvPr id="4" name="Content Placeholder 4">
            <a:extLst>
              <a:ext uri="{FF2B5EF4-FFF2-40B4-BE49-F238E27FC236}">
                <a16:creationId xmlns:a16="http://schemas.microsoft.com/office/drawing/2014/main" id="{3E8D00FA-BB66-DBE0-773E-024C96C3FD46}"/>
              </a:ext>
            </a:extLst>
          </p:cNvPr>
          <p:cNvPicPr>
            <a:picLocks noChangeAspect="1"/>
          </p:cNvPicPr>
          <p:nvPr/>
        </p:nvPicPr>
        <p:blipFill>
          <a:blip r:embed="rId2"/>
          <a:stretch>
            <a:fillRect/>
          </a:stretch>
        </p:blipFill>
        <p:spPr>
          <a:xfrm>
            <a:off x="2192875" y="1904999"/>
            <a:ext cx="9745591" cy="4471765"/>
          </a:xfrm>
          <a:prstGeom prst="rect">
            <a:avLst/>
          </a:prstGeom>
        </p:spPr>
      </p:pic>
    </p:spTree>
    <p:extLst>
      <p:ext uri="{BB962C8B-B14F-4D97-AF65-F5344CB8AC3E}">
        <p14:creationId xmlns:p14="http://schemas.microsoft.com/office/powerpoint/2010/main" val="84545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226DE730-4A65-9C90-56BE-124DC56407C9}"/>
              </a:ext>
            </a:extLst>
          </p:cNvPr>
          <p:cNvSpPr>
            <a:spLocks noGrp="1"/>
          </p:cNvSpPr>
          <p:nvPr>
            <p:ph idx="1"/>
          </p:nvPr>
        </p:nvSpPr>
        <p:spPr>
          <a:xfrm>
            <a:off x="3373062" y="1289198"/>
            <a:ext cx="8131550" cy="4622024"/>
          </a:xfrm>
        </p:spPr>
        <p:txBody>
          <a:bodyPr>
            <a:normAutofit/>
          </a:bodyPr>
          <a:lstStyle/>
          <a:p>
            <a:pPr marL="0" marR="0" indent="0">
              <a:spcBef>
                <a:spcPts val="0"/>
              </a:spcBef>
              <a:spcAft>
                <a:spcPts val="1000"/>
              </a:spcAft>
              <a:buNone/>
            </a:pPr>
            <a:r>
              <a:rPr lang="en-US" sz="2000" u="none" strike="noStrike" baseline="30000" dirty="0">
                <a:effectLst/>
                <a:latin typeface="+mj-lt"/>
              </a:rPr>
              <a:t>1</a:t>
            </a:r>
            <a:r>
              <a:rPr lang="en-US" sz="2000" u="none" strike="noStrike" dirty="0">
                <a:effectLst/>
                <a:latin typeface="+mj-lt"/>
              </a:rPr>
              <a:t> </a:t>
            </a:r>
            <a:r>
              <a:rPr lang="en-US" sz="2000" dirty="0">
                <a:effectLst/>
                <a:latin typeface="+mj-lt"/>
              </a:rPr>
              <a:t>And I said: Hear, you </a:t>
            </a:r>
            <a:r>
              <a:rPr lang="en-US" sz="2000" b="1" dirty="0">
                <a:solidFill>
                  <a:schemeClr val="accent1">
                    <a:lumMod val="60000"/>
                    <a:lumOff val="40000"/>
                  </a:schemeClr>
                </a:solidFill>
                <a:effectLst/>
                <a:latin typeface="+mj-lt"/>
              </a:rPr>
              <a:t>heads of Jacob and rulers of the house of Israel</a:t>
            </a:r>
            <a:r>
              <a:rPr lang="en-US" sz="2000" dirty="0">
                <a:effectLst/>
                <a:latin typeface="+mj-lt"/>
              </a:rPr>
              <a:t>! Is it not for you to know justice?—</a:t>
            </a:r>
          </a:p>
          <a:p>
            <a:pPr marL="0" marR="0" indent="0">
              <a:spcBef>
                <a:spcPts val="0"/>
              </a:spcBef>
              <a:spcAft>
                <a:spcPts val="1000"/>
              </a:spcAft>
              <a:buNone/>
            </a:pPr>
            <a:endParaRPr lang="en-US" sz="2000" dirty="0">
              <a:latin typeface="+mj-lt"/>
            </a:endParaRPr>
          </a:p>
          <a:p>
            <a:pPr marL="0" marR="0" indent="0">
              <a:spcBef>
                <a:spcPts val="0"/>
              </a:spcBef>
              <a:spcAft>
                <a:spcPts val="1000"/>
              </a:spcAft>
              <a:buNone/>
            </a:pPr>
            <a:r>
              <a:rPr lang="en-US" sz="2000" dirty="0">
                <a:effectLst/>
                <a:latin typeface="+mj-lt"/>
              </a:rPr>
              <a:t>Micah 3:1 (ESV) </a:t>
            </a:r>
          </a:p>
        </p:txBody>
      </p:sp>
    </p:spTree>
    <p:extLst>
      <p:ext uri="{BB962C8B-B14F-4D97-AF65-F5344CB8AC3E}">
        <p14:creationId xmlns:p14="http://schemas.microsoft.com/office/powerpoint/2010/main" val="151932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429D8E-1D9C-5021-FD52-003A1E9FFC22}"/>
              </a:ext>
            </a:extLst>
          </p:cNvPr>
          <p:cNvGrpSpPr/>
          <p:nvPr/>
        </p:nvGrpSpPr>
        <p:grpSpPr>
          <a:xfrm>
            <a:off x="2622667" y="1086414"/>
            <a:ext cx="7820047" cy="5735343"/>
            <a:chOff x="1854968" y="443613"/>
            <a:chExt cx="8721100" cy="6235711"/>
          </a:xfrm>
        </p:grpSpPr>
        <p:pic>
          <p:nvPicPr>
            <p:cNvPr id="5" name="Picture 6" descr="What is the difference between chief priests and high priests?">
              <a:extLst>
                <a:ext uri="{FF2B5EF4-FFF2-40B4-BE49-F238E27FC236}">
                  <a16:creationId xmlns:a16="http://schemas.microsoft.com/office/drawing/2014/main" id="{CF140CE3-0D57-C3AB-67E4-C99085F6E3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77" t="3661" r="29063" b="51987"/>
            <a:stretch/>
          </p:blipFill>
          <p:spPr bwMode="auto">
            <a:xfrm>
              <a:off x="1877195" y="2488135"/>
              <a:ext cx="1830180" cy="18288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2" descr="Saul (King) | Bible Wiki | Fandom">
              <a:extLst>
                <a:ext uri="{FF2B5EF4-FFF2-40B4-BE49-F238E27FC236}">
                  <a16:creationId xmlns:a16="http://schemas.microsoft.com/office/drawing/2014/main" id="{61131A16-F725-D627-E24E-79CAA8DA39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20" r="34107" b="142"/>
            <a:stretch/>
          </p:blipFill>
          <p:spPr bwMode="auto">
            <a:xfrm>
              <a:off x="1877093" y="4532658"/>
              <a:ext cx="1830384" cy="18288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4" descr="Prophets | Bibleinfo.com">
              <a:extLst>
                <a:ext uri="{FF2B5EF4-FFF2-40B4-BE49-F238E27FC236}">
                  <a16:creationId xmlns:a16="http://schemas.microsoft.com/office/drawing/2014/main" id="{A7AE5F82-3BDC-7809-19E3-47F4F100EF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395" t="11131" r="13425" b="6451"/>
            <a:stretch/>
          </p:blipFill>
          <p:spPr bwMode="auto">
            <a:xfrm>
              <a:off x="1854968" y="443613"/>
              <a:ext cx="1874635" cy="18288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E38D8A-DA95-857E-718F-6EB6AE8A085A}"/>
                </a:ext>
              </a:extLst>
            </p:cNvPr>
            <p:cNvSpPr txBox="1"/>
            <p:nvPr/>
          </p:nvSpPr>
          <p:spPr>
            <a:xfrm>
              <a:off x="3900840" y="2473927"/>
              <a:ext cx="6675225" cy="1773528"/>
            </a:xfrm>
            <a:prstGeom prst="rect">
              <a:avLst/>
            </a:prstGeom>
            <a:noFill/>
          </p:spPr>
          <p:txBody>
            <a:bodyPr wrap="square" rtlCol="0">
              <a:spAutoFit/>
            </a:bodyPr>
            <a:lstStyle/>
            <a:p>
              <a:r>
                <a:rPr lang="en-US" sz="2800" b="1" dirty="0"/>
                <a:t>Priests</a:t>
              </a:r>
              <a:endParaRPr lang="en-US" sz="2400" b="1" dirty="0"/>
            </a:p>
            <a:p>
              <a:r>
                <a:rPr lang="en-US" sz="2400" dirty="0"/>
                <a:t>Heralds or proclaims usually by delivering a discourse on a text of Scripture; advise to the King</a:t>
              </a:r>
            </a:p>
          </p:txBody>
        </p:sp>
        <p:sp>
          <p:nvSpPr>
            <p:cNvPr id="9" name="TextBox 8">
              <a:extLst>
                <a:ext uri="{FF2B5EF4-FFF2-40B4-BE49-F238E27FC236}">
                  <a16:creationId xmlns:a16="http://schemas.microsoft.com/office/drawing/2014/main" id="{8B6A2C54-96DD-8C48-8B70-CF84A93B4BEA}"/>
                </a:ext>
              </a:extLst>
            </p:cNvPr>
            <p:cNvSpPr txBox="1"/>
            <p:nvPr/>
          </p:nvSpPr>
          <p:spPr>
            <a:xfrm>
              <a:off x="3900842" y="4504242"/>
              <a:ext cx="6675226" cy="2175082"/>
            </a:xfrm>
            <a:prstGeom prst="rect">
              <a:avLst/>
            </a:prstGeom>
            <a:noFill/>
          </p:spPr>
          <p:txBody>
            <a:bodyPr wrap="square" rtlCol="0">
              <a:spAutoFit/>
            </a:bodyPr>
            <a:lstStyle/>
            <a:p>
              <a:r>
                <a:rPr lang="en-US" sz="2800" b="1" dirty="0"/>
                <a:t>Kings</a:t>
              </a:r>
              <a:endParaRPr lang="en-US" sz="2400" b="1" dirty="0"/>
            </a:p>
            <a:p>
              <a:r>
                <a:rPr lang="en-US" sz="2400" dirty="0"/>
                <a:t>Responsible for ensuring God’s Will was done among the people; deliver the people from their enemies; lead them in right paths.</a:t>
              </a:r>
            </a:p>
          </p:txBody>
        </p:sp>
        <p:sp>
          <p:nvSpPr>
            <p:cNvPr id="10" name="TextBox 9">
              <a:extLst>
                <a:ext uri="{FF2B5EF4-FFF2-40B4-BE49-F238E27FC236}">
                  <a16:creationId xmlns:a16="http://schemas.microsoft.com/office/drawing/2014/main" id="{1C22BC38-BAA8-8031-6DAA-3A9C6CF9D375}"/>
                </a:ext>
              </a:extLst>
            </p:cNvPr>
            <p:cNvSpPr txBox="1"/>
            <p:nvPr/>
          </p:nvSpPr>
          <p:spPr>
            <a:xfrm>
              <a:off x="3900841" y="443613"/>
              <a:ext cx="6675223" cy="1773528"/>
            </a:xfrm>
            <a:prstGeom prst="rect">
              <a:avLst/>
            </a:prstGeom>
            <a:noFill/>
          </p:spPr>
          <p:txBody>
            <a:bodyPr wrap="square" rtlCol="0">
              <a:spAutoFit/>
            </a:bodyPr>
            <a:lstStyle/>
            <a:p>
              <a:r>
                <a:rPr lang="en-US" sz="2800" b="1" dirty="0"/>
                <a:t>Prophets</a:t>
              </a:r>
              <a:endParaRPr lang="en-US" sz="2400" b="1" dirty="0"/>
            </a:p>
            <a:p>
              <a:r>
                <a:rPr lang="en-US" sz="2400" dirty="0"/>
                <a:t>Designated by God; Responsible for delivering messages of truth; to speak forth for God</a:t>
              </a:r>
            </a:p>
          </p:txBody>
        </p:sp>
      </p:grpSp>
      <p:sp>
        <p:nvSpPr>
          <p:cNvPr id="2" name="TextBox 1">
            <a:extLst>
              <a:ext uri="{FF2B5EF4-FFF2-40B4-BE49-F238E27FC236}">
                <a16:creationId xmlns:a16="http://schemas.microsoft.com/office/drawing/2014/main" id="{5E491BF1-C2F4-EFD7-EF0D-E246DFFFCBA3}"/>
              </a:ext>
            </a:extLst>
          </p:cNvPr>
          <p:cNvSpPr txBox="1"/>
          <p:nvPr/>
        </p:nvSpPr>
        <p:spPr>
          <a:xfrm>
            <a:off x="2401952" y="395991"/>
            <a:ext cx="6886822" cy="584775"/>
          </a:xfrm>
          <a:prstGeom prst="rect">
            <a:avLst/>
          </a:prstGeom>
          <a:noFill/>
        </p:spPr>
        <p:txBody>
          <a:bodyPr wrap="none" rtlCol="0">
            <a:spAutoFit/>
          </a:bodyPr>
          <a:lstStyle/>
          <a:p>
            <a:r>
              <a:rPr lang="en-US" sz="3200" dirty="0"/>
              <a:t>ENTRUSTED LEADERS: </a:t>
            </a:r>
            <a:r>
              <a:rPr lang="en-US" sz="3200" b="1" dirty="0"/>
              <a:t>Expectations</a:t>
            </a:r>
          </a:p>
        </p:txBody>
      </p:sp>
    </p:spTree>
    <p:extLst>
      <p:ext uri="{BB962C8B-B14F-4D97-AF65-F5344CB8AC3E}">
        <p14:creationId xmlns:p14="http://schemas.microsoft.com/office/powerpoint/2010/main" val="261027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6DE730-4A65-9C90-56BE-124DC56407C9}"/>
              </a:ext>
            </a:extLst>
          </p:cNvPr>
          <p:cNvSpPr>
            <a:spLocks noGrp="1"/>
          </p:cNvSpPr>
          <p:nvPr>
            <p:ph idx="1"/>
          </p:nvPr>
        </p:nvSpPr>
        <p:spPr>
          <a:xfrm>
            <a:off x="4706578" y="589722"/>
            <a:ext cx="6798033" cy="5321500"/>
          </a:xfrm>
        </p:spPr>
        <p:txBody>
          <a:bodyPr anchor="ctr">
            <a:normAutofit/>
          </a:bodyPr>
          <a:lstStyle/>
          <a:p>
            <a:pPr marL="0" indent="0">
              <a:spcBef>
                <a:spcPts val="0"/>
              </a:spcBef>
              <a:spcAft>
                <a:spcPts val="1000"/>
              </a:spcAft>
              <a:buNone/>
            </a:pPr>
            <a:r>
              <a:rPr lang="en-US" sz="1800" b="1" u="none" strike="noStrike" baseline="30000" dirty="0">
                <a:solidFill>
                  <a:schemeClr val="tx1">
                    <a:lumMod val="65000"/>
                    <a:lumOff val="35000"/>
                  </a:schemeClr>
                </a:solidFill>
                <a:effectLst/>
                <a:latin typeface="+mj-lt"/>
              </a:rPr>
              <a:t>1</a:t>
            </a:r>
            <a:r>
              <a:rPr lang="en-US" sz="1800" b="1" u="none" strike="noStrike" dirty="0">
                <a:solidFill>
                  <a:schemeClr val="tx1">
                    <a:lumMod val="65000"/>
                    <a:lumOff val="35000"/>
                  </a:schemeClr>
                </a:solidFill>
                <a:effectLst/>
                <a:latin typeface="+mj-lt"/>
              </a:rPr>
              <a:t> </a:t>
            </a:r>
            <a:r>
              <a:rPr lang="en-US" sz="1800" dirty="0">
                <a:effectLst/>
                <a:latin typeface="+mj-lt"/>
              </a:rPr>
              <a:t>And I said: Hear, you heads of Jacob and rulers of the house of Israel! Is it not for you to know justice?—</a:t>
            </a:r>
            <a:r>
              <a:rPr lang="en-US" u="none" strike="noStrike" baseline="30000" dirty="0">
                <a:effectLst/>
                <a:latin typeface="+mj-lt"/>
              </a:rPr>
              <a:t>2</a:t>
            </a:r>
            <a:r>
              <a:rPr lang="en-US" u="none" strike="noStrike" dirty="0">
                <a:effectLst/>
                <a:latin typeface="+mj-lt"/>
              </a:rPr>
              <a:t> </a:t>
            </a:r>
            <a:r>
              <a:rPr lang="en-US" dirty="0">
                <a:effectLst/>
                <a:latin typeface="+mj-lt"/>
              </a:rPr>
              <a:t>you who </a:t>
            </a:r>
            <a:r>
              <a:rPr lang="en-US" b="1" dirty="0">
                <a:solidFill>
                  <a:schemeClr val="accent1">
                    <a:lumMod val="60000"/>
                    <a:lumOff val="40000"/>
                  </a:schemeClr>
                </a:solidFill>
                <a:effectLst/>
                <a:latin typeface="+mj-lt"/>
              </a:rPr>
              <a:t>hate the good</a:t>
            </a:r>
            <a:r>
              <a:rPr lang="en-US" dirty="0">
                <a:effectLst/>
                <a:latin typeface="+mj-lt"/>
              </a:rPr>
              <a:t> and </a:t>
            </a:r>
            <a:r>
              <a:rPr lang="en-US" b="1" dirty="0">
                <a:solidFill>
                  <a:schemeClr val="accent1">
                    <a:lumMod val="60000"/>
                    <a:lumOff val="40000"/>
                  </a:schemeClr>
                </a:solidFill>
                <a:effectLst/>
                <a:latin typeface="+mj-lt"/>
              </a:rPr>
              <a:t>love the evil</a:t>
            </a:r>
            <a:r>
              <a:rPr lang="en-US" dirty="0">
                <a:effectLst/>
                <a:latin typeface="+mj-lt"/>
              </a:rPr>
              <a:t>, who </a:t>
            </a:r>
            <a:r>
              <a:rPr lang="en-US" b="1" dirty="0">
                <a:solidFill>
                  <a:schemeClr val="accent1">
                    <a:lumMod val="60000"/>
                    <a:lumOff val="40000"/>
                  </a:schemeClr>
                </a:solidFill>
                <a:effectLst/>
                <a:latin typeface="+mj-lt"/>
              </a:rPr>
              <a:t>tear the skin</a:t>
            </a:r>
            <a:r>
              <a:rPr lang="en-US" dirty="0">
                <a:solidFill>
                  <a:schemeClr val="accent1">
                    <a:lumMod val="60000"/>
                    <a:lumOff val="40000"/>
                  </a:schemeClr>
                </a:solidFill>
                <a:effectLst/>
                <a:latin typeface="+mj-lt"/>
              </a:rPr>
              <a:t> </a:t>
            </a:r>
            <a:r>
              <a:rPr lang="en-US" dirty="0">
                <a:effectLst/>
                <a:latin typeface="+mj-lt"/>
              </a:rPr>
              <a:t>from off my people and their flesh from off their bones, </a:t>
            </a:r>
            <a:r>
              <a:rPr lang="en-US" u="none" strike="noStrike" baseline="30000" dirty="0">
                <a:effectLst/>
                <a:latin typeface="+mj-lt"/>
              </a:rPr>
              <a:t>3</a:t>
            </a:r>
            <a:r>
              <a:rPr lang="en-US" u="none" strike="noStrike" dirty="0">
                <a:effectLst/>
                <a:latin typeface="+mj-lt"/>
              </a:rPr>
              <a:t> </a:t>
            </a:r>
            <a:r>
              <a:rPr lang="en-US" dirty="0">
                <a:effectLst/>
                <a:latin typeface="+mj-lt"/>
              </a:rPr>
              <a:t>who </a:t>
            </a:r>
            <a:r>
              <a:rPr lang="en-US" b="1" dirty="0">
                <a:solidFill>
                  <a:schemeClr val="accent1">
                    <a:lumMod val="60000"/>
                    <a:lumOff val="40000"/>
                  </a:schemeClr>
                </a:solidFill>
                <a:effectLst/>
                <a:latin typeface="+mj-lt"/>
              </a:rPr>
              <a:t>eat the flesh</a:t>
            </a:r>
            <a:r>
              <a:rPr lang="en-US" dirty="0">
                <a:effectLst/>
                <a:latin typeface="+mj-lt"/>
              </a:rPr>
              <a:t> of my people, and </a:t>
            </a:r>
            <a:r>
              <a:rPr lang="en-US" b="1" dirty="0">
                <a:solidFill>
                  <a:schemeClr val="accent1">
                    <a:lumMod val="60000"/>
                    <a:lumOff val="40000"/>
                  </a:schemeClr>
                </a:solidFill>
                <a:effectLst/>
                <a:latin typeface="+mj-lt"/>
              </a:rPr>
              <a:t>flay their skin</a:t>
            </a:r>
            <a:r>
              <a:rPr lang="en-US" dirty="0">
                <a:effectLst/>
                <a:latin typeface="+mj-lt"/>
              </a:rPr>
              <a:t> from off them, and </a:t>
            </a:r>
            <a:r>
              <a:rPr lang="en-US" b="1" dirty="0">
                <a:solidFill>
                  <a:schemeClr val="accent1">
                    <a:lumMod val="60000"/>
                    <a:lumOff val="40000"/>
                  </a:schemeClr>
                </a:solidFill>
                <a:effectLst/>
                <a:latin typeface="+mj-lt"/>
              </a:rPr>
              <a:t>break their bones</a:t>
            </a:r>
            <a:r>
              <a:rPr lang="en-US" dirty="0">
                <a:effectLst/>
                <a:latin typeface="+mj-lt"/>
              </a:rPr>
              <a:t> in pieces and </a:t>
            </a:r>
            <a:r>
              <a:rPr lang="en-US" b="1" dirty="0">
                <a:solidFill>
                  <a:schemeClr val="accent1">
                    <a:lumMod val="60000"/>
                    <a:lumOff val="40000"/>
                  </a:schemeClr>
                </a:solidFill>
                <a:effectLst/>
                <a:latin typeface="+mj-lt"/>
              </a:rPr>
              <a:t>chop them up</a:t>
            </a:r>
            <a:r>
              <a:rPr lang="en-US" dirty="0">
                <a:effectLst/>
                <a:latin typeface="+mj-lt"/>
              </a:rPr>
              <a:t> like meat in a pot, like flesh in a cauldron. </a:t>
            </a:r>
            <a:r>
              <a:rPr lang="en-US" u="none" strike="noStrike" baseline="30000" dirty="0">
                <a:effectLst/>
                <a:latin typeface="+mj-lt"/>
              </a:rPr>
              <a:t>4</a:t>
            </a:r>
            <a:r>
              <a:rPr lang="en-US" u="none" strike="noStrike" dirty="0">
                <a:effectLst/>
                <a:latin typeface="+mj-lt"/>
              </a:rPr>
              <a:t> </a:t>
            </a:r>
            <a:r>
              <a:rPr lang="en-US" u="sng" dirty="0">
                <a:effectLst/>
                <a:latin typeface="+mj-lt"/>
              </a:rPr>
              <a:t>Then they will cry to the </a:t>
            </a:r>
            <a:r>
              <a:rPr lang="en-US" u="sng" cap="small" dirty="0">
                <a:effectLst/>
                <a:latin typeface="+mj-lt"/>
              </a:rPr>
              <a:t>Lord</a:t>
            </a:r>
            <a:r>
              <a:rPr lang="en-US" u="sng" dirty="0">
                <a:effectLst/>
                <a:latin typeface="+mj-lt"/>
              </a:rPr>
              <a:t>, but he will not answer them</a:t>
            </a:r>
            <a:r>
              <a:rPr lang="en-US" dirty="0">
                <a:effectLst/>
                <a:latin typeface="+mj-lt"/>
              </a:rPr>
              <a:t>; he will hide his face from them at that time, because </a:t>
            </a:r>
            <a:r>
              <a:rPr lang="en-US" b="1" dirty="0">
                <a:solidFill>
                  <a:schemeClr val="accent1">
                    <a:lumMod val="60000"/>
                    <a:lumOff val="40000"/>
                  </a:schemeClr>
                </a:solidFill>
                <a:effectLst/>
                <a:latin typeface="+mj-lt"/>
              </a:rPr>
              <a:t>they have made their deeds evil</a:t>
            </a:r>
            <a:r>
              <a:rPr lang="en-US" dirty="0">
                <a:solidFill>
                  <a:schemeClr val="accent1">
                    <a:lumMod val="60000"/>
                    <a:lumOff val="40000"/>
                  </a:schemeClr>
                </a:solidFill>
                <a:effectLst/>
                <a:latin typeface="+mj-lt"/>
              </a:rPr>
              <a:t>.</a:t>
            </a:r>
            <a:r>
              <a:rPr lang="en-US" dirty="0">
                <a:effectLst/>
                <a:latin typeface="+mj-lt"/>
              </a:rPr>
              <a:t> </a:t>
            </a:r>
          </a:p>
          <a:p>
            <a:pPr marL="0" indent="0">
              <a:spcBef>
                <a:spcPts val="0"/>
              </a:spcBef>
              <a:spcAft>
                <a:spcPts val="1000"/>
              </a:spcAft>
              <a:buNone/>
            </a:pPr>
            <a:r>
              <a:rPr lang="en-US" dirty="0">
                <a:effectLst/>
                <a:latin typeface="+mj-lt"/>
              </a:rPr>
              <a:t>Micah 3:1–4 (ESV) </a:t>
            </a:r>
          </a:p>
        </p:txBody>
      </p:sp>
    </p:spTree>
    <p:extLst>
      <p:ext uri="{BB962C8B-B14F-4D97-AF65-F5344CB8AC3E}">
        <p14:creationId xmlns:p14="http://schemas.microsoft.com/office/powerpoint/2010/main" val="144190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nline Media 11">
            <a:hlinkClick r:id="" action="ppaction://media"/>
            <a:extLst>
              <a:ext uri="{FF2B5EF4-FFF2-40B4-BE49-F238E27FC236}">
                <a16:creationId xmlns:a16="http://schemas.microsoft.com/office/drawing/2014/main" id="{9A4A6FE2-A4B4-5443-35A6-694CAB67EB7C}"/>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4538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9810-0B75-A452-C4DA-827C1A1E9F8E}"/>
              </a:ext>
            </a:extLst>
          </p:cNvPr>
          <p:cNvSpPr>
            <a:spLocks noGrp="1"/>
          </p:cNvSpPr>
          <p:nvPr>
            <p:ph type="title"/>
          </p:nvPr>
        </p:nvSpPr>
        <p:spPr/>
        <p:txBody>
          <a:bodyPr/>
          <a:lstStyle/>
          <a:p>
            <a:r>
              <a:rPr lang="en-US" dirty="0"/>
              <a:t>Far Fetched Description?</a:t>
            </a:r>
          </a:p>
        </p:txBody>
      </p:sp>
      <p:sp>
        <p:nvSpPr>
          <p:cNvPr id="3" name="Content Placeholder 2">
            <a:extLst>
              <a:ext uri="{FF2B5EF4-FFF2-40B4-BE49-F238E27FC236}">
                <a16:creationId xmlns:a16="http://schemas.microsoft.com/office/drawing/2014/main" id="{EACE821C-F292-CB1E-7905-E7A5D770C1BA}"/>
              </a:ext>
            </a:extLst>
          </p:cNvPr>
          <p:cNvSpPr>
            <a:spLocks noGrp="1"/>
          </p:cNvSpPr>
          <p:nvPr>
            <p:ph idx="1"/>
          </p:nvPr>
        </p:nvSpPr>
        <p:spPr/>
        <p:txBody>
          <a:bodyPr>
            <a:normAutofit/>
          </a:bodyPr>
          <a:lstStyle/>
          <a:p>
            <a:pPr marL="0" indent="0">
              <a:buNone/>
            </a:pPr>
            <a:r>
              <a:rPr lang="en-US" sz="2800" i="1" dirty="0"/>
              <a:t>“Each individual term referring to your political outgroup increased the odds of that post being retweeted or shared by 67%.”</a:t>
            </a:r>
          </a:p>
          <a:p>
            <a:pPr marL="0" indent="0">
              <a:buNone/>
            </a:pPr>
            <a:endParaRPr lang="en-US" sz="2800" i="1" dirty="0"/>
          </a:p>
          <a:p>
            <a:pPr marL="0" indent="0">
              <a:buNone/>
            </a:pPr>
            <a:r>
              <a:rPr lang="en-US" sz="2800" i="1" dirty="0"/>
              <a:t>“They’re super charging a 100 or 1000 times to 1, the worst parts about ourselves.”</a:t>
            </a:r>
          </a:p>
        </p:txBody>
      </p:sp>
    </p:spTree>
    <p:extLst>
      <p:ext uri="{BB962C8B-B14F-4D97-AF65-F5344CB8AC3E}">
        <p14:creationId xmlns:p14="http://schemas.microsoft.com/office/powerpoint/2010/main" val="37108375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{28A11F0C-FDCC-9F44-988D-6014D134761E}tf10001069</Template>
  <TotalTime>3208</TotalTime>
  <Words>2092</Words>
  <Application>Microsoft Macintosh PowerPoint</Application>
  <PresentationFormat>Widescreen</PresentationFormat>
  <Paragraphs>231</Paragraphs>
  <Slides>37</Slides>
  <Notes>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Century Gothic</vt:lpstr>
      <vt:lpstr>Helvetica</vt:lpstr>
      <vt:lpstr>Oakes Grotesk</vt:lpstr>
      <vt:lpstr>Times</vt:lpstr>
      <vt:lpstr>Wingdings 3</vt:lpstr>
      <vt:lpstr>Wisp</vt:lpstr>
      <vt:lpstr>A BREAKDOWN OF LEADERSHIP</vt:lpstr>
      <vt:lpstr>Micah</vt:lpstr>
      <vt:lpstr>Who was Micah speaking to?</vt:lpstr>
      <vt:lpstr>Prophet Timeline</vt:lpstr>
      <vt:lpstr>PowerPoint Presentation</vt:lpstr>
      <vt:lpstr>PowerPoint Presentation</vt:lpstr>
      <vt:lpstr>PowerPoint Presentation</vt:lpstr>
      <vt:lpstr>PowerPoint Presentation</vt:lpstr>
      <vt:lpstr>Far Fetched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Christian Leadership In Action</vt:lpstr>
      <vt:lpstr>PowerPoint Presentation</vt:lpstr>
      <vt:lpstr>PowerPoint Presentation</vt:lpstr>
      <vt:lpstr>THE END</vt:lpstr>
      <vt:lpstr>Notes</vt:lpstr>
      <vt:lpstr>PowerPoint Presentation</vt:lpstr>
      <vt:lpstr>https://www.inc.com/lee-colan/4-powerful-leadership-lessons-from-jesus.html</vt:lpstr>
      <vt:lpstr>https://www.ministrymagazine.org/archive/2010/11/jesus-leadership-a-model-for-ministry</vt:lpstr>
      <vt:lpstr>PowerPoint Presentation</vt:lpstr>
      <vt:lpstr>7 Qualifications of a King</vt:lpstr>
      <vt:lpstr>PowerPoint Presentation</vt:lpstr>
      <vt:lpstr>7 Qualifications</vt:lpstr>
      <vt:lpstr>Kings (melek) Responsibilities</vt:lpstr>
      <vt:lpstr>Kings (melek)</vt:lpstr>
      <vt:lpstr>Accusations</vt:lpstr>
      <vt:lpstr>Priests (kohen)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Micah 3:1-12</dc:title>
  <dc:creator>Tom Gorup</dc:creator>
  <cp:lastModifiedBy>Tom Gorup</cp:lastModifiedBy>
  <cp:revision>27</cp:revision>
  <dcterms:created xsi:type="dcterms:W3CDTF">2022-11-11T17:13:23Z</dcterms:created>
  <dcterms:modified xsi:type="dcterms:W3CDTF">2022-11-13T22:42:09Z</dcterms:modified>
</cp:coreProperties>
</file>