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24"/>
  </p:notesMasterIdLst>
  <p:sldIdLst>
    <p:sldId id="256" r:id="rId2"/>
    <p:sldId id="275" r:id="rId3"/>
    <p:sldId id="276" r:id="rId4"/>
    <p:sldId id="266" r:id="rId5"/>
    <p:sldId id="258" r:id="rId6"/>
    <p:sldId id="277" r:id="rId7"/>
    <p:sldId id="284" r:id="rId8"/>
    <p:sldId id="278" r:id="rId9"/>
    <p:sldId id="267" r:id="rId10"/>
    <p:sldId id="269" r:id="rId11"/>
    <p:sldId id="271" r:id="rId12"/>
    <p:sldId id="261" r:id="rId13"/>
    <p:sldId id="262" r:id="rId14"/>
    <p:sldId id="264" r:id="rId15"/>
    <p:sldId id="282" r:id="rId16"/>
    <p:sldId id="283" r:id="rId17"/>
    <p:sldId id="265" r:id="rId18"/>
    <p:sldId id="281" r:id="rId19"/>
    <p:sldId id="273" r:id="rId20"/>
    <p:sldId id="260" r:id="rId21"/>
    <p:sldId id="259"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FB6DB4-8330-6F4E-B372-8190F23A65C0}" v="129" dt="2023-09-24T11:37:33.5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87069"/>
  </p:normalViewPr>
  <p:slideViewPr>
    <p:cSldViewPr snapToGrid="0">
      <p:cViewPr>
        <p:scale>
          <a:sx n="122" d="100"/>
          <a:sy n="122" d="100"/>
        </p:scale>
        <p:origin x="11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F8974E-0348-4F2E-B3FC-90FB995EE00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A3A6A84-C619-4B8D-B40A-D72ED4CDFBCB}">
      <dgm:prSet/>
      <dgm:spPr/>
      <dgm:t>
        <a:bodyPr/>
        <a:lstStyle/>
        <a:p>
          <a:pPr>
            <a:lnSpc>
              <a:spcPct val="100000"/>
            </a:lnSpc>
          </a:pPr>
          <a:r>
            <a:rPr lang="en-US"/>
            <a:t>Rest</a:t>
          </a:r>
        </a:p>
      </dgm:t>
    </dgm:pt>
    <dgm:pt modelId="{6299BF8E-EA1D-49CD-92F4-5288B5824B4F}" type="parTrans" cxnId="{20C973AC-3216-4A80-B76D-AF26833DB8BA}">
      <dgm:prSet/>
      <dgm:spPr/>
      <dgm:t>
        <a:bodyPr/>
        <a:lstStyle/>
        <a:p>
          <a:endParaRPr lang="en-US"/>
        </a:p>
      </dgm:t>
    </dgm:pt>
    <dgm:pt modelId="{8B177A0B-7A2B-47E3-B847-343D0E9A3571}" type="sibTrans" cxnId="{20C973AC-3216-4A80-B76D-AF26833DB8BA}">
      <dgm:prSet/>
      <dgm:spPr/>
      <dgm:t>
        <a:bodyPr/>
        <a:lstStyle/>
        <a:p>
          <a:endParaRPr lang="en-US"/>
        </a:p>
      </dgm:t>
    </dgm:pt>
    <dgm:pt modelId="{BE2DD3D9-CCC8-4479-8167-7071959A7A46}">
      <dgm:prSet/>
      <dgm:spPr/>
      <dgm:t>
        <a:bodyPr/>
        <a:lstStyle/>
        <a:p>
          <a:pPr>
            <a:lnSpc>
              <a:spcPct val="100000"/>
            </a:lnSpc>
          </a:pPr>
          <a:r>
            <a:rPr lang="en-US"/>
            <a:t>Compassion</a:t>
          </a:r>
        </a:p>
      </dgm:t>
    </dgm:pt>
    <dgm:pt modelId="{E4417550-0B70-4783-8284-979756493E37}" type="parTrans" cxnId="{EAA6160D-E63F-469D-9FD4-65752C51EDF0}">
      <dgm:prSet/>
      <dgm:spPr/>
      <dgm:t>
        <a:bodyPr/>
        <a:lstStyle/>
        <a:p>
          <a:endParaRPr lang="en-US"/>
        </a:p>
      </dgm:t>
    </dgm:pt>
    <dgm:pt modelId="{9114E3D0-74EC-4FC0-9996-B0E11E258748}" type="sibTrans" cxnId="{EAA6160D-E63F-469D-9FD4-65752C51EDF0}">
      <dgm:prSet/>
      <dgm:spPr/>
      <dgm:t>
        <a:bodyPr/>
        <a:lstStyle/>
        <a:p>
          <a:endParaRPr lang="en-US"/>
        </a:p>
      </dgm:t>
    </dgm:pt>
    <dgm:pt modelId="{C102566D-5F96-4641-AB9B-28715278CBE6}">
      <dgm:prSet/>
      <dgm:spPr/>
      <dgm:t>
        <a:bodyPr/>
        <a:lstStyle/>
        <a:p>
          <a:pPr>
            <a:lnSpc>
              <a:spcPct val="100000"/>
            </a:lnSpc>
          </a:pPr>
          <a:r>
            <a:rPr lang="en-US"/>
            <a:t>Trust</a:t>
          </a:r>
        </a:p>
      </dgm:t>
    </dgm:pt>
    <dgm:pt modelId="{087394AA-0420-4137-A717-4AB39B7620D4}" type="parTrans" cxnId="{445A9F11-524B-43E9-B713-7DD1DED456F3}">
      <dgm:prSet/>
      <dgm:spPr/>
      <dgm:t>
        <a:bodyPr/>
        <a:lstStyle/>
        <a:p>
          <a:endParaRPr lang="en-US"/>
        </a:p>
      </dgm:t>
    </dgm:pt>
    <dgm:pt modelId="{924684CE-816B-4045-9885-A2DC9F14E23A}" type="sibTrans" cxnId="{445A9F11-524B-43E9-B713-7DD1DED456F3}">
      <dgm:prSet/>
      <dgm:spPr/>
      <dgm:t>
        <a:bodyPr/>
        <a:lstStyle/>
        <a:p>
          <a:endParaRPr lang="en-US"/>
        </a:p>
      </dgm:t>
    </dgm:pt>
    <dgm:pt modelId="{7ED31627-AF89-448F-BBC4-B259C6AEA666}" type="pres">
      <dgm:prSet presAssocID="{5CF8974E-0348-4F2E-B3FC-90FB995EE00C}" presName="root" presStyleCnt="0">
        <dgm:presLayoutVars>
          <dgm:dir/>
          <dgm:resizeHandles val="exact"/>
        </dgm:presLayoutVars>
      </dgm:prSet>
      <dgm:spPr/>
    </dgm:pt>
    <dgm:pt modelId="{10816BC2-E065-4FB2-A1FB-B20746F2938B}" type="pres">
      <dgm:prSet presAssocID="{0A3A6A84-C619-4B8D-B40A-D72ED4CDFBCB}" presName="compNode" presStyleCnt="0"/>
      <dgm:spPr/>
    </dgm:pt>
    <dgm:pt modelId="{7D5C26DA-98BD-410D-A27A-50CC664141BA}" type="pres">
      <dgm:prSet presAssocID="{0A3A6A84-C619-4B8D-B40A-D72ED4CDFB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leep"/>
        </a:ext>
      </dgm:extLst>
    </dgm:pt>
    <dgm:pt modelId="{F904D8AF-536C-44BA-BD95-F465A6D2FBAB}" type="pres">
      <dgm:prSet presAssocID="{0A3A6A84-C619-4B8D-B40A-D72ED4CDFBCB}" presName="spaceRect" presStyleCnt="0"/>
      <dgm:spPr/>
    </dgm:pt>
    <dgm:pt modelId="{D7D824BC-AE48-406B-8A74-61E38D1B282F}" type="pres">
      <dgm:prSet presAssocID="{0A3A6A84-C619-4B8D-B40A-D72ED4CDFBCB}" presName="textRect" presStyleLbl="revTx" presStyleIdx="0" presStyleCnt="3">
        <dgm:presLayoutVars>
          <dgm:chMax val="1"/>
          <dgm:chPref val="1"/>
        </dgm:presLayoutVars>
      </dgm:prSet>
      <dgm:spPr/>
    </dgm:pt>
    <dgm:pt modelId="{50A972AD-08EE-45EB-9527-89FD66423F46}" type="pres">
      <dgm:prSet presAssocID="{8B177A0B-7A2B-47E3-B847-343D0E9A3571}" presName="sibTrans" presStyleCnt="0"/>
      <dgm:spPr/>
    </dgm:pt>
    <dgm:pt modelId="{664FD8D6-DAB1-4C68-ACC2-107BAEC566CF}" type="pres">
      <dgm:prSet presAssocID="{BE2DD3D9-CCC8-4479-8167-7071959A7A46}" presName="compNode" presStyleCnt="0"/>
      <dgm:spPr/>
    </dgm:pt>
    <dgm:pt modelId="{7A979292-59B3-46BE-A806-115EC036C183}" type="pres">
      <dgm:prSet presAssocID="{BE2DD3D9-CCC8-4479-8167-7071959A7A4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067EC491-3200-4FF4-8D66-2FD6C3BF32B0}" type="pres">
      <dgm:prSet presAssocID="{BE2DD3D9-CCC8-4479-8167-7071959A7A46}" presName="spaceRect" presStyleCnt="0"/>
      <dgm:spPr/>
    </dgm:pt>
    <dgm:pt modelId="{EFEA2F11-A7D8-45BB-9D30-F7D671B03C2F}" type="pres">
      <dgm:prSet presAssocID="{BE2DD3D9-CCC8-4479-8167-7071959A7A46}" presName="textRect" presStyleLbl="revTx" presStyleIdx="1" presStyleCnt="3">
        <dgm:presLayoutVars>
          <dgm:chMax val="1"/>
          <dgm:chPref val="1"/>
        </dgm:presLayoutVars>
      </dgm:prSet>
      <dgm:spPr/>
    </dgm:pt>
    <dgm:pt modelId="{40BA58D4-51C4-4CF9-8C4C-0E59F6B1AB85}" type="pres">
      <dgm:prSet presAssocID="{9114E3D0-74EC-4FC0-9996-B0E11E258748}" presName="sibTrans" presStyleCnt="0"/>
      <dgm:spPr/>
    </dgm:pt>
    <dgm:pt modelId="{94BECAA8-964E-42F9-809E-F5AC37E67AA0}" type="pres">
      <dgm:prSet presAssocID="{C102566D-5F96-4641-AB9B-28715278CBE6}" presName="compNode" presStyleCnt="0"/>
      <dgm:spPr/>
    </dgm:pt>
    <dgm:pt modelId="{0ADE2521-88CF-46A0-A90C-3CBB08BAFF09}" type="pres">
      <dgm:prSet presAssocID="{C102566D-5F96-4641-AB9B-28715278CBE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968B938F-59F0-4961-A78F-D1ACAEEFCD7D}" type="pres">
      <dgm:prSet presAssocID="{C102566D-5F96-4641-AB9B-28715278CBE6}" presName="spaceRect" presStyleCnt="0"/>
      <dgm:spPr/>
    </dgm:pt>
    <dgm:pt modelId="{3A13DB7D-293C-4F2B-8DFC-EA6FE5119039}" type="pres">
      <dgm:prSet presAssocID="{C102566D-5F96-4641-AB9B-28715278CBE6}" presName="textRect" presStyleLbl="revTx" presStyleIdx="2" presStyleCnt="3">
        <dgm:presLayoutVars>
          <dgm:chMax val="1"/>
          <dgm:chPref val="1"/>
        </dgm:presLayoutVars>
      </dgm:prSet>
      <dgm:spPr/>
    </dgm:pt>
  </dgm:ptLst>
  <dgm:cxnLst>
    <dgm:cxn modelId="{EAA6160D-E63F-469D-9FD4-65752C51EDF0}" srcId="{5CF8974E-0348-4F2E-B3FC-90FB995EE00C}" destId="{BE2DD3D9-CCC8-4479-8167-7071959A7A46}" srcOrd="1" destOrd="0" parTransId="{E4417550-0B70-4783-8284-979756493E37}" sibTransId="{9114E3D0-74EC-4FC0-9996-B0E11E258748}"/>
    <dgm:cxn modelId="{445A9F11-524B-43E9-B713-7DD1DED456F3}" srcId="{5CF8974E-0348-4F2E-B3FC-90FB995EE00C}" destId="{C102566D-5F96-4641-AB9B-28715278CBE6}" srcOrd="2" destOrd="0" parTransId="{087394AA-0420-4137-A717-4AB39B7620D4}" sibTransId="{924684CE-816B-4045-9885-A2DC9F14E23A}"/>
    <dgm:cxn modelId="{36629873-FF8E-2E4E-8363-CDC31CD76450}" type="presOf" srcId="{5CF8974E-0348-4F2E-B3FC-90FB995EE00C}" destId="{7ED31627-AF89-448F-BBC4-B259C6AEA666}" srcOrd="0" destOrd="0" presId="urn:microsoft.com/office/officeart/2018/2/layout/IconLabelList"/>
    <dgm:cxn modelId="{70BAB596-9318-EE4E-94C2-FFC45C9B87BC}" type="presOf" srcId="{0A3A6A84-C619-4B8D-B40A-D72ED4CDFBCB}" destId="{D7D824BC-AE48-406B-8A74-61E38D1B282F}" srcOrd="0" destOrd="0" presId="urn:microsoft.com/office/officeart/2018/2/layout/IconLabelList"/>
    <dgm:cxn modelId="{20C973AC-3216-4A80-B76D-AF26833DB8BA}" srcId="{5CF8974E-0348-4F2E-B3FC-90FB995EE00C}" destId="{0A3A6A84-C619-4B8D-B40A-D72ED4CDFBCB}" srcOrd="0" destOrd="0" parTransId="{6299BF8E-EA1D-49CD-92F4-5288B5824B4F}" sibTransId="{8B177A0B-7A2B-47E3-B847-343D0E9A3571}"/>
    <dgm:cxn modelId="{377910C7-5A42-DF43-8FD2-F82D3B6A6C8D}" type="presOf" srcId="{BE2DD3D9-CCC8-4479-8167-7071959A7A46}" destId="{EFEA2F11-A7D8-45BB-9D30-F7D671B03C2F}" srcOrd="0" destOrd="0" presId="urn:microsoft.com/office/officeart/2018/2/layout/IconLabelList"/>
    <dgm:cxn modelId="{17991BE9-3AB3-B749-AC5A-BE38CAD662AF}" type="presOf" srcId="{C102566D-5F96-4641-AB9B-28715278CBE6}" destId="{3A13DB7D-293C-4F2B-8DFC-EA6FE5119039}" srcOrd="0" destOrd="0" presId="urn:microsoft.com/office/officeart/2018/2/layout/IconLabelList"/>
    <dgm:cxn modelId="{05C48B38-733D-024D-A552-77FB42A36A78}" type="presParOf" srcId="{7ED31627-AF89-448F-BBC4-B259C6AEA666}" destId="{10816BC2-E065-4FB2-A1FB-B20746F2938B}" srcOrd="0" destOrd="0" presId="urn:microsoft.com/office/officeart/2018/2/layout/IconLabelList"/>
    <dgm:cxn modelId="{25C98650-D989-724E-9BCE-FBDE86338179}" type="presParOf" srcId="{10816BC2-E065-4FB2-A1FB-B20746F2938B}" destId="{7D5C26DA-98BD-410D-A27A-50CC664141BA}" srcOrd="0" destOrd="0" presId="urn:microsoft.com/office/officeart/2018/2/layout/IconLabelList"/>
    <dgm:cxn modelId="{1824512A-2AFC-034B-B2F9-3B904AE7FB26}" type="presParOf" srcId="{10816BC2-E065-4FB2-A1FB-B20746F2938B}" destId="{F904D8AF-536C-44BA-BD95-F465A6D2FBAB}" srcOrd="1" destOrd="0" presId="urn:microsoft.com/office/officeart/2018/2/layout/IconLabelList"/>
    <dgm:cxn modelId="{12889FA8-74A2-DD4D-BD6E-3E876FFDCB85}" type="presParOf" srcId="{10816BC2-E065-4FB2-A1FB-B20746F2938B}" destId="{D7D824BC-AE48-406B-8A74-61E38D1B282F}" srcOrd="2" destOrd="0" presId="urn:microsoft.com/office/officeart/2018/2/layout/IconLabelList"/>
    <dgm:cxn modelId="{A8C642A5-5903-CF46-B395-A0EFB27DA0ED}" type="presParOf" srcId="{7ED31627-AF89-448F-BBC4-B259C6AEA666}" destId="{50A972AD-08EE-45EB-9527-89FD66423F46}" srcOrd="1" destOrd="0" presId="urn:microsoft.com/office/officeart/2018/2/layout/IconLabelList"/>
    <dgm:cxn modelId="{58CF4E68-9E2D-0845-8234-7613C0C4DDB2}" type="presParOf" srcId="{7ED31627-AF89-448F-BBC4-B259C6AEA666}" destId="{664FD8D6-DAB1-4C68-ACC2-107BAEC566CF}" srcOrd="2" destOrd="0" presId="urn:microsoft.com/office/officeart/2018/2/layout/IconLabelList"/>
    <dgm:cxn modelId="{BEB84C59-58D5-5148-8F1B-3B9FF292248C}" type="presParOf" srcId="{664FD8D6-DAB1-4C68-ACC2-107BAEC566CF}" destId="{7A979292-59B3-46BE-A806-115EC036C183}" srcOrd="0" destOrd="0" presId="urn:microsoft.com/office/officeart/2018/2/layout/IconLabelList"/>
    <dgm:cxn modelId="{676BA932-AA87-B24A-94EC-567D9BB651AB}" type="presParOf" srcId="{664FD8D6-DAB1-4C68-ACC2-107BAEC566CF}" destId="{067EC491-3200-4FF4-8D66-2FD6C3BF32B0}" srcOrd="1" destOrd="0" presId="urn:microsoft.com/office/officeart/2018/2/layout/IconLabelList"/>
    <dgm:cxn modelId="{33C40BDB-10CD-4144-B14D-942D566A725B}" type="presParOf" srcId="{664FD8D6-DAB1-4C68-ACC2-107BAEC566CF}" destId="{EFEA2F11-A7D8-45BB-9D30-F7D671B03C2F}" srcOrd="2" destOrd="0" presId="urn:microsoft.com/office/officeart/2018/2/layout/IconLabelList"/>
    <dgm:cxn modelId="{B7E80B73-5B81-504B-B0B7-59A551A52BDF}" type="presParOf" srcId="{7ED31627-AF89-448F-BBC4-B259C6AEA666}" destId="{40BA58D4-51C4-4CF9-8C4C-0E59F6B1AB85}" srcOrd="3" destOrd="0" presId="urn:microsoft.com/office/officeart/2018/2/layout/IconLabelList"/>
    <dgm:cxn modelId="{E2A36756-0284-6142-B34D-667D55BD1FDD}" type="presParOf" srcId="{7ED31627-AF89-448F-BBC4-B259C6AEA666}" destId="{94BECAA8-964E-42F9-809E-F5AC37E67AA0}" srcOrd="4" destOrd="0" presId="urn:microsoft.com/office/officeart/2018/2/layout/IconLabelList"/>
    <dgm:cxn modelId="{DA85845D-33F4-4C4B-8512-D57F562F22C4}" type="presParOf" srcId="{94BECAA8-964E-42F9-809E-F5AC37E67AA0}" destId="{0ADE2521-88CF-46A0-A90C-3CBB08BAFF09}" srcOrd="0" destOrd="0" presId="urn:microsoft.com/office/officeart/2018/2/layout/IconLabelList"/>
    <dgm:cxn modelId="{20BB31EB-07E4-5740-9AE2-BD2622D5F887}" type="presParOf" srcId="{94BECAA8-964E-42F9-809E-F5AC37E67AA0}" destId="{968B938F-59F0-4961-A78F-D1ACAEEFCD7D}" srcOrd="1" destOrd="0" presId="urn:microsoft.com/office/officeart/2018/2/layout/IconLabelList"/>
    <dgm:cxn modelId="{8BBD4931-75CA-C04F-8A53-407F21E62298}" type="presParOf" srcId="{94BECAA8-964E-42F9-809E-F5AC37E67AA0}" destId="{3A13DB7D-293C-4F2B-8DFC-EA6FE511903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C26DA-98BD-410D-A27A-50CC664141BA}">
      <dsp:nvSpPr>
        <dsp:cNvPr id="0" name=""/>
        <dsp:cNvSpPr/>
      </dsp:nvSpPr>
      <dsp:spPr>
        <a:xfrm>
          <a:off x="939509" y="533187"/>
          <a:ext cx="1449877" cy="14498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D824BC-AE48-406B-8A74-61E38D1B282F}">
      <dsp:nvSpPr>
        <dsp:cNvPr id="0" name=""/>
        <dsp:cNvSpPr/>
      </dsp:nvSpPr>
      <dsp:spPr>
        <a:xfrm>
          <a:off x="53473" y="2366054"/>
          <a:ext cx="32219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Rest</a:t>
          </a:r>
        </a:p>
      </dsp:txBody>
      <dsp:txXfrm>
        <a:off x="53473" y="2366054"/>
        <a:ext cx="3221949" cy="720000"/>
      </dsp:txXfrm>
    </dsp:sp>
    <dsp:sp modelId="{7A979292-59B3-46BE-A806-115EC036C183}">
      <dsp:nvSpPr>
        <dsp:cNvPr id="0" name=""/>
        <dsp:cNvSpPr/>
      </dsp:nvSpPr>
      <dsp:spPr>
        <a:xfrm>
          <a:off x="4725299" y="533187"/>
          <a:ext cx="1449877" cy="14498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EA2F11-A7D8-45BB-9D30-F7D671B03C2F}">
      <dsp:nvSpPr>
        <dsp:cNvPr id="0" name=""/>
        <dsp:cNvSpPr/>
      </dsp:nvSpPr>
      <dsp:spPr>
        <a:xfrm>
          <a:off x="3839263" y="2366054"/>
          <a:ext cx="32219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Compassion</a:t>
          </a:r>
        </a:p>
      </dsp:txBody>
      <dsp:txXfrm>
        <a:off x="3839263" y="2366054"/>
        <a:ext cx="3221949" cy="720000"/>
      </dsp:txXfrm>
    </dsp:sp>
    <dsp:sp modelId="{0ADE2521-88CF-46A0-A90C-3CBB08BAFF09}">
      <dsp:nvSpPr>
        <dsp:cNvPr id="0" name=""/>
        <dsp:cNvSpPr/>
      </dsp:nvSpPr>
      <dsp:spPr>
        <a:xfrm>
          <a:off x="8511090" y="533187"/>
          <a:ext cx="1449877" cy="14498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13DB7D-293C-4F2B-8DFC-EA6FE5119039}">
      <dsp:nvSpPr>
        <dsp:cNvPr id="0" name=""/>
        <dsp:cNvSpPr/>
      </dsp:nvSpPr>
      <dsp:spPr>
        <a:xfrm>
          <a:off x="7625054" y="2366054"/>
          <a:ext cx="32219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Trust</a:t>
          </a:r>
        </a:p>
      </dsp:txBody>
      <dsp:txXfrm>
        <a:off x="7625054" y="2366054"/>
        <a:ext cx="3221949"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7011F-368F-E842-8AC8-B59AA2232CC5}" type="datetimeFigureOut">
              <a:rPr lang="en-US" smtClean="0"/>
              <a:t>9/22/23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22CA2-FFDF-E848-B18A-8607649D0D21}" type="slidenum">
              <a:rPr lang="en-US" smtClean="0"/>
              <a:t>‹#›</a:t>
            </a:fld>
            <a:endParaRPr lang="en-US"/>
          </a:p>
        </p:txBody>
      </p:sp>
    </p:spTree>
    <p:extLst>
      <p:ext uri="{BB962C8B-B14F-4D97-AF65-F5344CB8AC3E}">
        <p14:creationId xmlns:p14="http://schemas.microsoft.com/office/powerpoint/2010/main" val="3883167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earnreligions.com/coptic-orthodox-church-700011"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learnreligions.com/book-of-colossians-701038" TargetMode="External"/><Relationship Id="rId4" Type="http://schemas.openxmlformats.org/officeDocument/2006/relationships/hyperlink" Target="https://www.learnreligions.com/new-international-version-niv-70066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we putting to action God’s plan for our live? Are we being obedient?</a:t>
            </a:r>
          </a:p>
        </p:txBody>
      </p:sp>
      <p:sp>
        <p:nvSpPr>
          <p:cNvPr id="4" name="Slide Number Placeholder 3"/>
          <p:cNvSpPr>
            <a:spLocks noGrp="1"/>
          </p:cNvSpPr>
          <p:nvPr>
            <p:ph type="sldNum" sz="quarter" idx="5"/>
          </p:nvPr>
        </p:nvSpPr>
        <p:spPr/>
        <p:txBody>
          <a:bodyPr/>
          <a:lstStyle/>
          <a:p>
            <a:fld id="{34422CA2-FFDF-E848-B18A-8607649D0D21}" type="slidenum">
              <a:rPr lang="en-US" smtClean="0"/>
              <a:t>1</a:t>
            </a:fld>
            <a:endParaRPr lang="en-US"/>
          </a:p>
        </p:txBody>
      </p:sp>
    </p:spTree>
    <p:extLst>
      <p:ext uri="{BB962C8B-B14F-4D97-AF65-F5344CB8AC3E}">
        <p14:creationId xmlns:p14="http://schemas.microsoft.com/office/powerpoint/2010/main" val="587588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Retirement, rent, food, etc.</a:t>
            </a:r>
          </a:p>
        </p:txBody>
      </p:sp>
      <p:sp>
        <p:nvSpPr>
          <p:cNvPr id="4" name="Slide Number Placeholder 3"/>
          <p:cNvSpPr>
            <a:spLocks noGrp="1"/>
          </p:cNvSpPr>
          <p:nvPr>
            <p:ph type="sldNum" sz="quarter" idx="5"/>
          </p:nvPr>
        </p:nvSpPr>
        <p:spPr/>
        <p:txBody>
          <a:bodyPr/>
          <a:lstStyle/>
          <a:p>
            <a:fld id="{34422CA2-FFDF-E848-B18A-8607649D0D21}" type="slidenum">
              <a:rPr lang="en-US" smtClean="0"/>
              <a:t>13</a:t>
            </a:fld>
            <a:endParaRPr lang="en-US"/>
          </a:p>
        </p:txBody>
      </p:sp>
    </p:spTree>
    <p:extLst>
      <p:ext uri="{BB962C8B-B14F-4D97-AF65-F5344CB8AC3E}">
        <p14:creationId xmlns:p14="http://schemas.microsoft.com/office/powerpoint/2010/main" val="901300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Yes, then…</a:t>
            </a:r>
          </a:p>
        </p:txBody>
      </p:sp>
      <p:sp>
        <p:nvSpPr>
          <p:cNvPr id="4" name="Slide Number Placeholder 3"/>
          <p:cNvSpPr>
            <a:spLocks noGrp="1"/>
          </p:cNvSpPr>
          <p:nvPr>
            <p:ph type="sldNum" sz="quarter" idx="5"/>
          </p:nvPr>
        </p:nvSpPr>
        <p:spPr/>
        <p:txBody>
          <a:bodyPr/>
          <a:lstStyle/>
          <a:p>
            <a:fld id="{34422CA2-FFDF-E848-B18A-8607649D0D21}" type="slidenum">
              <a:rPr lang="en-US" smtClean="0"/>
              <a:t>14</a:t>
            </a:fld>
            <a:endParaRPr lang="en-US"/>
          </a:p>
        </p:txBody>
      </p:sp>
    </p:spTree>
    <p:extLst>
      <p:ext uri="{BB962C8B-B14F-4D97-AF65-F5344CB8AC3E}">
        <p14:creationId xmlns:p14="http://schemas.microsoft.com/office/powerpoint/2010/main" val="1138036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prayer is that you learn from this. Tomorrow when you are in that same circumstance, you act differently.</a:t>
            </a:r>
          </a:p>
        </p:txBody>
      </p:sp>
      <p:sp>
        <p:nvSpPr>
          <p:cNvPr id="4" name="Slide Number Placeholder 3"/>
          <p:cNvSpPr>
            <a:spLocks noGrp="1"/>
          </p:cNvSpPr>
          <p:nvPr>
            <p:ph type="sldNum" sz="quarter" idx="5"/>
          </p:nvPr>
        </p:nvSpPr>
        <p:spPr/>
        <p:txBody>
          <a:bodyPr/>
          <a:lstStyle/>
          <a:p>
            <a:fld id="{34422CA2-FFDF-E848-B18A-8607649D0D21}" type="slidenum">
              <a:rPr lang="en-US" smtClean="0"/>
              <a:t>18</a:t>
            </a:fld>
            <a:endParaRPr lang="en-US"/>
          </a:p>
        </p:txBody>
      </p:sp>
    </p:spTree>
    <p:extLst>
      <p:ext uri="{BB962C8B-B14F-4D97-AF65-F5344CB8AC3E}">
        <p14:creationId xmlns:p14="http://schemas.microsoft.com/office/powerpoint/2010/main" val="2988478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ate and were satisfied.</a:t>
            </a:r>
          </a:p>
        </p:txBody>
      </p:sp>
      <p:sp>
        <p:nvSpPr>
          <p:cNvPr id="4" name="Slide Number Placeholder 3"/>
          <p:cNvSpPr>
            <a:spLocks noGrp="1"/>
          </p:cNvSpPr>
          <p:nvPr>
            <p:ph type="sldNum" sz="quarter" idx="5"/>
          </p:nvPr>
        </p:nvSpPr>
        <p:spPr/>
        <p:txBody>
          <a:bodyPr/>
          <a:lstStyle/>
          <a:p>
            <a:fld id="{34422CA2-FFDF-E848-B18A-8607649D0D21}" type="slidenum">
              <a:rPr lang="en-US" smtClean="0"/>
              <a:t>20</a:t>
            </a:fld>
            <a:endParaRPr lang="en-US"/>
          </a:p>
        </p:txBody>
      </p:sp>
    </p:spTree>
    <p:extLst>
      <p:ext uri="{BB962C8B-B14F-4D97-AF65-F5344CB8AC3E}">
        <p14:creationId xmlns:p14="http://schemas.microsoft.com/office/powerpoint/2010/main" val="3094704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Synoptic Gospels: Matthew Mark, and Luke</a:t>
            </a:r>
          </a:p>
          <a:p>
            <a:endParaRPr lang="en-US" dirty="0"/>
          </a:p>
          <a:p>
            <a:r>
              <a:rPr lang="en-US" dirty="0"/>
              <a:t>Good News</a:t>
            </a:r>
          </a:p>
          <a:p>
            <a:r>
              <a:rPr lang="en-US" dirty="0"/>
              <a:t>Mark: The Time is fulfilled; God’s kingdom has come near – God’s Kingdom is coming</a:t>
            </a:r>
          </a:p>
          <a:p>
            <a:endParaRPr lang="en-US" dirty="0"/>
          </a:p>
          <a:p>
            <a:r>
              <a:rPr lang="en-US" dirty="0"/>
              <a:t>God Created a World &gt; Created a humanity to rule over it &gt; we keep failing &gt; God is committed &gt; God won’t give up (prophets said) &gt; He wants all creation to know &gt; Kingdom of God &gt; Jesus is bringing this Kingdom &gt; Jesus is liberating people from death and disease &gt; Jesus is inviting us to live in God’s good world</a:t>
            </a:r>
          </a:p>
          <a:p>
            <a:endParaRPr lang="en-US" dirty="0"/>
          </a:p>
          <a:p>
            <a:r>
              <a:rPr lang="en-US" dirty="0"/>
              <a:t>Not to just know of God’s Kingdom; they want them to become a part of it</a:t>
            </a:r>
          </a:p>
          <a:p>
            <a:r>
              <a:rPr lang="en-US" dirty="0"/>
              <a:t>Persuade us; to trust and follow Jesus; so we can participate in the new creation that He began.</a:t>
            </a:r>
          </a:p>
          <a:p>
            <a:endParaRPr lang="en-US" dirty="0"/>
          </a:p>
          <a:p>
            <a:r>
              <a:rPr lang="en-US" dirty="0"/>
              <a:t>----</a:t>
            </a:r>
          </a:p>
          <a:p>
            <a:r>
              <a:rPr lang="en-US" dirty="0"/>
              <a:t>Gospel is …</a:t>
            </a:r>
          </a:p>
          <a:p>
            <a:r>
              <a:rPr lang="en-US" dirty="0"/>
              <a:t>a Plan for eternity: As per the Bible</a:t>
            </a:r>
          </a:p>
          <a:p>
            <a:r>
              <a:rPr lang="en-US" dirty="0"/>
              <a:t>An Event: Christ Died</a:t>
            </a:r>
          </a:p>
          <a:p>
            <a:r>
              <a:rPr lang="en-US" dirty="0"/>
              <a:t>An Achievement: Sins were paid for; righteousness as achieved</a:t>
            </a:r>
          </a:p>
          <a:p>
            <a:r>
              <a:rPr lang="en-US" dirty="0"/>
              <a:t>An offer: Extended in an offer to the world that is free</a:t>
            </a:r>
          </a:p>
          <a:p>
            <a:r>
              <a:rPr lang="en-US" dirty="0"/>
              <a:t>The Application: By faith I am forgiven, by faith I am justified</a:t>
            </a:r>
          </a:p>
          <a:p>
            <a:r>
              <a:rPr lang="en-US" dirty="0"/>
              <a:t>God: 1 Peter 3:18; to bring us to God – God is the end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C6C295A-ED67-F94E-B146-D07ADBEAEC32}" type="slidenum">
              <a:rPr lang="en-US" smtClean="0"/>
              <a:t>2</a:t>
            </a:fld>
            <a:endParaRPr lang="en-US"/>
          </a:p>
        </p:txBody>
      </p:sp>
    </p:spTree>
    <p:extLst>
      <p:ext uri="{BB962C8B-B14F-4D97-AF65-F5344CB8AC3E}">
        <p14:creationId xmlns:p14="http://schemas.microsoft.com/office/powerpoint/2010/main" val="46761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Was not a disciple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Was there the night Jesus was arrested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Also known as John Mark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Son of a woman named Mary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His Gospel is thought to be the earliest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Max Mclean – Mark dramatized max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In </a:t>
            </a:r>
            <a:r>
              <a:rPr lang="en-US" b="1" i="0" dirty="0">
                <a:solidFill>
                  <a:srgbClr val="222222"/>
                </a:solidFill>
                <a:effectLst/>
                <a:latin typeface="-apple-system"/>
              </a:rPr>
              <a:t>Acts 12:12</a:t>
            </a:r>
            <a:r>
              <a:rPr lang="en-US" b="0" i="0" dirty="0">
                <a:solidFill>
                  <a:srgbClr val="222222"/>
                </a:solidFill>
                <a:effectLst/>
                <a:latin typeface="-apple-system"/>
              </a:rPr>
              <a:t>, </a:t>
            </a:r>
            <a:r>
              <a:rPr lang="en-US" b="0" i="1" dirty="0">
                <a:solidFill>
                  <a:srgbClr val="222222"/>
                </a:solidFill>
                <a:effectLst/>
                <a:latin typeface="-apple-system"/>
              </a:rPr>
              <a:t>‘When this had dawned on him, he went to the house of Mary the mother of John, also called Mark, where many people had gathered and were praying’</a:t>
            </a:r>
            <a:endParaRPr lang="en-US" dirty="0"/>
          </a:p>
          <a:p>
            <a:endParaRPr lang="en-US" b="0" i="0" u="none" strike="noStrike" dirty="0">
              <a:solidFill>
                <a:srgbClr val="464646"/>
              </a:solidFill>
              <a:effectLst/>
              <a:latin typeface="Poppins" panose="020B0604020202020204" pitchFamily="34" charset="0"/>
            </a:endParaRPr>
          </a:p>
          <a:p>
            <a:r>
              <a:rPr lang="en-US" b="0" i="0" u="none" strike="noStrike" dirty="0">
                <a:solidFill>
                  <a:srgbClr val="464646"/>
                </a:solidFill>
                <a:effectLst/>
                <a:latin typeface="Poppins" panose="020B0604020202020204" pitchFamily="34" charset="0"/>
              </a:rPr>
              <a:t>Forgiveness is </a:t>
            </a:r>
            <a:r>
              <a:rPr lang="en-US" b="0" i="0" dirty="0">
                <a:solidFill>
                  <a:srgbClr val="464646"/>
                </a:solidFill>
                <a:effectLst/>
                <a:latin typeface="Poppins" panose="020B0604020202020204" pitchFamily="34" charset="0"/>
              </a:rPr>
              <a:t>possible. So are second chances. Paul forgave Mark and gave him a chance to prove his worth. Peter was so taken with Mark he considered him like a son.</a:t>
            </a:r>
          </a:p>
          <a:p>
            <a:endParaRPr lang="en-US" b="0" i="0" dirty="0">
              <a:solidFill>
                <a:srgbClr val="464646"/>
              </a:solidFill>
              <a:effectLst/>
              <a:latin typeface="Poppins" panose="020B0604020202020204" pitchFamily="34" charset="0"/>
            </a:endParaRPr>
          </a:p>
          <a:p>
            <a:r>
              <a:rPr lang="en-US" b="0" i="0" dirty="0">
                <a:solidFill>
                  <a:srgbClr val="464646"/>
                </a:solidFill>
                <a:effectLst/>
                <a:latin typeface="Poppins" pitchFamily="2" charset="77"/>
              </a:rPr>
              <a:t>Paul made his first missionary journey to Cyprus, accompanied by Barnabas and John Mark. When they sailed to </a:t>
            </a:r>
            <a:r>
              <a:rPr lang="en-US" b="0" i="0" dirty="0" err="1">
                <a:solidFill>
                  <a:srgbClr val="464646"/>
                </a:solidFill>
                <a:effectLst/>
                <a:latin typeface="Poppins" pitchFamily="2" charset="77"/>
              </a:rPr>
              <a:t>Perga</a:t>
            </a:r>
            <a:r>
              <a:rPr lang="en-US" b="0" i="0" dirty="0">
                <a:solidFill>
                  <a:srgbClr val="464646"/>
                </a:solidFill>
                <a:effectLst/>
                <a:latin typeface="Poppins" pitchFamily="2" charset="77"/>
              </a:rPr>
              <a:t> in Pamphylia, Mark left them and returned to Jerusalem. No explanation is given for his departure, and Bible scholars have been speculating ever since.</a:t>
            </a:r>
            <a:r>
              <a:rPr lang="en-US" b="0" i="0" dirty="0">
                <a:solidFill>
                  <a:srgbClr val="464646"/>
                </a:solidFill>
                <a:effectLst/>
                <a:latin typeface="Poppins" panose="020B0604020202020204" pitchFamily="34" charset="0"/>
              </a:rPr>
              <a:t> </a:t>
            </a:r>
          </a:p>
          <a:p>
            <a:endParaRPr lang="en-US" b="0" i="0" dirty="0">
              <a:solidFill>
                <a:srgbClr val="464646"/>
              </a:solidFill>
              <a:effectLst/>
              <a:latin typeface="Poppins" panose="020B0604020202020204" pitchFamily="34" charset="0"/>
            </a:endParaRPr>
          </a:p>
          <a:p>
            <a:r>
              <a:rPr lang="en-US" b="0" i="0" dirty="0">
                <a:solidFill>
                  <a:srgbClr val="464646"/>
                </a:solidFill>
                <a:effectLst/>
                <a:latin typeface="Poppins" pitchFamily="2" charset="77"/>
              </a:rPr>
              <a:t>According to Coptic tradition, John Mark is the founder of the </a:t>
            </a:r>
            <a:r>
              <a:rPr lang="en-US" b="0" i="0" u="none" strike="noStrike" dirty="0">
                <a:solidFill>
                  <a:srgbClr val="464646"/>
                </a:solidFill>
                <a:effectLst/>
                <a:latin typeface="Poppins" pitchFamily="2" charset="77"/>
                <a:hlinkClick r:id="rId3"/>
              </a:rPr>
              <a:t>Coptic Church</a:t>
            </a:r>
            <a:r>
              <a:rPr lang="en-US" b="0" i="0" dirty="0">
                <a:solidFill>
                  <a:srgbClr val="464646"/>
                </a:solidFill>
                <a:effectLst/>
                <a:latin typeface="Poppins" pitchFamily="2" charset="77"/>
              </a:rPr>
              <a:t> in Egypt. Copts believe Mark was tied to a horse and dragged to his death by a mob of pagans on Easter, 68 A.D., in Alexandria.</a:t>
            </a:r>
            <a:endParaRPr lang="en-US" b="0" i="0" dirty="0">
              <a:solidFill>
                <a:srgbClr val="464646"/>
              </a:solidFill>
              <a:effectLst/>
              <a:latin typeface="Poppins" panose="020B0604020202020204" pitchFamily="34" charset="0"/>
            </a:endParaRPr>
          </a:p>
          <a:p>
            <a:endParaRPr lang="en-US" b="0" i="0" dirty="0">
              <a:solidFill>
                <a:srgbClr val="464646"/>
              </a:solidFill>
              <a:effectLst/>
              <a:latin typeface="Poppins" panose="020B0604020202020204" pitchFamily="34" charset="0"/>
            </a:endParaRPr>
          </a:p>
          <a:p>
            <a:r>
              <a:rPr lang="en-US" b="0" i="0" dirty="0">
                <a:solidFill>
                  <a:srgbClr val="464646"/>
                </a:solidFill>
                <a:effectLst/>
                <a:latin typeface="Poppins" pitchFamily="2" charset="77"/>
              </a:rPr>
              <a:t>A young man, wearing nothing but a linen garment, was following Jesus. When they seized him, he fled naked, leaving his garment behind. (Mark 14:51-52, </a:t>
            </a:r>
            <a:r>
              <a:rPr lang="en-US" b="0" i="0" u="none" strike="noStrike" dirty="0">
                <a:solidFill>
                  <a:srgbClr val="464646"/>
                </a:solidFill>
                <a:effectLst/>
                <a:latin typeface="Poppins" pitchFamily="2" charset="77"/>
                <a:hlinkClick r:id="rId4"/>
              </a:rPr>
              <a:t>NIV</a:t>
            </a:r>
            <a:r>
              <a:rPr lang="en-US" b="0" i="0" dirty="0">
                <a:solidFill>
                  <a:srgbClr val="464646"/>
                </a:solidFill>
                <a:effectLst/>
                <a:latin typeface="Poppins" pitchFamily="2" charset="77"/>
              </a:rPr>
              <a:t>)</a:t>
            </a:r>
          </a:p>
          <a:p>
            <a:endParaRPr lang="en-US" b="0" i="0" dirty="0">
              <a:solidFill>
                <a:srgbClr val="464646"/>
              </a:solidFill>
              <a:effectLst/>
              <a:latin typeface="Poppins" pitchFamily="2" charset="77"/>
            </a:endParaRPr>
          </a:p>
          <a:p>
            <a:r>
              <a:rPr lang="en-US" b="0" i="0" dirty="0">
                <a:solidFill>
                  <a:srgbClr val="464646"/>
                </a:solidFill>
                <a:effectLst/>
                <a:latin typeface="Poppins" pitchFamily="2" charset="77"/>
              </a:rPr>
              <a:t>John Mark is mentioned in Acts 12:23-13:13, 15:36-39; </a:t>
            </a:r>
            <a:r>
              <a:rPr lang="en-US" b="0" i="0" u="none" strike="noStrike" dirty="0">
                <a:solidFill>
                  <a:srgbClr val="464646"/>
                </a:solidFill>
                <a:effectLst/>
                <a:latin typeface="Poppins" pitchFamily="2" charset="77"/>
                <a:hlinkClick r:id="rId5"/>
              </a:rPr>
              <a:t>Colossians</a:t>
            </a:r>
            <a:r>
              <a:rPr lang="en-US" b="0" i="0" dirty="0">
                <a:solidFill>
                  <a:srgbClr val="464646"/>
                </a:solidFill>
                <a:effectLst/>
                <a:latin typeface="Poppins" pitchFamily="2" charset="77"/>
              </a:rPr>
              <a:t> 4:10; 2 Timothy 4:11; and 1 Peter 5:13.</a:t>
            </a:r>
          </a:p>
          <a:p>
            <a:endParaRPr lang="en-US" b="0" i="0" dirty="0">
              <a:solidFill>
                <a:srgbClr val="464646"/>
              </a:solidFill>
              <a:effectLst/>
              <a:latin typeface="Poppins" pitchFamily="2" charset="77"/>
            </a:endParaRPr>
          </a:p>
        </p:txBody>
      </p:sp>
      <p:sp>
        <p:nvSpPr>
          <p:cNvPr id="4" name="Slide Number Placeholder 3"/>
          <p:cNvSpPr>
            <a:spLocks noGrp="1"/>
          </p:cNvSpPr>
          <p:nvPr>
            <p:ph type="sldNum" sz="quarter" idx="5"/>
          </p:nvPr>
        </p:nvSpPr>
        <p:spPr/>
        <p:txBody>
          <a:bodyPr/>
          <a:lstStyle/>
          <a:p>
            <a:fld id="{CC6C295A-ED67-F94E-B146-D07ADBEAEC32}" type="slidenum">
              <a:rPr lang="en-US" smtClean="0"/>
              <a:t>3</a:t>
            </a:fld>
            <a:endParaRPr lang="en-US"/>
          </a:p>
        </p:txBody>
      </p:sp>
    </p:spTree>
    <p:extLst>
      <p:ext uri="{BB962C8B-B14F-4D97-AF65-F5344CB8AC3E}">
        <p14:creationId xmlns:p14="http://schemas.microsoft.com/office/powerpoint/2010/main" val="2074703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a:t>
            </a:r>
          </a:p>
        </p:txBody>
      </p:sp>
      <p:sp>
        <p:nvSpPr>
          <p:cNvPr id="4" name="Slide Number Placeholder 3"/>
          <p:cNvSpPr>
            <a:spLocks noGrp="1"/>
          </p:cNvSpPr>
          <p:nvPr>
            <p:ph type="sldNum" sz="quarter" idx="5"/>
          </p:nvPr>
        </p:nvSpPr>
        <p:spPr/>
        <p:txBody>
          <a:bodyPr/>
          <a:lstStyle/>
          <a:p>
            <a:fld id="{34422CA2-FFDF-E848-B18A-8607649D0D21}" type="slidenum">
              <a:rPr lang="en-US" smtClean="0"/>
              <a:t>4</a:t>
            </a:fld>
            <a:endParaRPr lang="en-US"/>
          </a:p>
        </p:txBody>
      </p:sp>
    </p:spTree>
    <p:extLst>
      <p:ext uri="{BB962C8B-B14F-4D97-AF65-F5344CB8AC3E}">
        <p14:creationId xmlns:p14="http://schemas.microsoft.com/office/powerpoint/2010/main" val="1791448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understood the need for rest.</a:t>
            </a:r>
          </a:p>
        </p:txBody>
      </p:sp>
      <p:sp>
        <p:nvSpPr>
          <p:cNvPr id="4" name="Slide Number Placeholder 3"/>
          <p:cNvSpPr>
            <a:spLocks noGrp="1"/>
          </p:cNvSpPr>
          <p:nvPr>
            <p:ph type="sldNum" sz="quarter" idx="5"/>
          </p:nvPr>
        </p:nvSpPr>
        <p:spPr/>
        <p:txBody>
          <a:bodyPr/>
          <a:lstStyle/>
          <a:p>
            <a:fld id="{34422CA2-FFDF-E848-B18A-8607649D0D21}" type="slidenum">
              <a:rPr lang="en-US" smtClean="0"/>
              <a:t>5</a:t>
            </a:fld>
            <a:endParaRPr lang="en-US"/>
          </a:p>
        </p:txBody>
      </p:sp>
    </p:spTree>
    <p:extLst>
      <p:ext uri="{BB962C8B-B14F-4D97-AF65-F5344CB8AC3E}">
        <p14:creationId xmlns:p14="http://schemas.microsoft.com/office/powerpoint/2010/main" val="3384852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knew what it meant to be tired.</a:t>
            </a:r>
          </a:p>
        </p:txBody>
      </p:sp>
      <p:sp>
        <p:nvSpPr>
          <p:cNvPr id="4" name="Slide Number Placeholder 3"/>
          <p:cNvSpPr>
            <a:spLocks noGrp="1"/>
          </p:cNvSpPr>
          <p:nvPr>
            <p:ph type="sldNum" sz="quarter" idx="5"/>
          </p:nvPr>
        </p:nvSpPr>
        <p:spPr/>
        <p:txBody>
          <a:bodyPr/>
          <a:lstStyle/>
          <a:p>
            <a:fld id="{34422CA2-FFDF-E848-B18A-8607649D0D21}" type="slidenum">
              <a:rPr lang="en-US" smtClean="0"/>
              <a:t>6</a:t>
            </a:fld>
            <a:endParaRPr lang="en-US"/>
          </a:p>
        </p:txBody>
      </p:sp>
    </p:spTree>
    <p:extLst>
      <p:ext uri="{BB962C8B-B14F-4D97-AF65-F5344CB8AC3E}">
        <p14:creationId xmlns:p14="http://schemas.microsoft.com/office/powerpoint/2010/main" val="344527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Exodus 20:8-11 - "Remember the Sabbath day, to keep it holy. Six days you shall labor, and do all your work, but the seventh day is a Sabbath to the Lord your God. On it you shall not do any work, neither you, nor your son or daughter, nor your male or female servant, nor your livestock, nor the sojourner who is within your gates. For in six days the Lord made the heavens and the earth, the sea, and all that is in them, but he rested on the seventh day. Therefore the Lord blessed the Sabbath day and made it holy."</a:t>
            </a:r>
          </a:p>
          <a:p>
            <a:pPr marL="285750" indent="-285750">
              <a:buFont typeface="Arial" panose="020B0604020202020204" pitchFamily="34" charset="0"/>
              <a:buChar char="•"/>
            </a:pPr>
            <a:r>
              <a:rPr lang="en-US" dirty="0"/>
              <a:t>Leviticus 23:3 - "Six days shall you labor, but on the seventh day is a sabbath of solemn rest, a holy convocation. You shall do no work—it is a sabbath to the Lord throughout your territory."</a:t>
            </a:r>
          </a:p>
          <a:p>
            <a:pPr marL="285750" indent="-285750">
              <a:buFont typeface="Arial" panose="020B0604020202020204" pitchFamily="34" charset="0"/>
              <a:buChar char="•"/>
            </a:pPr>
            <a:r>
              <a:rPr lang="en-US" dirty="0"/>
              <a:t>Deuteronomy 5:12-15 - "Observe the Sabbath day by keeping it holy, as the Lord your God has commanded you. Six days you shall labor and do all your work, but the seventh day is a sabbath to the Lord your God. On it you shall not do any work—neither you, nor your son or daughter, nor your male or female servant, nor your ox, nor your donkey, nor any of your livestock, nor the alien resident in your towns, so that your male and female servants may rest, as you do. Remember that you were slaves in Egypt and the Lord your God brought you out of there with a mighty hand and an outstretched arm. Therefore the Lord your God commanded you to observe the Sabbath day."</a:t>
            </a:r>
          </a:p>
          <a:p>
            <a:pPr marL="285750" indent="-285750">
              <a:buFont typeface="Arial" panose="020B0604020202020204" pitchFamily="34" charset="0"/>
              <a:buChar char="•"/>
            </a:pPr>
            <a:r>
              <a:rPr lang="en-US" dirty="0"/>
              <a:t>Isaiah 58:13-14 - "If you turn back your foot from the sabbath, from doing your pleasure on my holy day, and call the sabbath a delight and the Lord's holy day honorable; if you honor it, not going your own ways or seeking your own pleasure or talking idly; then you shall delight yourself in the Lord, and I will lift you up on the heights of the land and feed you with the heritage of Jacob your father, for the mouth of the Lord has spoken."</a:t>
            </a:r>
          </a:p>
          <a:p>
            <a:endParaRPr lang="en-US" dirty="0"/>
          </a:p>
          <a:p>
            <a:endParaRPr lang="en-US" dirty="0"/>
          </a:p>
        </p:txBody>
      </p:sp>
      <p:sp>
        <p:nvSpPr>
          <p:cNvPr id="4" name="Slide Number Placeholder 3"/>
          <p:cNvSpPr>
            <a:spLocks noGrp="1"/>
          </p:cNvSpPr>
          <p:nvPr>
            <p:ph type="sldNum" sz="quarter" idx="5"/>
          </p:nvPr>
        </p:nvSpPr>
        <p:spPr/>
        <p:txBody>
          <a:bodyPr/>
          <a:lstStyle/>
          <a:p>
            <a:fld id="{34422CA2-FFDF-E848-B18A-8607649D0D21}" type="slidenum">
              <a:rPr lang="en-US" smtClean="0"/>
              <a:t>8</a:t>
            </a:fld>
            <a:endParaRPr lang="en-US"/>
          </a:p>
        </p:txBody>
      </p:sp>
    </p:spTree>
    <p:extLst>
      <p:ext uri="{BB962C8B-B14F-4D97-AF65-F5344CB8AC3E}">
        <p14:creationId xmlns:p14="http://schemas.microsoft.com/office/powerpoint/2010/main" val="3497750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Lacking Trust…</a:t>
            </a:r>
          </a:p>
        </p:txBody>
      </p:sp>
      <p:sp>
        <p:nvSpPr>
          <p:cNvPr id="4" name="Slide Number Placeholder 3"/>
          <p:cNvSpPr>
            <a:spLocks noGrp="1"/>
          </p:cNvSpPr>
          <p:nvPr>
            <p:ph type="sldNum" sz="quarter" idx="5"/>
          </p:nvPr>
        </p:nvSpPr>
        <p:spPr/>
        <p:txBody>
          <a:bodyPr/>
          <a:lstStyle/>
          <a:p>
            <a:fld id="{34422CA2-FFDF-E848-B18A-8607649D0D21}" type="slidenum">
              <a:rPr lang="en-US" smtClean="0"/>
              <a:t>10</a:t>
            </a:fld>
            <a:endParaRPr lang="en-US"/>
          </a:p>
        </p:txBody>
      </p:sp>
    </p:spTree>
    <p:extLst>
      <p:ext uri="{BB962C8B-B14F-4D97-AF65-F5344CB8AC3E}">
        <p14:creationId xmlns:p14="http://schemas.microsoft.com/office/powerpoint/2010/main" val="350981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precision -&gt; everyone were satisfied; back then people didn’t eat like that unless it was some sort of wedding</a:t>
            </a:r>
          </a:p>
          <a:p>
            <a:r>
              <a:rPr lang="en-US" dirty="0"/>
              <a:t>What was left? 12 baskets, one for each one of the disciples. God’s precisions.</a:t>
            </a:r>
          </a:p>
          <a:p>
            <a:r>
              <a:rPr lang="en-US" dirty="0"/>
              <a:t>He fed 5000 which was more likely 20-</a:t>
            </a:r>
          </a:p>
          <a:p>
            <a:endParaRPr lang="en-US" dirty="0"/>
          </a:p>
          <a:p>
            <a:r>
              <a:rPr lang="en-US" dirty="0"/>
              <a:t>Con25k</a:t>
            </a:r>
          </a:p>
          <a:p>
            <a:endParaRPr lang="en-US" dirty="0"/>
          </a:p>
          <a:p>
            <a:r>
              <a:rPr lang="en-US" dirty="0"/>
              <a:t>Convicting questions</a:t>
            </a:r>
          </a:p>
        </p:txBody>
      </p:sp>
      <p:sp>
        <p:nvSpPr>
          <p:cNvPr id="4" name="Slide Number Placeholder 3"/>
          <p:cNvSpPr>
            <a:spLocks noGrp="1"/>
          </p:cNvSpPr>
          <p:nvPr>
            <p:ph type="sldNum" sz="quarter" idx="5"/>
          </p:nvPr>
        </p:nvSpPr>
        <p:spPr/>
        <p:txBody>
          <a:bodyPr/>
          <a:lstStyle/>
          <a:p>
            <a:fld id="{34422CA2-FFDF-E848-B18A-8607649D0D21}" type="slidenum">
              <a:rPr lang="en-US" smtClean="0"/>
              <a:t>11</a:t>
            </a:fld>
            <a:endParaRPr lang="en-US"/>
          </a:p>
        </p:txBody>
      </p:sp>
    </p:spTree>
    <p:extLst>
      <p:ext uri="{BB962C8B-B14F-4D97-AF65-F5344CB8AC3E}">
        <p14:creationId xmlns:p14="http://schemas.microsoft.com/office/powerpoint/2010/main" val="1572995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9/22/23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716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9/22/23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374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9/22/23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313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9/22/23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265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9/22/23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711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9/22/23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186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9/22/23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07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9/22/23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4382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9/22/23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816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9/22/23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44286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9/22/23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40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9/22/23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4139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TV5HY8pLZ34?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AA7E8A-6920-0442-C9E7-F01337EB1EF1}"/>
              </a:ext>
            </a:extLst>
          </p:cNvPr>
          <p:cNvSpPr>
            <a:spLocks noGrp="1"/>
          </p:cNvSpPr>
          <p:nvPr>
            <p:ph type="ctrTitle"/>
          </p:nvPr>
        </p:nvSpPr>
        <p:spPr>
          <a:xfrm>
            <a:off x="5289754" y="639097"/>
            <a:ext cx="6253317" cy="3686015"/>
          </a:xfrm>
        </p:spPr>
        <p:txBody>
          <a:bodyPr>
            <a:normAutofit/>
          </a:bodyPr>
          <a:lstStyle/>
          <a:p>
            <a:r>
              <a:rPr lang="en-US"/>
              <a:t>Action</a:t>
            </a:r>
            <a:endParaRPr lang="en-US" dirty="0"/>
          </a:p>
        </p:txBody>
      </p:sp>
      <p:sp>
        <p:nvSpPr>
          <p:cNvPr id="3" name="Subtitle 2">
            <a:extLst>
              <a:ext uri="{FF2B5EF4-FFF2-40B4-BE49-F238E27FC236}">
                <a16:creationId xmlns:a16="http://schemas.microsoft.com/office/drawing/2014/main" id="{8372B5E4-0C71-4DF0-C014-10B9F10D356A}"/>
              </a:ext>
            </a:extLst>
          </p:cNvPr>
          <p:cNvSpPr>
            <a:spLocks noGrp="1"/>
          </p:cNvSpPr>
          <p:nvPr>
            <p:ph type="subTitle" idx="1"/>
          </p:nvPr>
        </p:nvSpPr>
        <p:spPr>
          <a:xfrm>
            <a:off x="5289753" y="4672739"/>
            <a:ext cx="6269347" cy="1021498"/>
          </a:xfrm>
        </p:spPr>
        <p:txBody>
          <a:bodyPr>
            <a:normAutofit/>
          </a:bodyPr>
          <a:lstStyle/>
          <a:p>
            <a:r>
              <a:rPr lang="en-US">
                <a:solidFill>
                  <a:schemeClr val="tx1">
                    <a:lumMod val="85000"/>
                    <a:lumOff val="15000"/>
                  </a:schemeClr>
                </a:solidFill>
              </a:rPr>
              <a:t>Mark 6:30-44</a:t>
            </a:r>
          </a:p>
        </p:txBody>
      </p:sp>
      <p:pic>
        <p:nvPicPr>
          <p:cNvPr id="16" name="Picture 3">
            <a:extLst>
              <a:ext uri="{FF2B5EF4-FFF2-40B4-BE49-F238E27FC236}">
                <a16:creationId xmlns:a16="http://schemas.microsoft.com/office/drawing/2014/main" id="{B6C74B23-93CB-B303-01A4-0F1644DCEC2D}"/>
              </a:ext>
            </a:extLst>
          </p:cNvPr>
          <p:cNvPicPr>
            <a:picLocks noChangeAspect="1"/>
          </p:cNvPicPr>
          <p:nvPr/>
        </p:nvPicPr>
        <p:blipFill rotWithShape="1">
          <a:blip r:embed="rId3"/>
          <a:srcRect l="34369" r="11558" b="-1"/>
          <a:stretch/>
        </p:blipFill>
        <p:spPr>
          <a:xfrm>
            <a:off x="-1" y="1"/>
            <a:ext cx="4635315" cy="6857999"/>
          </a:xfrm>
          <a:prstGeom prst="rect">
            <a:avLst/>
          </a:prstGeom>
        </p:spPr>
      </p:pic>
      <p:cxnSp>
        <p:nvCxnSpPr>
          <p:cNvPr id="17" name="Straight Connector 10">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984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Exclamation mark on a yellow background">
            <a:extLst>
              <a:ext uri="{FF2B5EF4-FFF2-40B4-BE49-F238E27FC236}">
                <a16:creationId xmlns:a16="http://schemas.microsoft.com/office/drawing/2014/main" id="{60BCBDBF-AC0D-AA89-AB34-B8E15F8958C0}"/>
              </a:ext>
            </a:extLst>
          </p:cNvPr>
          <p:cNvPicPr>
            <a:picLocks noChangeAspect="1"/>
          </p:cNvPicPr>
          <p:nvPr/>
        </p:nvPicPr>
        <p:blipFill rotWithShape="1">
          <a:blip r:embed="rId3"/>
          <a:srcRect l="31415" r="18497"/>
          <a:stretch/>
        </p:blipFill>
        <p:spPr>
          <a:xfrm>
            <a:off x="20" y="10"/>
            <a:ext cx="4580077" cy="6857990"/>
          </a:xfrm>
          <a:prstGeom prst="rect">
            <a:avLst/>
          </a:prstGeom>
        </p:spPr>
      </p:pic>
      <p:cxnSp>
        <p:nvCxnSpPr>
          <p:cNvPr id="27" name="Straight Connector 26">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EFE3ECC3-74CC-A11F-D903-B367FF44C6DD}"/>
              </a:ext>
            </a:extLst>
          </p:cNvPr>
          <p:cNvSpPr txBox="1">
            <a:spLocks/>
          </p:cNvSpPr>
          <p:nvPr/>
        </p:nvSpPr>
        <p:spPr>
          <a:xfrm>
            <a:off x="5116784" y="2546224"/>
            <a:ext cx="5977938" cy="3342747"/>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600"/>
              </a:spcAft>
              <a:buFont typeface="Calibri" panose="020F0502020204030204" pitchFamily="34" charset="0"/>
              <a:buNone/>
            </a:pPr>
            <a:r>
              <a:rPr lang="en-US" sz="1800" b="1" baseline="30000" dirty="0">
                <a:solidFill>
                  <a:srgbClr val="FFFFFF"/>
                </a:solidFill>
              </a:rPr>
              <a:t>35 </a:t>
            </a:r>
            <a:r>
              <a:rPr lang="en-US" sz="1800" dirty="0">
                <a:solidFill>
                  <a:srgbClr val="FFFFFF"/>
                </a:solidFill>
              </a:rPr>
              <a:t>And when it grew late, his disciples came to him and said, “This is a desolate place, and the hour is now late. </a:t>
            </a:r>
            <a:r>
              <a:rPr lang="en-US" sz="1800" b="1" baseline="30000" dirty="0">
                <a:solidFill>
                  <a:srgbClr val="FFFFFF"/>
                </a:solidFill>
              </a:rPr>
              <a:t>36 </a:t>
            </a:r>
            <a:r>
              <a:rPr lang="en-US" sz="1800" dirty="0">
                <a:solidFill>
                  <a:srgbClr val="FFFFFF"/>
                </a:solidFill>
              </a:rPr>
              <a:t>Send them away to go into the surrounding countryside and villages and buy themselves something to eat.” </a:t>
            </a:r>
            <a:r>
              <a:rPr lang="en-US" sz="1800" b="1" baseline="30000" dirty="0">
                <a:solidFill>
                  <a:srgbClr val="FFFFFF"/>
                </a:solidFill>
              </a:rPr>
              <a:t>37 </a:t>
            </a:r>
            <a:r>
              <a:rPr lang="en-US" sz="1800" dirty="0">
                <a:solidFill>
                  <a:srgbClr val="FFFFFF"/>
                </a:solidFill>
              </a:rPr>
              <a:t>But he answered them, “</a:t>
            </a:r>
            <a:r>
              <a:rPr lang="en-US" sz="1800" b="1" dirty="0">
                <a:solidFill>
                  <a:schemeClr val="accent1"/>
                </a:solidFill>
              </a:rPr>
              <a:t>You give them something to eat</a:t>
            </a:r>
            <a:r>
              <a:rPr lang="en-US" sz="1800" b="1" dirty="0">
                <a:solidFill>
                  <a:srgbClr val="FFFFFF"/>
                </a:solidFill>
              </a:rPr>
              <a:t>.</a:t>
            </a:r>
            <a:r>
              <a:rPr lang="en-US" sz="1800" dirty="0">
                <a:solidFill>
                  <a:srgbClr val="FFFFFF"/>
                </a:solidFill>
              </a:rPr>
              <a:t>” And they said to him, “</a:t>
            </a:r>
            <a:r>
              <a:rPr lang="en-US" sz="1800" b="1" dirty="0">
                <a:solidFill>
                  <a:schemeClr val="accent1"/>
                </a:solidFill>
              </a:rPr>
              <a:t>Shall we go and buy two hundred denarii worth of bread and give it to them to eat.</a:t>
            </a:r>
            <a:r>
              <a:rPr lang="en-US" sz="1800" dirty="0">
                <a:solidFill>
                  <a:schemeClr val="accent1"/>
                </a:solidFill>
              </a:rPr>
              <a:t> </a:t>
            </a:r>
            <a:r>
              <a:rPr lang="en-US" sz="1800" b="1" baseline="30000" dirty="0">
                <a:solidFill>
                  <a:srgbClr val="FFFFFF"/>
                </a:solidFill>
              </a:rPr>
              <a:t>38 </a:t>
            </a:r>
            <a:r>
              <a:rPr lang="en-US" sz="1800" dirty="0">
                <a:solidFill>
                  <a:srgbClr val="FFFFFF"/>
                </a:solidFill>
              </a:rPr>
              <a:t>And he said to them, “How many loaves do you have? Go and see.” And when they had found out, they said, “</a:t>
            </a:r>
            <a:r>
              <a:rPr lang="en-US" sz="1800" b="1" dirty="0">
                <a:solidFill>
                  <a:schemeClr val="accent1"/>
                </a:solidFill>
              </a:rPr>
              <a:t>Five, and two fish</a:t>
            </a:r>
            <a:r>
              <a:rPr lang="en-US" sz="1800" b="1" dirty="0">
                <a:solidFill>
                  <a:srgbClr val="FFFFFF"/>
                </a:solidFill>
              </a:rPr>
              <a:t>.</a:t>
            </a:r>
            <a:r>
              <a:rPr lang="en-US" sz="1800" dirty="0">
                <a:solidFill>
                  <a:srgbClr val="FFFFFF"/>
                </a:solidFill>
              </a:rPr>
              <a:t>” </a:t>
            </a:r>
          </a:p>
          <a:p>
            <a:pPr marL="0" indent="0">
              <a:spcBef>
                <a:spcPts val="0"/>
              </a:spcBef>
              <a:spcAft>
                <a:spcPts val="600"/>
              </a:spcAft>
              <a:buFont typeface="Calibri" panose="020F0502020204030204" pitchFamily="34" charset="0"/>
              <a:buNone/>
            </a:pPr>
            <a:endParaRPr lang="en-US" sz="1800" dirty="0">
              <a:solidFill>
                <a:srgbClr val="FFFFFF"/>
              </a:solidFill>
            </a:endParaRPr>
          </a:p>
          <a:p>
            <a:pPr marL="0" indent="0">
              <a:spcBef>
                <a:spcPts val="0"/>
              </a:spcBef>
              <a:spcAft>
                <a:spcPts val="600"/>
              </a:spcAft>
              <a:buFont typeface="Calibri" panose="020F0502020204030204" pitchFamily="34" charset="0"/>
              <a:buNone/>
            </a:pPr>
            <a:r>
              <a:rPr lang="en-US" sz="1800" dirty="0">
                <a:solidFill>
                  <a:srgbClr val="FFFFFF"/>
                </a:solidFill>
              </a:rPr>
              <a:t>Mark 6:35–38 (ESV) </a:t>
            </a:r>
          </a:p>
        </p:txBody>
      </p:sp>
    </p:spTree>
    <p:extLst>
      <p:ext uri="{BB962C8B-B14F-4D97-AF65-F5344CB8AC3E}">
        <p14:creationId xmlns:p14="http://schemas.microsoft.com/office/powerpoint/2010/main" val="240544496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11">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
            <a:extLst>
              <a:ext uri="{FF2B5EF4-FFF2-40B4-BE49-F238E27FC236}">
                <a16:creationId xmlns:a16="http://schemas.microsoft.com/office/drawing/2014/main" id="{F950E637-5015-8F65-CA26-E89C884E7CC6}"/>
              </a:ext>
            </a:extLst>
          </p:cNvPr>
          <p:cNvPicPr>
            <a:picLocks noChangeAspect="1"/>
          </p:cNvPicPr>
          <p:nvPr/>
        </p:nvPicPr>
        <p:blipFill rotWithShape="1">
          <a:blip r:embed="rId3"/>
          <a:srcRect l="33782" r="28652"/>
          <a:stretch/>
        </p:blipFill>
        <p:spPr>
          <a:xfrm>
            <a:off x="20" y="10"/>
            <a:ext cx="4580077" cy="6857990"/>
          </a:xfrm>
          <a:prstGeom prst="rect">
            <a:avLst/>
          </a:prstGeom>
        </p:spPr>
      </p:pic>
      <p:cxnSp>
        <p:nvCxnSpPr>
          <p:cNvPr id="35" name="Straight Connector 13">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EFE3ECC3-74CC-A11F-D903-B367FF44C6DD}"/>
              </a:ext>
            </a:extLst>
          </p:cNvPr>
          <p:cNvSpPr txBox="1">
            <a:spLocks/>
          </p:cNvSpPr>
          <p:nvPr/>
        </p:nvSpPr>
        <p:spPr>
          <a:xfrm>
            <a:off x="5172074" y="2108201"/>
            <a:ext cx="5983606" cy="3760891"/>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90000"/>
              </a:lnSpc>
              <a:spcBef>
                <a:spcPts val="0"/>
              </a:spcBef>
              <a:spcAft>
                <a:spcPts val="600"/>
              </a:spcAft>
              <a:buFont typeface="Calibri" panose="020F0502020204030204" pitchFamily="34" charset="0"/>
              <a:buNone/>
            </a:pPr>
            <a:r>
              <a:rPr lang="en-US" b="1" baseline="30000" dirty="0"/>
              <a:t>39 </a:t>
            </a:r>
            <a:r>
              <a:rPr lang="en-US" dirty="0"/>
              <a:t>Then he commanded them all to sit down in groups on the </a:t>
            </a:r>
            <a:r>
              <a:rPr lang="en-US" b="1" dirty="0">
                <a:solidFill>
                  <a:schemeClr val="accent1"/>
                </a:solidFill>
              </a:rPr>
              <a:t>green grass</a:t>
            </a:r>
            <a:r>
              <a:rPr lang="en-US" dirty="0"/>
              <a:t>. </a:t>
            </a:r>
            <a:r>
              <a:rPr lang="en-US" b="1" baseline="30000" dirty="0"/>
              <a:t>40 </a:t>
            </a:r>
            <a:r>
              <a:rPr lang="en-US" dirty="0"/>
              <a:t>So they </a:t>
            </a:r>
            <a:r>
              <a:rPr lang="en-US" b="1" dirty="0">
                <a:solidFill>
                  <a:schemeClr val="accent1"/>
                </a:solidFill>
              </a:rPr>
              <a:t>sat down in groups, by hundreds and by fifties</a:t>
            </a:r>
            <a:r>
              <a:rPr lang="en-US" dirty="0"/>
              <a:t>. </a:t>
            </a:r>
            <a:r>
              <a:rPr lang="en-US" b="1" baseline="30000" dirty="0"/>
              <a:t>41 </a:t>
            </a:r>
            <a:r>
              <a:rPr lang="en-US" dirty="0"/>
              <a:t>And taking the five loaves and the two fish, he </a:t>
            </a:r>
            <a:r>
              <a:rPr lang="en-US" b="1" dirty="0">
                <a:solidFill>
                  <a:schemeClr val="accent1"/>
                </a:solidFill>
              </a:rPr>
              <a:t>looked up to heaven and said a blessing</a:t>
            </a:r>
            <a:r>
              <a:rPr lang="en-US" dirty="0"/>
              <a:t> and broke the loaves and gave them to the disciples to set before the people. And he divided the two fish among them all. </a:t>
            </a:r>
            <a:r>
              <a:rPr lang="en-US" b="1" baseline="30000" dirty="0"/>
              <a:t>42 </a:t>
            </a:r>
            <a:r>
              <a:rPr lang="en-US" dirty="0"/>
              <a:t>And </a:t>
            </a:r>
            <a:r>
              <a:rPr lang="en-US" b="1" dirty="0">
                <a:solidFill>
                  <a:schemeClr val="accent1"/>
                </a:solidFill>
              </a:rPr>
              <a:t>they all ate </a:t>
            </a:r>
            <a:r>
              <a:rPr lang="en-US" dirty="0"/>
              <a:t>and </a:t>
            </a:r>
            <a:r>
              <a:rPr lang="en-US" b="1" dirty="0">
                <a:solidFill>
                  <a:schemeClr val="accent1"/>
                </a:solidFill>
              </a:rPr>
              <a:t>were satisfied</a:t>
            </a:r>
            <a:r>
              <a:rPr lang="en-US" dirty="0"/>
              <a:t>. </a:t>
            </a:r>
            <a:r>
              <a:rPr lang="en-US" b="1" baseline="30000" dirty="0"/>
              <a:t>43 </a:t>
            </a:r>
            <a:r>
              <a:rPr lang="en-US" dirty="0"/>
              <a:t>And they took up </a:t>
            </a:r>
            <a:r>
              <a:rPr lang="en-US" b="1" dirty="0">
                <a:solidFill>
                  <a:schemeClr val="accent1"/>
                </a:solidFill>
              </a:rPr>
              <a:t>twelve baskets full </a:t>
            </a:r>
            <a:r>
              <a:rPr lang="en-US" dirty="0"/>
              <a:t>of broken pieces and of the fish. </a:t>
            </a:r>
            <a:r>
              <a:rPr lang="en-US" b="1" baseline="30000" dirty="0"/>
              <a:t>44 </a:t>
            </a:r>
            <a:r>
              <a:rPr lang="en-US" dirty="0"/>
              <a:t>And those who ate the loaves were </a:t>
            </a:r>
            <a:r>
              <a:rPr lang="en-US" b="1" dirty="0">
                <a:solidFill>
                  <a:schemeClr val="accent1"/>
                </a:solidFill>
              </a:rPr>
              <a:t>five thousand men</a:t>
            </a:r>
            <a:r>
              <a:rPr lang="en-US" dirty="0"/>
              <a:t>. </a:t>
            </a:r>
          </a:p>
          <a:p>
            <a:pPr marL="0" indent="0">
              <a:lnSpc>
                <a:spcPct val="90000"/>
              </a:lnSpc>
              <a:spcBef>
                <a:spcPts val="0"/>
              </a:spcBef>
              <a:spcAft>
                <a:spcPts val="600"/>
              </a:spcAft>
              <a:buFont typeface="Calibri" panose="020F0502020204030204" pitchFamily="34" charset="0"/>
              <a:buNone/>
            </a:pPr>
            <a:endParaRPr lang="en-US" dirty="0"/>
          </a:p>
          <a:p>
            <a:pPr marL="0" indent="0">
              <a:lnSpc>
                <a:spcPct val="90000"/>
              </a:lnSpc>
              <a:spcBef>
                <a:spcPts val="0"/>
              </a:spcBef>
              <a:spcAft>
                <a:spcPts val="600"/>
              </a:spcAft>
              <a:buFont typeface="Calibri" panose="020F0502020204030204" pitchFamily="34" charset="0"/>
              <a:buNone/>
            </a:pPr>
            <a:r>
              <a:rPr lang="en-US" dirty="0"/>
              <a:t>Mark 6:39–44 (ESV) </a:t>
            </a:r>
          </a:p>
        </p:txBody>
      </p:sp>
    </p:spTree>
    <p:extLst>
      <p:ext uri="{BB962C8B-B14F-4D97-AF65-F5344CB8AC3E}">
        <p14:creationId xmlns:p14="http://schemas.microsoft.com/office/powerpoint/2010/main" val="36469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189302-BC7A-C534-0D5F-1785B6F5B04D}"/>
              </a:ext>
            </a:extLst>
          </p:cNvPr>
          <p:cNvSpPr txBox="1"/>
          <p:nvPr/>
        </p:nvSpPr>
        <p:spPr>
          <a:xfrm>
            <a:off x="2721197" y="3136612"/>
            <a:ext cx="6749605" cy="584775"/>
          </a:xfrm>
          <a:prstGeom prst="rect">
            <a:avLst/>
          </a:prstGeom>
          <a:noFill/>
        </p:spPr>
        <p:txBody>
          <a:bodyPr wrap="none" rtlCol="0">
            <a:spAutoFit/>
          </a:bodyPr>
          <a:lstStyle/>
          <a:p>
            <a:r>
              <a:rPr lang="en-US" sz="3200" dirty="0"/>
              <a:t>Do you believe Jesus worked a miracle?</a:t>
            </a:r>
          </a:p>
        </p:txBody>
      </p:sp>
    </p:spTree>
    <p:extLst>
      <p:ext uri="{BB962C8B-B14F-4D97-AF65-F5344CB8AC3E}">
        <p14:creationId xmlns:p14="http://schemas.microsoft.com/office/powerpoint/2010/main" val="2133699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189302-BC7A-C534-0D5F-1785B6F5B04D}"/>
              </a:ext>
            </a:extLst>
          </p:cNvPr>
          <p:cNvSpPr txBox="1"/>
          <p:nvPr/>
        </p:nvSpPr>
        <p:spPr>
          <a:xfrm>
            <a:off x="1534979" y="2890391"/>
            <a:ext cx="9122041" cy="1077218"/>
          </a:xfrm>
          <a:prstGeom prst="rect">
            <a:avLst/>
          </a:prstGeom>
          <a:noFill/>
        </p:spPr>
        <p:txBody>
          <a:bodyPr wrap="square" rtlCol="0">
            <a:spAutoFit/>
          </a:bodyPr>
          <a:lstStyle/>
          <a:p>
            <a:pPr algn="ctr"/>
            <a:r>
              <a:rPr lang="en-US" sz="3200" dirty="0"/>
              <a:t>Have you ever been concerned about provisions for your future?</a:t>
            </a:r>
          </a:p>
        </p:txBody>
      </p:sp>
    </p:spTree>
    <p:extLst>
      <p:ext uri="{BB962C8B-B14F-4D97-AF65-F5344CB8AC3E}">
        <p14:creationId xmlns:p14="http://schemas.microsoft.com/office/powerpoint/2010/main" val="1996366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189302-BC7A-C534-0D5F-1785B6F5B04D}"/>
              </a:ext>
            </a:extLst>
          </p:cNvPr>
          <p:cNvSpPr txBox="1"/>
          <p:nvPr/>
        </p:nvSpPr>
        <p:spPr>
          <a:xfrm>
            <a:off x="1490120" y="2890391"/>
            <a:ext cx="9211760" cy="1077218"/>
          </a:xfrm>
          <a:prstGeom prst="rect">
            <a:avLst/>
          </a:prstGeom>
          <a:noFill/>
        </p:spPr>
        <p:txBody>
          <a:bodyPr wrap="square" rtlCol="0">
            <a:spAutoFit/>
          </a:bodyPr>
          <a:lstStyle/>
          <a:p>
            <a:pPr algn="ctr"/>
            <a:r>
              <a:rPr lang="en-US" sz="3200" dirty="0"/>
              <a:t>Then what does it matter if you believe He performed a miracle?</a:t>
            </a:r>
          </a:p>
        </p:txBody>
      </p:sp>
    </p:spTree>
    <p:extLst>
      <p:ext uri="{BB962C8B-B14F-4D97-AF65-F5344CB8AC3E}">
        <p14:creationId xmlns:p14="http://schemas.microsoft.com/office/powerpoint/2010/main" val="228789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26">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5" name="Straight Connector 28">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6" name="Rectangle 30">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descr="Robin, bird with a red chest, with a colourful background">
            <a:extLst>
              <a:ext uri="{FF2B5EF4-FFF2-40B4-BE49-F238E27FC236}">
                <a16:creationId xmlns:a16="http://schemas.microsoft.com/office/drawing/2014/main" id="{288DF903-E686-33EF-CF74-0A9C705971C1}"/>
              </a:ext>
            </a:extLst>
          </p:cNvPr>
          <p:cNvPicPr>
            <a:picLocks noChangeAspect="1"/>
          </p:cNvPicPr>
          <p:nvPr/>
        </p:nvPicPr>
        <p:blipFill rotWithShape="1">
          <a:blip r:embed="rId2"/>
          <a:srcRect l="33618" r="18619"/>
          <a:stretch/>
        </p:blipFill>
        <p:spPr>
          <a:xfrm>
            <a:off x="20" y="10"/>
            <a:ext cx="4580077" cy="6400784"/>
          </a:xfrm>
          <a:prstGeom prst="rect">
            <a:avLst/>
          </a:prstGeom>
        </p:spPr>
      </p:pic>
      <p:cxnSp>
        <p:nvCxnSpPr>
          <p:cNvPr id="57"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443C14D-D296-6CEA-BF27-F90813365EE8}"/>
              </a:ext>
            </a:extLst>
          </p:cNvPr>
          <p:cNvSpPr txBox="1"/>
          <p:nvPr/>
        </p:nvSpPr>
        <p:spPr>
          <a:xfrm>
            <a:off x="5172074" y="2108201"/>
            <a:ext cx="5983606" cy="3760891"/>
          </a:xfrm>
          <a:prstGeom prst="rect">
            <a:avLst/>
          </a:prstGeom>
        </p:spPr>
        <p:txBody>
          <a:bodyPr vert="horz" lIns="0" tIns="45720" rIns="0" bIns="45720" rtlCol="0">
            <a:normAutofit/>
          </a:bodyPr>
          <a:lstStyle/>
          <a:p>
            <a:pPr marL="0" marR="0">
              <a:spcBef>
                <a:spcPts val="0"/>
              </a:spcBef>
              <a:spcAft>
                <a:spcPts val="600"/>
              </a:spcAft>
              <a:buFont typeface="Calibri" panose="020F0502020204030204" pitchFamily="34" charset="0"/>
            </a:pPr>
            <a:r>
              <a:rPr lang="en-US" b="1" baseline="30000" dirty="0">
                <a:solidFill>
                  <a:schemeClr val="tx1">
                    <a:lumMod val="75000"/>
                    <a:lumOff val="25000"/>
                  </a:schemeClr>
                </a:solidFill>
                <a:effectLst/>
              </a:rPr>
              <a:t>26 </a:t>
            </a:r>
            <a:r>
              <a:rPr lang="en-US" dirty="0">
                <a:solidFill>
                  <a:schemeClr val="tx1">
                    <a:lumMod val="75000"/>
                    <a:lumOff val="25000"/>
                  </a:schemeClr>
                </a:solidFill>
                <a:effectLst/>
              </a:rPr>
              <a:t>Look at the birds of the air: they neither sow nor reap nor gather into barns, and </a:t>
            </a:r>
            <a:r>
              <a:rPr lang="en-US" b="1" dirty="0">
                <a:solidFill>
                  <a:schemeClr val="tx1">
                    <a:lumMod val="75000"/>
                    <a:lumOff val="25000"/>
                  </a:schemeClr>
                </a:solidFill>
                <a:effectLst/>
              </a:rPr>
              <a:t>yet your heavenly Father feeds them. Are you not of more value than they? </a:t>
            </a:r>
            <a:r>
              <a:rPr lang="en-US" b="1" baseline="30000" dirty="0">
                <a:solidFill>
                  <a:schemeClr val="tx1">
                    <a:lumMod val="75000"/>
                    <a:lumOff val="25000"/>
                  </a:schemeClr>
                </a:solidFill>
                <a:effectLst/>
              </a:rPr>
              <a:t>27 </a:t>
            </a:r>
            <a:r>
              <a:rPr lang="en-US" dirty="0">
                <a:solidFill>
                  <a:schemeClr val="tx1">
                    <a:lumMod val="75000"/>
                    <a:lumOff val="25000"/>
                  </a:schemeClr>
                </a:solidFill>
                <a:effectLst/>
              </a:rPr>
              <a:t>And which of you by being anxious can add a single hour to his span of life? </a:t>
            </a:r>
          </a:p>
          <a:p>
            <a:pPr marL="0" marR="0">
              <a:spcBef>
                <a:spcPts val="0"/>
              </a:spcBef>
              <a:spcAft>
                <a:spcPts val="600"/>
              </a:spcAft>
              <a:buFont typeface="Calibri" panose="020F0502020204030204" pitchFamily="34" charset="0"/>
            </a:pPr>
            <a:endParaRPr lang="en-US" dirty="0">
              <a:solidFill>
                <a:schemeClr val="tx1">
                  <a:lumMod val="75000"/>
                  <a:lumOff val="25000"/>
                </a:schemeClr>
              </a:solidFill>
              <a:effectLst/>
            </a:endParaRPr>
          </a:p>
          <a:p>
            <a:pPr>
              <a:spcAft>
                <a:spcPts val="600"/>
              </a:spcAft>
              <a:buFont typeface="Calibri" panose="020F0502020204030204" pitchFamily="34" charset="0"/>
            </a:pPr>
            <a:r>
              <a:rPr lang="en-US" dirty="0">
                <a:solidFill>
                  <a:schemeClr val="tx1">
                    <a:lumMod val="75000"/>
                    <a:lumOff val="25000"/>
                  </a:schemeClr>
                </a:solidFill>
                <a:effectLst/>
              </a:rPr>
              <a:t>Matthew 6:26–27 (ESV) </a:t>
            </a:r>
            <a:endParaRPr lang="en-US" dirty="0">
              <a:solidFill>
                <a:schemeClr val="tx1">
                  <a:lumMod val="75000"/>
                  <a:lumOff val="25000"/>
                </a:schemeClr>
              </a:solidFill>
            </a:endParaRPr>
          </a:p>
        </p:txBody>
      </p:sp>
      <p:sp>
        <p:nvSpPr>
          <p:cNvPr id="58" name="Rectangle 34">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29754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0246E05A-A3D8-8E4E-2F76-18A66625F6F0}"/>
              </a:ext>
            </a:extLst>
          </p:cNvPr>
          <p:cNvPicPr>
            <a:picLocks noChangeAspect="1"/>
          </p:cNvPicPr>
          <p:nvPr/>
        </p:nvPicPr>
        <p:blipFill rotWithShape="1">
          <a:blip r:embed="rId2"/>
          <a:srcRect l="743" r="51494"/>
          <a:stretch/>
        </p:blipFill>
        <p:spPr>
          <a:xfrm>
            <a:off x="20" y="10"/>
            <a:ext cx="4580077" cy="6400784"/>
          </a:xfrm>
          <a:prstGeom prst="rect">
            <a:avLst/>
          </a:prstGeom>
        </p:spPr>
      </p:pic>
      <p:cxnSp>
        <p:nvCxnSpPr>
          <p:cNvPr id="28"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F9FC4AF-53EF-E4A5-4651-65E45A30B92D}"/>
              </a:ext>
            </a:extLst>
          </p:cNvPr>
          <p:cNvSpPr txBox="1"/>
          <p:nvPr/>
        </p:nvSpPr>
        <p:spPr>
          <a:xfrm>
            <a:off x="5172074" y="2108201"/>
            <a:ext cx="5983606" cy="3760891"/>
          </a:xfrm>
          <a:prstGeom prst="rect">
            <a:avLst/>
          </a:prstGeom>
        </p:spPr>
        <p:txBody>
          <a:bodyPr vert="horz" lIns="0" tIns="45720" rIns="0" bIns="45720" rtlCol="0">
            <a:normAutofit/>
          </a:bodyPr>
          <a:lstStyle/>
          <a:p>
            <a:pPr marL="0" marR="0" indent="152400">
              <a:spcBef>
                <a:spcPts val="0"/>
              </a:spcBef>
              <a:spcAft>
                <a:spcPts val="600"/>
              </a:spcAft>
              <a:buFont typeface="Calibri" panose="020F0502020204030204" pitchFamily="34" charset="0"/>
            </a:pPr>
            <a:r>
              <a:rPr lang="en-US" b="1" baseline="30000" dirty="0">
                <a:solidFill>
                  <a:schemeClr val="tx1">
                    <a:lumMod val="75000"/>
                    <a:lumOff val="25000"/>
                  </a:schemeClr>
                </a:solidFill>
                <a:effectLst/>
              </a:rPr>
              <a:t>7 </a:t>
            </a:r>
            <a:r>
              <a:rPr lang="en-US" dirty="0">
                <a:solidFill>
                  <a:schemeClr val="tx1">
                    <a:lumMod val="75000"/>
                    <a:lumOff val="25000"/>
                  </a:schemeClr>
                </a:solidFill>
                <a:effectLst/>
              </a:rPr>
              <a:t>“Ask, and it will be given to you; seek, and you will find; knock, and it will be opened to you. </a:t>
            </a:r>
            <a:r>
              <a:rPr lang="en-US" b="1" baseline="30000" dirty="0">
                <a:solidFill>
                  <a:schemeClr val="tx1">
                    <a:lumMod val="75000"/>
                    <a:lumOff val="25000"/>
                  </a:schemeClr>
                </a:solidFill>
                <a:effectLst/>
              </a:rPr>
              <a:t>8 </a:t>
            </a:r>
            <a:r>
              <a:rPr lang="en-US" dirty="0">
                <a:solidFill>
                  <a:schemeClr val="tx1">
                    <a:lumMod val="75000"/>
                    <a:lumOff val="25000"/>
                  </a:schemeClr>
                </a:solidFill>
                <a:effectLst/>
              </a:rPr>
              <a:t>For everyone who asks receives, and the one who seeks finds, and to the one who knocks it will be opened. </a:t>
            </a:r>
            <a:endParaRPr lang="en-US">
              <a:solidFill>
                <a:schemeClr val="tx1">
                  <a:lumMod val="75000"/>
                  <a:lumOff val="25000"/>
                </a:schemeClr>
              </a:solidFill>
            </a:endParaRPr>
          </a:p>
          <a:p>
            <a:pPr marL="0" marR="0" indent="152400">
              <a:spcBef>
                <a:spcPts val="0"/>
              </a:spcBef>
              <a:spcAft>
                <a:spcPts val="600"/>
              </a:spcAft>
              <a:buFont typeface="Calibri" panose="020F0502020204030204" pitchFamily="34" charset="0"/>
            </a:pPr>
            <a:endParaRPr lang="en-US">
              <a:solidFill>
                <a:schemeClr val="tx1">
                  <a:lumMod val="75000"/>
                  <a:lumOff val="25000"/>
                </a:schemeClr>
              </a:solidFill>
              <a:effectLst/>
            </a:endParaRPr>
          </a:p>
          <a:p>
            <a:pPr marR="0" indent="9525">
              <a:spcBef>
                <a:spcPts val="0"/>
              </a:spcBef>
              <a:spcAft>
                <a:spcPts val="600"/>
              </a:spcAft>
              <a:buFont typeface="Calibri" panose="020F0502020204030204" pitchFamily="34" charset="0"/>
            </a:pPr>
            <a:r>
              <a:rPr lang="en-US" dirty="0">
                <a:solidFill>
                  <a:schemeClr val="tx1">
                    <a:lumMod val="75000"/>
                    <a:lumOff val="25000"/>
                  </a:schemeClr>
                </a:solidFill>
                <a:effectLst/>
              </a:rPr>
              <a:t>Matthew 7:7–8 (ESV) </a:t>
            </a:r>
            <a:endParaRPr lang="en-US">
              <a:solidFill>
                <a:schemeClr val="tx1">
                  <a:lumMod val="75000"/>
                  <a:lumOff val="25000"/>
                </a:schemeClr>
              </a:solidFill>
              <a:effectLst/>
            </a:endParaRPr>
          </a:p>
          <a:p>
            <a:pPr marL="0" marR="0" indent="152400">
              <a:spcBef>
                <a:spcPts val="0"/>
              </a:spcBef>
              <a:spcAft>
                <a:spcPts val="600"/>
              </a:spcAft>
              <a:buFont typeface="Calibri" panose="020F0502020204030204" pitchFamily="34" charset="0"/>
            </a:pPr>
            <a:endParaRPr lang="en-US">
              <a:solidFill>
                <a:schemeClr val="tx1">
                  <a:lumMod val="75000"/>
                  <a:lumOff val="25000"/>
                </a:schemeClr>
              </a:solidFill>
              <a:effectLst/>
            </a:endParaRPr>
          </a:p>
        </p:txBody>
      </p:sp>
      <p:sp>
        <p:nvSpPr>
          <p:cNvPr id="30" name="Rectangle 29">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62929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0254A126-9E6E-C1E8-8D15-54F697965C10}"/>
              </a:ext>
            </a:extLst>
          </p:cNvPr>
          <p:cNvGrpSpPr/>
          <p:nvPr/>
        </p:nvGrpSpPr>
        <p:grpSpPr>
          <a:xfrm>
            <a:off x="3259387" y="514551"/>
            <a:ext cx="5693547" cy="4514689"/>
            <a:chOff x="3249226" y="1185111"/>
            <a:chExt cx="5693547" cy="4514689"/>
          </a:xfrm>
        </p:grpSpPr>
        <p:pic>
          <p:nvPicPr>
            <p:cNvPr id="42" name="Picture 41" descr="A black background with a black square&#10;&#10;Description automatically generated with medium confidence">
              <a:extLst>
                <a:ext uri="{FF2B5EF4-FFF2-40B4-BE49-F238E27FC236}">
                  <a16:creationId xmlns:a16="http://schemas.microsoft.com/office/drawing/2014/main" id="{95D47681-6425-8517-0AF5-D7F0BF287FC9}"/>
                </a:ext>
              </a:extLst>
            </p:cNvPr>
            <p:cNvPicPr>
              <a:picLocks noChangeAspect="1"/>
            </p:cNvPicPr>
            <p:nvPr/>
          </p:nvPicPr>
          <p:blipFill>
            <a:blip r:embed="rId2"/>
            <a:stretch>
              <a:fillRect/>
            </a:stretch>
          </p:blipFill>
          <p:spPr>
            <a:xfrm>
              <a:off x="5834326" y="1185111"/>
              <a:ext cx="523347" cy="523347"/>
            </a:xfrm>
            <a:prstGeom prst="rect">
              <a:avLst/>
            </a:prstGeom>
          </p:spPr>
        </p:pic>
        <p:sp>
          <p:nvSpPr>
            <p:cNvPr id="2" name="TextBox 1">
              <a:extLst>
                <a:ext uri="{FF2B5EF4-FFF2-40B4-BE49-F238E27FC236}">
                  <a16:creationId xmlns:a16="http://schemas.microsoft.com/office/drawing/2014/main" id="{7FF33C21-50FE-EC8C-A6AA-0AF3DAF43E54}"/>
                </a:ext>
              </a:extLst>
            </p:cNvPr>
            <p:cNvSpPr txBox="1"/>
            <p:nvPr/>
          </p:nvSpPr>
          <p:spPr>
            <a:xfrm>
              <a:off x="5193189" y="3308002"/>
              <a:ext cx="1805623" cy="707886"/>
            </a:xfrm>
            <a:prstGeom prst="rect">
              <a:avLst/>
            </a:prstGeom>
            <a:noFill/>
          </p:spPr>
          <p:txBody>
            <a:bodyPr wrap="none" rtlCol="0">
              <a:spAutoFit/>
            </a:bodyPr>
            <a:lstStyle/>
            <a:p>
              <a:r>
                <a:rPr lang="en-US" sz="4000" dirty="0">
                  <a:solidFill>
                    <a:schemeClr val="accent4"/>
                  </a:solidFill>
                </a:rPr>
                <a:t>ACTION</a:t>
              </a:r>
            </a:p>
          </p:txBody>
        </p:sp>
        <p:sp>
          <p:nvSpPr>
            <p:cNvPr id="3" name="TextBox 2">
              <a:extLst>
                <a:ext uri="{FF2B5EF4-FFF2-40B4-BE49-F238E27FC236}">
                  <a16:creationId xmlns:a16="http://schemas.microsoft.com/office/drawing/2014/main" id="{C335B178-1F8B-414A-0336-8C2F5E0C151F}"/>
                </a:ext>
              </a:extLst>
            </p:cNvPr>
            <p:cNvSpPr txBox="1"/>
            <p:nvPr/>
          </p:nvSpPr>
          <p:spPr>
            <a:xfrm>
              <a:off x="5491187" y="1727160"/>
              <a:ext cx="1209627" cy="707886"/>
            </a:xfrm>
            <a:prstGeom prst="rect">
              <a:avLst/>
            </a:prstGeom>
            <a:noFill/>
          </p:spPr>
          <p:txBody>
            <a:bodyPr wrap="none" rtlCol="0">
              <a:spAutoFit/>
            </a:bodyPr>
            <a:lstStyle/>
            <a:p>
              <a:r>
                <a:rPr lang="en-US" sz="4000" dirty="0">
                  <a:solidFill>
                    <a:schemeClr val="accent1"/>
                  </a:solidFill>
                </a:rPr>
                <a:t>Faith</a:t>
              </a:r>
            </a:p>
          </p:txBody>
        </p:sp>
        <p:cxnSp>
          <p:nvCxnSpPr>
            <p:cNvPr id="8" name="Straight Connector 7">
              <a:extLst>
                <a:ext uri="{FF2B5EF4-FFF2-40B4-BE49-F238E27FC236}">
                  <a16:creationId xmlns:a16="http://schemas.microsoft.com/office/drawing/2014/main" id="{70DB024C-235F-9238-E8D6-A330F01A3705}"/>
                </a:ext>
              </a:extLst>
            </p:cNvPr>
            <p:cNvCxnSpPr>
              <a:cxnSpLocks/>
            </p:cNvCxnSpPr>
            <p:nvPr/>
          </p:nvCxnSpPr>
          <p:spPr>
            <a:xfrm flipV="1">
              <a:off x="3625145" y="2081103"/>
              <a:ext cx="1828800" cy="2926080"/>
            </a:xfrm>
            <a:prstGeom prst="line">
              <a:avLst/>
            </a:prstGeom>
            <a:ln w="3175">
              <a:solidFill>
                <a:schemeClr val="accent1">
                  <a:alpha val="5636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52D262-4C03-0DAC-76DE-A5B51BF65E76}"/>
                </a:ext>
              </a:extLst>
            </p:cNvPr>
            <p:cNvCxnSpPr>
              <a:cxnSpLocks/>
              <a:stCxn id="3" idx="3"/>
              <a:endCxn id="5" idx="3"/>
            </p:cNvCxnSpPr>
            <p:nvPr/>
          </p:nvCxnSpPr>
          <p:spPr>
            <a:xfrm>
              <a:off x="6700813" y="2081103"/>
              <a:ext cx="1828800" cy="2926080"/>
            </a:xfrm>
            <a:prstGeom prst="line">
              <a:avLst/>
            </a:prstGeom>
            <a:ln w="3175">
              <a:solidFill>
                <a:schemeClr val="accent1">
                  <a:alpha val="5636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EC1270-773E-2459-6389-710436FA7972}"/>
                </a:ext>
              </a:extLst>
            </p:cNvPr>
            <p:cNvSpPr txBox="1"/>
            <p:nvPr/>
          </p:nvSpPr>
          <p:spPr>
            <a:xfrm>
              <a:off x="3249226" y="4991914"/>
              <a:ext cx="1909497" cy="707886"/>
            </a:xfrm>
            <a:prstGeom prst="rect">
              <a:avLst/>
            </a:prstGeom>
            <a:noFill/>
          </p:spPr>
          <p:txBody>
            <a:bodyPr wrap="none" rtlCol="0">
              <a:spAutoFit/>
            </a:bodyPr>
            <a:lstStyle/>
            <a:p>
              <a:r>
                <a:rPr lang="en-US" sz="4000" dirty="0">
                  <a:solidFill>
                    <a:schemeClr val="accent6">
                      <a:lumMod val="75000"/>
                    </a:schemeClr>
                  </a:solidFill>
                </a:rPr>
                <a:t>Wisdom</a:t>
              </a:r>
            </a:p>
          </p:txBody>
        </p:sp>
        <p:sp>
          <p:nvSpPr>
            <p:cNvPr id="5" name="TextBox 4">
              <a:extLst>
                <a:ext uri="{FF2B5EF4-FFF2-40B4-BE49-F238E27FC236}">
                  <a16:creationId xmlns:a16="http://schemas.microsoft.com/office/drawing/2014/main" id="{C8FA2042-1251-1883-4083-7CDC33307827}"/>
                </a:ext>
              </a:extLst>
            </p:cNvPr>
            <p:cNvSpPr txBox="1"/>
            <p:nvPr/>
          </p:nvSpPr>
          <p:spPr>
            <a:xfrm>
              <a:off x="6964346" y="4991914"/>
              <a:ext cx="1978427" cy="707886"/>
            </a:xfrm>
            <a:prstGeom prst="rect">
              <a:avLst/>
            </a:prstGeom>
            <a:noFill/>
          </p:spPr>
          <p:txBody>
            <a:bodyPr wrap="none" rtlCol="0">
              <a:spAutoFit/>
            </a:bodyPr>
            <a:lstStyle/>
            <a:p>
              <a:r>
                <a:rPr lang="en-US" sz="4000" dirty="0">
                  <a:solidFill>
                    <a:schemeClr val="accent1"/>
                  </a:solidFill>
                </a:rPr>
                <a:t>Learning</a:t>
              </a:r>
            </a:p>
          </p:txBody>
        </p:sp>
        <p:cxnSp>
          <p:nvCxnSpPr>
            <p:cNvPr id="12" name="Straight Connector 11">
              <a:extLst>
                <a:ext uri="{FF2B5EF4-FFF2-40B4-BE49-F238E27FC236}">
                  <a16:creationId xmlns:a16="http://schemas.microsoft.com/office/drawing/2014/main" id="{98B10498-CDB4-9BD1-D423-15A5E8676D7F}"/>
                </a:ext>
              </a:extLst>
            </p:cNvPr>
            <p:cNvCxnSpPr>
              <a:cxnSpLocks/>
              <a:stCxn id="4" idx="3"/>
              <a:endCxn id="5" idx="1"/>
            </p:cNvCxnSpPr>
            <p:nvPr/>
          </p:nvCxnSpPr>
          <p:spPr>
            <a:xfrm>
              <a:off x="5158723" y="5345857"/>
              <a:ext cx="1805623" cy="0"/>
            </a:xfrm>
            <a:prstGeom prst="line">
              <a:avLst/>
            </a:prstGeom>
            <a:ln w="3175">
              <a:solidFill>
                <a:schemeClr val="accent1">
                  <a:alpha val="5636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0A0A334A-2DB8-ED6B-F3FB-D2AC2FC60E68}"/>
              </a:ext>
            </a:extLst>
          </p:cNvPr>
          <p:cNvSpPr txBox="1"/>
          <p:nvPr/>
        </p:nvSpPr>
        <p:spPr>
          <a:xfrm>
            <a:off x="6974507" y="1148933"/>
            <a:ext cx="2972133" cy="584775"/>
          </a:xfrm>
          <a:prstGeom prst="rect">
            <a:avLst/>
          </a:prstGeom>
          <a:noFill/>
        </p:spPr>
        <p:txBody>
          <a:bodyPr wrap="square" rtlCol="0">
            <a:spAutoFit/>
          </a:bodyPr>
          <a:lstStyle/>
          <a:p>
            <a:r>
              <a:rPr lang="en-US" dirty="0"/>
              <a:t>Faith is </a:t>
            </a:r>
            <a:r>
              <a:rPr lang="en-US" b="1" dirty="0"/>
              <a:t>believing and </a:t>
            </a:r>
            <a:r>
              <a:rPr lang="en-US" b="1" u="sng" dirty="0"/>
              <a:t>acting</a:t>
            </a:r>
            <a:r>
              <a:rPr lang="en-US" dirty="0"/>
              <a:t>.</a:t>
            </a:r>
          </a:p>
          <a:p>
            <a:r>
              <a:rPr lang="en-US" sz="1400" b="0" i="0" dirty="0">
                <a:solidFill>
                  <a:srgbClr val="1C1917"/>
                </a:solidFill>
                <a:effectLst/>
                <a:latin typeface="-apple-system"/>
              </a:rPr>
              <a:t>Example: James 2:14-17</a:t>
            </a:r>
            <a:endParaRPr lang="en-US" sz="1400" dirty="0"/>
          </a:p>
        </p:txBody>
      </p:sp>
      <p:sp>
        <p:nvSpPr>
          <p:cNvPr id="48" name="TextBox 47">
            <a:extLst>
              <a:ext uri="{FF2B5EF4-FFF2-40B4-BE49-F238E27FC236}">
                <a16:creationId xmlns:a16="http://schemas.microsoft.com/office/drawing/2014/main" id="{97C0C6E3-A9A9-6069-F7B1-895B019010C3}"/>
              </a:ext>
            </a:extLst>
          </p:cNvPr>
          <p:cNvSpPr txBox="1"/>
          <p:nvPr/>
        </p:nvSpPr>
        <p:spPr>
          <a:xfrm>
            <a:off x="2557207" y="5013971"/>
            <a:ext cx="3810627" cy="1138773"/>
          </a:xfrm>
          <a:prstGeom prst="rect">
            <a:avLst/>
          </a:prstGeom>
          <a:noFill/>
        </p:spPr>
        <p:txBody>
          <a:bodyPr wrap="square" rtlCol="0">
            <a:spAutoFit/>
          </a:bodyPr>
          <a:lstStyle/>
          <a:p>
            <a:r>
              <a:rPr lang="en-US" dirty="0"/>
              <a:t>Wisdom is seeing the world and your circumstances </a:t>
            </a:r>
            <a:r>
              <a:rPr lang="en-US" b="1" dirty="0"/>
              <a:t>through God’s eyes and then </a:t>
            </a:r>
            <a:r>
              <a:rPr lang="en-US" b="1" u="sng" dirty="0"/>
              <a:t>acting</a:t>
            </a:r>
            <a:r>
              <a:rPr lang="en-US" b="1" dirty="0"/>
              <a:t> accordingly</a:t>
            </a:r>
            <a:r>
              <a:rPr lang="en-US" dirty="0"/>
              <a:t>.</a:t>
            </a:r>
          </a:p>
          <a:p>
            <a:r>
              <a:rPr lang="en-US" sz="1400" i="0" dirty="0">
                <a:solidFill>
                  <a:srgbClr val="1C1917"/>
                </a:solidFill>
                <a:effectLst/>
                <a:latin typeface="-apple-system"/>
              </a:rPr>
              <a:t>Example: Hosea 14:9</a:t>
            </a:r>
            <a:endParaRPr lang="en-US" sz="1400" dirty="0"/>
          </a:p>
        </p:txBody>
      </p:sp>
      <p:sp>
        <p:nvSpPr>
          <p:cNvPr id="49" name="TextBox 48">
            <a:extLst>
              <a:ext uri="{FF2B5EF4-FFF2-40B4-BE49-F238E27FC236}">
                <a16:creationId xmlns:a16="http://schemas.microsoft.com/office/drawing/2014/main" id="{CC527FFB-145B-2439-E6A0-4CAE456240B1}"/>
              </a:ext>
            </a:extLst>
          </p:cNvPr>
          <p:cNvSpPr txBox="1"/>
          <p:nvPr/>
        </p:nvSpPr>
        <p:spPr>
          <a:xfrm>
            <a:off x="7008973" y="5029240"/>
            <a:ext cx="4116227" cy="861774"/>
          </a:xfrm>
          <a:prstGeom prst="rect">
            <a:avLst/>
          </a:prstGeom>
          <a:noFill/>
        </p:spPr>
        <p:txBody>
          <a:bodyPr wrap="square" rtlCol="0">
            <a:spAutoFit/>
          </a:bodyPr>
          <a:lstStyle/>
          <a:p>
            <a:r>
              <a:rPr lang="en-US" dirty="0"/>
              <a:t>Learning is being in the same circumstance but </a:t>
            </a:r>
            <a:r>
              <a:rPr lang="en-US" b="1" dirty="0"/>
              <a:t>taking different </a:t>
            </a:r>
            <a:r>
              <a:rPr lang="en-US" b="1" u="sng" dirty="0"/>
              <a:t>actions</a:t>
            </a:r>
            <a:r>
              <a:rPr lang="en-US" dirty="0"/>
              <a:t>.</a:t>
            </a:r>
          </a:p>
          <a:p>
            <a:r>
              <a:rPr lang="en-US" sz="1400" dirty="0"/>
              <a:t>Example: Romans 5:3-4</a:t>
            </a:r>
          </a:p>
        </p:txBody>
      </p:sp>
      <p:sp>
        <p:nvSpPr>
          <p:cNvPr id="50" name="TextBox 49">
            <a:extLst>
              <a:ext uri="{FF2B5EF4-FFF2-40B4-BE49-F238E27FC236}">
                <a16:creationId xmlns:a16="http://schemas.microsoft.com/office/drawing/2014/main" id="{AE4203E8-B515-F3AD-A93A-AD42F50C610C}"/>
              </a:ext>
            </a:extLst>
          </p:cNvPr>
          <p:cNvSpPr txBox="1"/>
          <p:nvPr/>
        </p:nvSpPr>
        <p:spPr>
          <a:xfrm>
            <a:off x="5592021" y="3198617"/>
            <a:ext cx="1028278" cy="400110"/>
          </a:xfrm>
          <a:prstGeom prst="rect">
            <a:avLst/>
          </a:prstGeom>
          <a:noFill/>
        </p:spPr>
        <p:txBody>
          <a:bodyPr wrap="square" rtlCol="0">
            <a:spAutoFit/>
          </a:bodyPr>
          <a:lstStyle/>
          <a:p>
            <a:pPr algn="ctr"/>
            <a:r>
              <a:rPr lang="en-US" sz="2000" dirty="0"/>
              <a:t>DOING!</a:t>
            </a:r>
            <a:endParaRPr lang="en-US" sz="1600" dirty="0"/>
          </a:p>
        </p:txBody>
      </p:sp>
    </p:spTree>
    <p:extLst>
      <p:ext uri="{BB962C8B-B14F-4D97-AF65-F5344CB8AC3E}">
        <p14:creationId xmlns:p14="http://schemas.microsoft.com/office/powerpoint/2010/main" val="71571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2B6C9846-B5AB-4E52-988D-F7E5865C9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6F3D7E8E-8467-4198-87E0-ADC1B604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D161A81-5745-8ECA-41F0-529CA1123E27}"/>
              </a:ext>
            </a:extLst>
          </p:cNvPr>
          <p:cNvSpPr>
            <a:spLocks noGrp="1"/>
          </p:cNvSpPr>
          <p:nvPr>
            <p:ph type="title"/>
          </p:nvPr>
        </p:nvSpPr>
        <p:spPr>
          <a:xfrm>
            <a:off x="1066800" y="5252936"/>
            <a:ext cx="10058400" cy="1028715"/>
          </a:xfrm>
        </p:spPr>
        <p:txBody>
          <a:bodyPr>
            <a:normAutofit/>
          </a:bodyPr>
          <a:lstStyle/>
          <a:p>
            <a:pPr algn="ctr"/>
            <a:r>
              <a:rPr lang="en-US" dirty="0">
                <a:solidFill>
                  <a:schemeClr val="bg1"/>
                </a:solidFill>
              </a:rPr>
              <a:t>Actions We Can Take</a:t>
            </a:r>
          </a:p>
        </p:txBody>
      </p:sp>
      <p:graphicFrame>
        <p:nvGraphicFramePr>
          <p:cNvPr id="7" name="Content Placeholder 2">
            <a:extLst>
              <a:ext uri="{FF2B5EF4-FFF2-40B4-BE49-F238E27FC236}">
                <a16:creationId xmlns:a16="http://schemas.microsoft.com/office/drawing/2014/main" id="{A7EC8C95-572B-E5A2-E49A-1116F3BBACD3}"/>
              </a:ext>
            </a:extLst>
          </p:cNvPr>
          <p:cNvGraphicFramePr>
            <a:graphicFrameLocks noGrp="1"/>
          </p:cNvGraphicFramePr>
          <p:nvPr>
            <p:ph idx="1"/>
            <p:extLst>
              <p:ext uri="{D42A27DB-BD31-4B8C-83A1-F6EECF244321}">
                <p14:modId xmlns:p14="http://schemas.microsoft.com/office/powerpoint/2010/main" val="3337536669"/>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2939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3E070B-D787-9395-D589-50992B91484B}"/>
              </a:ext>
            </a:extLst>
          </p:cNvPr>
          <p:cNvSpPr txBox="1"/>
          <p:nvPr/>
        </p:nvSpPr>
        <p:spPr>
          <a:xfrm>
            <a:off x="4868741" y="2967335"/>
            <a:ext cx="2454518" cy="923330"/>
          </a:xfrm>
          <a:prstGeom prst="rect">
            <a:avLst/>
          </a:prstGeom>
          <a:noFill/>
        </p:spPr>
        <p:txBody>
          <a:bodyPr wrap="none" rtlCol="0">
            <a:spAutoFit/>
          </a:bodyPr>
          <a:lstStyle/>
          <a:p>
            <a:r>
              <a:rPr lang="en-US" sz="5400" dirty="0"/>
              <a:t>The End</a:t>
            </a:r>
          </a:p>
        </p:txBody>
      </p:sp>
    </p:spTree>
    <p:extLst>
      <p:ext uri="{BB962C8B-B14F-4D97-AF65-F5344CB8AC3E}">
        <p14:creationId xmlns:p14="http://schemas.microsoft.com/office/powerpoint/2010/main" val="104784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E2AC1-7A72-CAB2-F641-9F4A0EB59EFC}"/>
              </a:ext>
            </a:extLst>
          </p:cNvPr>
          <p:cNvSpPr>
            <a:spLocks noGrp="1"/>
          </p:cNvSpPr>
          <p:nvPr>
            <p:ph type="title"/>
          </p:nvPr>
        </p:nvSpPr>
        <p:spPr/>
        <p:txBody>
          <a:bodyPr/>
          <a:lstStyle/>
          <a:p>
            <a:r>
              <a:rPr lang="en-US" dirty="0"/>
              <a:t>The Gospels</a:t>
            </a:r>
          </a:p>
        </p:txBody>
      </p:sp>
      <p:graphicFrame>
        <p:nvGraphicFramePr>
          <p:cNvPr id="5" name="Content Placeholder 4">
            <a:extLst>
              <a:ext uri="{FF2B5EF4-FFF2-40B4-BE49-F238E27FC236}">
                <a16:creationId xmlns:a16="http://schemas.microsoft.com/office/drawing/2014/main" id="{C66B4DEB-8593-2AB4-9D72-F7BF2EF843C5}"/>
              </a:ext>
            </a:extLst>
          </p:cNvPr>
          <p:cNvGraphicFramePr>
            <a:graphicFrameLocks noGrp="1"/>
          </p:cNvGraphicFramePr>
          <p:nvPr>
            <p:ph idx="1"/>
            <p:extLst>
              <p:ext uri="{D42A27DB-BD31-4B8C-83A1-F6EECF244321}">
                <p14:modId xmlns:p14="http://schemas.microsoft.com/office/powerpoint/2010/main" val="1653833717"/>
              </p:ext>
            </p:extLst>
          </p:nvPr>
        </p:nvGraphicFramePr>
        <p:xfrm>
          <a:off x="868680" y="2168959"/>
          <a:ext cx="10515599" cy="3906520"/>
        </p:xfrm>
        <a:graphic>
          <a:graphicData uri="http://schemas.openxmlformats.org/drawingml/2006/table">
            <a:tbl>
              <a:tblPr firstRow="1" bandRow="1">
                <a:tableStyleId>{073A0DAA-6AF3-43AB-8588-CEC1D06C72B9}</a:tableStyleId>
              </a:tblPr>
              <a:tblGrid>
                <a:gridCol w="1269278">
                  <a:extLst>
                    <a:ext uri="{9D8B030D-6E8A-4147-A177-3AD203B41FA5}">
                      <a16:colId xmlns:a16="http://schemas.microsoft.com/office/drawing/2014/main" val="1637842293"/>
                    </a:ext>
                  </a:extLst>
                </a:gridCol>
                <a:gridCol w="2180041">
                  <a:extLst>
                    <a:ext uri="{9D8B030D-6E8A-4147-A177-3AD203B41FA5}">
                      <a16:colId xmlns:a16="http://schemas.microsoft.com/office/drawing/2014/main" val="3355718353"/>
                    </a:ext>
                  </a:extLst>
                </a:gridCol>
                <a:gridCol w="2306321">
                  <a:extLst>
                    <a:ext uri="{9D8B030D-6E8A-4147-A177-3AD203B41FA5}">
                      <a16:colId xmlns:a16="http://schemas.microsoft.com/office/drawing/2014/main" val="3181108752"/>
                    </a:ext>
                  </a:extLst>
                </a:gridCol>
                <a:gridCol w="4759959">
                  <a:extLst>
                    <a:ext uri="{9D8B030D-6E8A-4147-A177-3AD203B41FA5}">
                      <a16:colId xmlns:a16="http://schemas.microsoft.com/office/drawing/2014/main" val="210793734"/>
                    </a:ext>
                  </a:extLst>
                </a:gridCol>
              </a:tblGrid>
              <a:tr h="370840">
                <a:tc>
                  <a:txBody>
                    <a:bodyPr/>
                    <a:lstStyle/>
                    <a:p>
                      <a:r>
                        <a:rPr lang="en-US" sz="1600" dirty="0"/>
                        <a:t>Name</a:t>
                      </a:r>
                    </a:p>
                  </a:txBody>
                  <a:tcPr/>
                </a:tc>
                <a:tc>
                  <a:txBody>
                    <a:bodyPr/>
                    <a:lstStyle/>
                    <a:p>
                      <a:r>
                        <a:rPr lang="en-US" sz="1600" dirty="0"/>
                        <a:t>Occupation</a:t>
                      </a:r>
                    </a:p>
                  </a:txBody>
                  <a:tcPr/>
                </a:tc>
                <a:tc>
                  <a:txBody>
                    <a:bodyPr/>
                    <a:lstStyle/>
                    <a:p>
                      <a:r>
                        <a:rPr lang="en-US" sz="1600" dirty="0"/>
                        <a:t>Wrote To</a:t>
                      </a:r>
                    </a:p>
                  </a:txBody>
                  <a:tcPr/>
                </a:tc>
                <a:tc>
                  <a:txBody>
                    <a:bodyPr/>
                    <a:lstStyle/>
                    <a:p>
                      <a:r>
                        <a:rPr lang="en-US" sz="1600" dirty="0"/>
                        <a:t>Description</a:t>
                      </a:r>
                    </a:p>
                  </a:txBody>
                  <a:tcPr/>
                </a:tc>
                <a:extLst>
                  <a:ext uri="{0D108BD9-81ED-4DB2-BD59-A6C34878D82A}">
                    <a16:rowId xmlns:a16="http://schemas.microsoft.com/office/drawing/2014/main" val="3158418999"/>
                  </a:ext>
                </a:extLst>
              </a:tr>
              <a:tr h="370840">
                <a:tc>
                  <a:txBody>
                    <a:bodyPr/>
                    <a:lstStyle/>
                    <a:p>
                      <a:r>
                        <a:rPr lang="en-US" sz="1600" b="1" dirty="0"/>
                        <a:t>Matthew</a:t>
                      </a:r>
                    </a:p>
                  </a:txBody>
                  <a:tcPr/>
                </a:tc>
                <a:tc>
                  <a:txBody>
                    <a:bodyPr/>
                    <a:lstStyle/>
                    <a:p>
                      <a:r>
                        <a:rPr lang="en-US" sz="1600" dirty="0"/>
                        <a:t>Tax Collector and Disciple of Jesus</a:t>
                      </a:r>
                    </a:p>
                  </a:txBody>
                  <a:tcPr/>
                </a:tc>
                <a:tc>
                  <a:txBody>
                    <a:bodyPr/>
                    <a:lstStyle/>
                    <a:p>
                      <a:r>
                        <a:rPr lang="en-US" sz="1600" dirty="0"/>
                        <a:t>Jewish Christians</a:t>
                      </a:r>
                    </a:p>
                  </a:txBody>
                  <a:tcPr/>
                </a:tc>
                <a:tc>
                  <a:txBody>
                    <a:bodyPr/>
                    <a:lstStyle/>
                    <a:p>
                      <a:r>
                        <a:rPr lang="en-US" sz="1600" dirty="0"/>
                        <a:t>Matthew's Gospel is the longest and most detailed of the four Gospels. It emphasizes Jesus' fulfillment of Old Testament prophecies and his Messiahship.</a:t>
                      </a:r>
                    </a:p>
                  </a:txBody>
                  <a:tcPr/>
                </a:tc>
                <a:extLst>
                  <a:ext uri="{0D108BD9-81ED-4DB2-BD59-A6C34878D82A}">
                    <a16:rowId xmlns:a16="http://schemas.microsoft.com/office/drawing/2014/main" val="159739697"/>
                  </a:ext>
                </a:extLst>
              </a:tr>
              <a:tr h="370840">
                <a:tc>
                  <a:txBody>
                    <a:bodyPr/>
                    <a:lstStyle/>
                    <a:p>
                      <a:r>
                        <a:rPr lang="en-US" sz="1600" b="1" dirty="0"/>
                        <a:t>Mark</a:t>
                      </a:r>
                    </a:p>
                  </a:txBody>
                  <a:tcPr>
                    <a:solidFill>
                      <a:schemeClr val="accent1">
                        <a:lumMod val="20000"/>
                        <a:lumOff val="80000"/>
                      </a:schemeClr>
                    </a:solidFill>
                  </a:tcPr>
                </a:tc>
                <a:tc>
                  <a:txBody>
                    <a:bodyPr/>
                    <a:lstStyle/>
                    <a:p>
                      <a:r>
                        <a:rPr lang="en-US" sz="1600" dirty="0"/>
                        <a:t>Unknown and Disciple of Peter</a:t>
                      </a:r>
                    </a:p>
                  </a:txBody>
                  <a:tcPr>
                    <a:solidFill>
                      <a:schemeClr val="accent1">
                        <a:lumMod val="20000"/>
                        <a:lumOff val="80000"/>
                      </a:schemeClr>
                    </a:solidFill>
                  </a:tcPr>
                </a:tc>
                <a:tc>
                  <a:txBody>
                    <a:bodyPr/>
                    <a:lstStyle/>
                    <a:p>
                      <a:r>
                        <a:rPr lang="en-US" sz="1600" dirty="0"/>
                        <a:t>Gentile (Non-Jewish) Christians, specifically Romans</a:t>
                      </a:r>
                    </a:p>
                  </a:txBody>
                  <a:tcPr>
                    <a:solidFill>
                      <a:schemeClr val="accent1">
                        <a:lumMod val="20000"/>
                        <a:lumOff val="80000"/>
                      </a:schemeClr>
                    </a:solidFill>
                  </a:tcPr>
                </a:tc>
                <a:tc>
                  <a:txBody>
                    <a:bodyPr/>
                    <a:lstStyle/>
                    <a:p>
                      <a:r>
                        <a:rPr lang="en-US" sz="1600" dirty="0"/>
                        <a:t>Mark's Gospel is the shortest and most fast-paced of the four Gospels. It focuses on Jesus' actions and miracles, and it is written in a simple and direct style.</a:t>
                      </a:r>
                    </a:p>
                  </a:txBody>
                  <a:tcPr>
                    <a:solidFill>
                      <a:schemeClr val="accent1">
                        <a:lumMod val="20000"/>
                        <a:lumOff val="80000"/>
                      </a:schemeClr>
                    </a:solidFill>
                  </a:tcPr>
                </a:tc>
                <a:extLst>
                  <a:ext uri="{0D108BD9-81ED-4DB2-BD59-A6C34878D82A}">
                    <a16:rowId xmlns:a16="http://schemas.microsoft.com/office/drawing/2014/main" val="2034681981"/>
                  </a:ext>
                </a:extLst>
              </a:tr>
              <a:tr h="370840">
                <a:tc>
                  <a:txBody>
                    <a:bodyPr/>
                    <a:lstStyle/>
                    <a:p>
                      <a:r>
                        <a:rPr lang="en-US" sz="1600" b="1" dirty="0"/>
                        <a:t>Luke</a:t>
                      </a:r>
                    </a:p>
                  </a:txBody>
                  <a:tcPr/>
                </a:tc>
                <a:tc>
                  <a:txBody>
                    <a:bodyPr/>
                    <a:lstStyle/>
                    <a:p>
                      <a:r>
                        <a:rPr lang="en-US" sz="1600" dirty="0"/>
                        <a:t>Physician and Disciple of Paul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Gentile (Non-Jewish) Christians, Greeks, Theophilus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Luke's Gospel is the most literary of the four Gospels. It is written in a polished and flowing style, and it emphasizes Jesus' compassion for the poor and marginalized.</a:t>
                      </a:r>
                    </a:p>
                  </a:txBody>
                  <a:tcPr/>
                </a:tc>
                <a:extLst>
                  <a:ext uri="{0D108BD9-81ED-4DB2-BD59-A6C34878D82A}">
                    <a16:rowId xmlns:a16="http://schemas.microsoft.com/office/drawing/2014/main" val="3825560481"/>
                  </a:ext>
                </a:extLst>
              </a:tr>
              <a:tr h="370840">
                <a:tc>
                  <a:txBody>
                    <a:bodyPr/>
                    <a:lstStyle/>
                    <a:p>
                      <a:r>
                        <a:rPr lang="en-US" sz="1600" dirty="0"/>
                        <a:t>John</a:t>
                      </a:r>
                    </a:p>
                  </a:txBody>
                  <a:tcPr/>
                </a:tc>
                <a:tc>
                  <a:txBody>
                    <a:bodyPr/>
                    <a:lstStyle/>
                    <a:p>
                      <a:r>
                        <a:rPr lang="en-US" sz="1600" dirty="0"/>
                        <a:t>Fisherman and Disciple of Jesus</a:t>
                      </a:r>
                    </a:p>
                  </a:txBody>
                  <a:tcPr/>
                </a:tc>
                <a:tc>
                  <a:txBody>
                    <a:bodyPr/>
                    <a:lstStyle/>
                    <a:p>
                      <a:r>
                        <a:rPr lang="en-US" sz="1600" dirty="0"/>
                        <a:t>Christians in Asia Minor; All Christians</a:t>
                      </a:r>
                    </a:p>
                  </a:txBody>
                  <a:tcPr/>
                </a:tc>
                <a:tc>
                  <a:txBody>
                    <a:bodyPr/>
                    <a:lstStyle/>
                    <a:p>
                      <a:r>
                        <a:rPr lang="en-US" sz="1600" dirty="0"/>
                        <a:t>John's Gospel is the most theological of the four Gospels. It emphasizes Jesus' divinity and his relationship with the Father.</a:t>
                      </a:r>
                    </a:p>
                  </a:txBody>
                  <a:tcPr/>
                </a:tc>
                <a:extLst>
                  <a:ext uri="{0D108BD9-81ED-4DB2-BD59-A6C34878D82A}">
                    <a16:rowId xmlns:a16="http://schemas.microsoft.com/office/drawing/2014/main" val="316161177"/>
                  </a:ext>
                </a:extLst>
              </a:tr>
            </a:tbl>
          </a:graphicData>
        </a:graphic>
      </p:graphicFrame>
    </p:spTree>
    <p:extLst>
      <p:ext uri="{BB962C8B-B14F-4D97-AF65-F5344CB8AC3E}">
        <p14:creationId xmlns:p14="http://schemas.microsoft.com/office/powerpoint/2010/main" val="597850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3DBE63-E6DC-D6DC-968C-FF1E267AA15C}"/>
              </a:ext>
            </a:extLst>
          </p:cNvPr>
          <p:cNvSpPr txBox="1"/>
          <p:nvPr/>
        </p:nvSpPr>
        <p:spPr>
          <a:xfrm>
            <a:off x="2304306" y="2890391"/>
            <a:ext cx="7583388" cy="1077218"/>
          </a:xfrm>
          <a:prstGeom prst="rect">
            <a:avLst/>
          </a:prstGeom>
          <a:noFill/>
        </p:spPr>
        <p:txBody>
          <a:bodyPr wrap="square" rtlCol="0">
            <a:spAutoFit/>
          </a:bodyPr>
          <a:lstStyle/>
          <a:p>
            <a:pPr algn="ctr"/>
            <a:r>
              <a:rPr lang="en-US" sz="3200" dirty="0"/>
              <a:t>What posture should I have to receive to receive God’s provision?</a:t>
            </a:r>
          </a:p>
        </p:txBody>
      </p:sp>
    </p:spTree>
    <p:extLst>
      <p:ext uri="{BB962C8B-B14F-4D97-AF65-F5344CB8AC3E}">
        <p14:creationId xmlns:p14="http://schemas.microsoft.com/office/powerpoint/2010/main" val="597247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1341-4765-0398-E8FD-D89E971175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A431B4-D020-87DD-6395-59418170ED23}"/>
              </a:ext>
            </a:extLst>
          </p:cNvPr>
          <p:cNvSpPr>
            <a:spLocks noGrp="1"/>
          </p:cNvSpPr>
          <p:nvPr>
            <p:ph idx="1"/>
          </p:nvPr>
        </p:nvSpPr>
        <p:spPr/>
        <p:txBody>
          <a:bodyPr/>
          <a:lstStyle/>
          <a:p>
            <a:r>
              <a:rPr lang="en-US" dirty="0"/>
              <a:t>God will use what you wouldn’t choose.</a:t>
            </a:r>
          </a:p>
          <a:p>
            <a:r>
              <a:rPr lang="en-US" dirty="0"/>
              <a:t>God will use what you’re willing to lose.</a:t>
            </a:r>
          </a:p>
          <a:p>
            <a:endParaRPr lang="en-US" dirty="0"/>
          </a:p>
        </p:txBody>
      </p:sp>
    </p:spTree>
    <p:extLst>
      <p:ext uri="{BB962C8B-B14F-4D97-AF65-F5344CB8AC3E}">
        <p14:creationId xmlns:p14="http://schemas.microsoft.com/office/powerpoint/2010/main" val="3241152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FE3ECC3-74CC-A11F-D903-B367FF44C6DD}"/>
              </a:ext>
            </a:extLst>
          </p:cNvPr>
          <p:cNvSpPr txBox="1">
            <a:spLocks/>
          </p:cNvSpPr>
          <p:nvPr/>
        </p:nvSpPr>
        <p:spPr>
          <a:xfrm>
            <a:off x="1066800" y="885711"/>
            <a:ext cx="10058400" cy="5086577"/>
          </a:xfrm>
          <a:prstGeom prst="rect">
            <a:avLst/>
          </a:prstGeom>
        </p:spPr>
        <p:txBody>
          <a:bodyPr>
            <a:normAutofit fontScale="92500" lnSpcReduction="20000"/>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a:lnSpc>
                <a:spcPct val="115000"/>
              </a:lnSpc>
              <a:spcAft>
                <a:spcPts val="1000"/>
              </a:spcAft>
            </a:pPr>
            <a:r>
              <a:rPr lang="en-US" sz="1800" b="1" dirty="0">
                <a:latin typeface="Arial" panose="020B0604020202020204" pitchFamily="34" charset="0"/>
              </a:rPr>
              <a:t>Jesus Feeds the Five Thousand </a:t>
            </a:r>
          </a:p>
          <a:p>
            <a:pPr marL="0" indent="0">
              <a:lnSpc>
                <a:spcPct val="115000"/>
              </a:lnSpc>
              <a:spcBef>
                <a:spcPts val="0"/>
              </a:spcBef>
              <a:spcAft>
                <a:spcPts val="0"/>
              </a:spcAft>
              <a:buNone/>
            </a:pPr>
            <a:r>
              <a:rPr lang="en-US" sz="1800" b="1" baseline="30000" dirty="0">
                <a:latin typeface="Calibri" panose="020F0502020204030204" pitchFamily="34" charset="0"/>
              </a:rPr>
              <a:t>30 </a:t>
            </a:r>
            <a:r>
              <a:rPr lang="en-US" sz="1800" dirty="0">
                <a:latin typeface="Calibri" panose="020F0502020204030204" pitchFamily="34" charset="0"/>
              </a:rPr>
              <a:t>The apostles returned to Jesus and told him all that they had done and taught. </a:t>
            </a:r>
            <a:r>
              <a:rPr lang="en-US" sz="1800" b="1" baseline="30000" dirty="0">
                <a:latin typeface="Calibri" panose="020F0502020204030204" pitchFamily="34" charset="0"/>
              </a:rPr>
              <a:t>31 </a:t>
            </a:r>
            <a:r>
              <a:rPr lang="en-US" sz="1800" dirty="0">
                <a:latin typeface="Calibri" panose="020F0502020204030204" pitchFamily="34" charset="0"/>
              </a:rPr>
              <a:t>And he said to them, </a:t>
            </a:r>
            <a:r>
              <a:rPr lang="en-US" sz="1800" dirty="0">
                <a:solidFill>
                  <a:srgbClr val="FF0000"/>
                </a:solidFill>
                <a:latin typeface="Calibri" panose="020F0502020204030204" pitchFamily="34" charset="0"/>
              </a:rPr>
              <a:t>“Come away by yourselves to a desolate place and rest a while.”</a:t>
            </a:r>
            <a:r>
              <a:rPr lang="en-US" sz="1800" dirty="0">
                <a:latin typeface="Calibri" panose="020F0502020204030204" pitchFamily="34" charset="0"/>
              </a:rPr>
              <a:t> For many were coming and going, and they had no leisure even to eat. </a:t>
            </a:r>
            <a:r>
              <a:rPr lang="en-US" sz="1800" b="1" baseline="30000" dirty="0">
                <a:latin typeface="Calibri" panose="020F0502020204030204" pitchFamily="34" charset="0"/>
              </a:rPr>
              <a:t>32 </a:t>
            </a:r>
            <a:r>
              <a:rPr lang="en-US" sz="1800" dirty="0">
                <a:latin typeface="Calibri" panose="020F0502020204030204" pitchFamily="34" charset="0"/>
              </a:rPr>
              <a:t>And they went away in the boat to a desolate place by themselves. </a:t>
            </a:r>
            <a:r>
              <a:rPr lang="en-US" sz="1800" b="1" baseline="30000" dirty="0">
                <a:latin typeface="Calibri" panose="020F0502020204030204" pitchFamily="34" charset="0"/>
              </a:rPr>
              <a:t>33 </a:t>
            </a:r>
            <a:r>
              <a:rPr lang="en-US" sz="1800" dirty="0">
                <a:latin typeface="Calibri" panose="020F0502020204030204" pitchFamily="34" charset="0"/>
              </a:rPr>
              <a:t>Now many saw them going and recognized them, and they ran there on foot from all the towns and got there ahead of them. </a:t>
            </a:r>
            <a:r>
              <a:rPr lang="en-US" sz="1800" b="1" baseline="30000" dirty="0">
                <a:latin typeface="Calibri" panose="020F0502020204030204" pitchFamily="34" charset="0"/>
              </a:rPr>
              <a:t>34 </a:t>
            </a:r>
            <a:r>
              <a:rPr lang="en-US" sz="1800" dirty="0">
                <a:latin typeface="Calibri" panose="020F0502020204030204" pitchFamily="34" charset="0"/>
              </a:rPr>
              <a:t>When he went ashore he saw a great crowd, and he had compassion on them, because they were like sheep without a shepherd. And he began to teach them many things. </a:t>
            </a:r>
            <a:r>
              <a:rPr lang="en-US" sz="1800" b="1" baseline="30000" dirty="0">
                <a:latin typeface="Calibri" panose="020F0502020204030204" pitchFamily="34" charset="0"/>
              </a:rPr>
              <a:t>35 </a:t>
            </a:r>
            <a:r>
              <a:rPr lang="en-US" sz="1800" dirty="0">
                <a:latin typeface="Calibri" panose="020F0502020204030204" pitchFamily="34" charset="0"/>
              </a:rPr>
              <a:t>And when it grew late, his disciples came to him and said, “This is a desolate place, and the hour is now late. </a:t>
            </a:r>
            <a:r>
              <a:rPr lang="en-US" sz="1800" b="1" baseline="30000" dirty="0">
                <a:latin typeface="Calibri" panose="020F0502020204030204" pitchFamily="34" charset="0"/>
              </a:rPr>
              <a:t>36 </a:t>
            </a:r>
            <a:r>
              <a:rPr lang="en-US" sz="1800" dirty="0">
                <a:latin typeface="Calibri" panose="020F0502020204030204" pitchFamily="34" charset="0"/>
              </a:rPr>
              <a:t>Send them away to go into the surrounding countryside and villages and buy themselves something to eat.” </a:t>
            </a:r>
            <a:r>
              <a:rPr lang="en-US" sz="1800" b="1" baseline="30000" dirty="0">
                <a:latin typeface="Calibri" panose="020F0502020204030204" pitchFamily="34" charset="0"/>
              </a:rPr>
              <a:t>37 </a:t>
            </a:r>
            <a:r>
              <a:rPr lang="en-US" sz="1800" dirty="0">
                <a:latin typeface="Calibri" panose="020F0502020204030204" pitchFamily="34" charset="0"/>
              </a:rPr>
              <a:t>But he answered them, </a:t>
            </a:r>
            <a:r>
              <a:rPr lang="en-US" sz="1800" dirty="0">
                <a:solidFill>
                  <a:srgbClr val="FF0000"/>
                </a:solidFill>
                <a:latin typeface="Calibri" panose="020F0502020204030204" pitchFamily="34" charset="0"/>
              </a:rPr>
              <a:t>“You give them something to eat.”</a:t>
            </a:r>
            <a:r>
              <a:rPr lang="en-US" sz="1800" dirty="0">
                <a:latin typeface="Calibri" panose="020F0502020204030204" pitchFamily="34" charset="0"/>
              </a:rPr>
              <a:t> And they said to him, “Shall we go and buy two hundred denarii worth of bread and give it to them to eat?” </a:t>
            </a:r>
            <a:r>
              <a:rPr lang="en-US" sz="1800" b="1" baseline="30000" dirty="0">
                <a:latin typeface="Calibri" panose="020F0502020204030204" pitchFamily="34" charset="0"/>
              </a:rPr>
              <a:t>38 </a:t>
            </a:r>
            <a:r>
              <a:rPr lang="en-US" sz="1800" dirty="0">
                <a:latin typeface="Calibri" panose="020F0502020204030204" pitchFamily="34" charset="0"/>
              </a:rPr>
              <a:t>And he said to them, </a:t>
            </a:r>
            <a:r>
              <a:rPr lang="en-US" sz="1800" dirty="0">
                <a:solidFill>
                  <a:srgbClr val="FF0000"/>
                </a:solidFill>
                <a:latin typeface="Calibri" panose="020F0502020204030204" pitchFamily="34" charset="0"/>
              </a:rPr>
              <a:t>“How many loaves do you have? Go and see.”</a:t>
            </a:r>
            <a:r>
              <a:rPr lang="en-US" sz="1800" dirty="0">
                <a:latin typeface="Calibri" panose="020F0502020204030204" pitchFamily="34" charset="0"/>
              </a:rPr>
              <a:t> And when they had found out, they said, “Five, and two fish.” </a:t>
            </a:r>
            <a:r>
              <a:rPr lang="en-US" sz="1800" b="1" baseline="30000" dirty="0">
                <a:latin typeface="Calibri" panose="020F0502020204030204" pitchFamily="34" charset="0"/>
              </a:rPr>
              <a:t>39 </a:t>
            </a:r>
            <a:r>
              <a:rPr lang="en-US" sz="1800" dirty="0">
                <a:latin typeface="Calibri" panose="020F0502020204030204" pitchFamily="34" charset="0"/>
              </a:rPr>
              <a:t>Then he commanded them all to sit down in groups on the green grass. </a:t>
            </a:r>
            <a:r>
              <a:rPr lang="en-US" sz="1800" b="1" baseline="30000" dirty="0">
                <a:latin typeface="Calibri" panose="020F0502020204030204" pitchFamily="34" charset="0"/>
              </a:rPr>
              <a:t>40 </a:t>
            </a:r>
            <a:r>
              <a:rPr lang="en-US" sz="1800" dirty="0">
                <a:latin typeface="Calibri" panose="020F0502020204030204" pitchFamily="34" charset="0"/>
              </a:rPr>
              <a:t>So they sat down in groups, by hundreds and by fifties. </a:t>
            </a:r>
            <a:r>
              <a:rPr lang="en-US" sz="1800" b="1" baseline="30000" dirty="0">
                <a:latin typeface="Calibri" panose="020F0502020204030204" pitchFamily="34" charset="0"/>
              </a:rPr>
              <a:t>41 </a:t>
            </a:r>
            <a:r>
              <a:rPr lang="en-US" sz="1800" dirty="0">
                <a:latin typeface="Calibri" panose="020F0502020204030204" pitchFamily="34" charset="0"/>
              </a:rPr>
              <a:t>And taking the five loaves and the two fish, he looked up to heaven and said a blessing and broke the loaves and gave them to the disciples to set before the people. And he divided the two fish among them all. </a:t>
            </a:r>
            <a:r>
              <a:rPr lang="en-US" sz="1800" b="1" baseline="30000" dirty="0">
                <a:latin typeface="Calibri" panose="020F0502020204030204" pitchFamily="34" charset="0"/>
              </a:rPr>
              <a:t>42 </a:t>
            </a:r>
            <a:r>
              <a:rPr lang="en-US" sz="1800" dirty="0">
                <a:latin typeface="Calibri" panose="020F0502020204030204" pitchFamily="34" charset="0"/>
              </a:rPr>
              <a:t>And they all ate and were satisfied. </a:t>
            </a:r>
            <a:r>
              <a:rPr lang="en-US" sz="1800" b="1" baseline="30000" dirty="0">
                <a:latin typeface="Calibri" panose="020F0502020204030204" pitchFamily="34" charset="0"/>
              </a:rPr>
              <a:t>43 </a:t>
            </a:r>
            <a:r>
              <a:rPr lang="en-US" sz="1800" dirty="0">
                <a:latin typeface="Calibri" panose="020F0502020204030204" pitchFamily="34" charset="0"/>
              </a:rPr>
              <a:t>And they took up twelve baskets full of broken pieces and of the fish. </a:t>
            </a:r>
            <a:r>
              <a:rPr lang="en-US" sz="1800" b="1" baseline="30000" dirty="0">
                <a:latin typeface="Calibri" panose="020F0502020204030204" pitchFamily="34" charset="0"/>
              </a:rPr>
              <a:t>44 </a:t>
            </a:r>
            <a:r>
              <a:rPr lang="en-US" sz="1800" dirty="0">
                <a:latin typeface="Calibri" panose="020F0502020204030204" pitchFamily="34" charset="0"/>
              </a:rPr>
              <a:t>And those who ate the loaves were five thousand men. </a:t>
            </a:r>
          </a:p>
          <a:p>
            <a:pPr marL="0" indent="0">
              <a:lnSpc>
                <a:spcPct val="115000"/>
              </a:lnSpc>
              <a:spcBef>
                <a:spcPts val="0"/>
              </a:spcBef>
              <a:spcAft>
                <a:spcPts val="0"/>
              </a:spcAft>
              <a:buFont typeface="Calibri" panose="020F0502020204030204" pitchFamily="34" charset="0"/>
              <a:buNone/>
            </a:pPr>
            <a:endParaRPr lang="en-US" sz="1800" dirty="0">
              <a:latin typeface="Calibri" panose="020F0502020204030204" pitchFamily="34" charset="0"/>
            </a:endParaRPr>
          </a:p>
          <a:p>
            <a:pPr marL="0" indent="0">
              <a:lnSpc>
                <a:spcPct val="115000"/>
              </a:lnSpc>
              <a:spcBef>
                <a:spcPts val="0"/>
              </a:spcBef>
              <a:spcAft>
                <a:spcPts val="0"/>
              </a:spcAft>
              <a:buFont typeface="Calibri" panose="020F0502020204030204" pitchFamily="34" charset="0"/>
              <a:buNone/>
            </a:pPr>
            <a:r>
              <a:rPr lang="en-US" sz="1800" dirty="0">
                <a:latin typeface="Calibri" panose="020F0502020204030204" pitchFamily="34" charset="0"/>
              </a:rPr>
              <a:t>Mark 6:30–44 (ESV) </a:t>
            </a:r>
          </a:p>
        </p:txBody>
      </p:sp>
    </p:spTree>
    <p:extLst>
      <p:ext uri="{BB962C8B-B14F-4D97-AF65-F5344CB8AC3E}">
        <p14:creationId xmlns:p14="http://schemas.microsoft.com/office/powerpoint/2010/main" val="3591486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9273-2789-90DC-7298-528B889DADE9}"/>
              </a:ext>
            </a:extLst>
          </p:cNvPr>
          <p:cNvSpPr>
            <a:spLocks noGrp="1"/>
          </p:cNvSpPr>
          <p:nvPr>
            <p:ph type="title"/>
          </p:nvPr>
        </p:nvSpPr>
        <p:spPr>
          <a:xfrm>
            <a:off x="5297761" y="105664"/>
            <a:ext cx="6251110" cy="1783080"/>
          </a:xfrm>
        </p:spPr>
        <p:txBody>
          <a:bodyPr anchor="b">
            <a:normAutofit/>
          </a:bodyPr>
          <a:lstStyle/>
          <a:p>
            <a:pPr>
              <a:lnSpc>
                <a:spcPct val="90000"/>
              </a:lnSpc>
            </a:pPr>
            <a:r>
              <a:rPr lang="en-US" sz="5600" dirty="0"/>
              <a:t>Who is Mark?</a:t>
            </a:r>
          </a:p>
        </p:txBody>
      </p:sp>
      <p:sp>
        <p:nvSpPr>
          <p:cNvPr id="3" name="Content Placeholder 2">
            <a:extLst>
              <a:ext uri="{FF2B5EF4-FFF2-40B4-BE49-F238E27FC236}">
                <a16:creationId xmlns:a16="http://schemas.microsoft.com/office/drawing/2014/main" id="{8CC55AB4-A49F-2846-67C4-BFAE1A1A4EF0}"/>
              </a:ext>
            </a:extLst>
          </p:cNvPr>
          <p:cNvSpPr>
            <a:spLocks noGrp="1"/>
          </p:cNvSpPr>
          <p:nvPr>
            <p:ph idx="1"/>
          </p:nvPr>
        </p:nvSpPr>
        <p:spPr>
          <a:xfrm>
            <a:off x="5043261" y="2310384"/>
            <a:ext cx="6760111" cy="3913984"/>
          </a:xfrm>
        </p:spPr>
        <p:txBody>
          <a:bodyPr numCol="1">
            <a:normAutofit fontScale="77500" lnSpcReduction="20000"/>
          </a:bodyPr>
          <a:lstStyle/>
          <a:p>
            <a:r>
              <a:rPr lang="en-US" sz="2400" dirty="0"/>
              <a:t>Son of a women named Mary – thought to be the owner of the upper room for Jesus’ last supper</a:t>
            </a:r>
          </a:p>
          <a:p>
            <a:pPr>
              <a:lnSpc>
                <a:spcPct val="100000"/>
              </a:lnSpc>
            </a:pPr>
            <a:r>
              <a:rPr lang="en-US" sz="2400" dirty="0"/>
              <a:t>Young man that fled naked on the night of Jesus’ arrest (Mark 14:51-52)</a:t>
            </a:r>
          </a:p>
          <a:p>
            <a:pPr>
              <a:lnSpc>
                <a:spcPct val="100000"/>
              </a:lnSpc>
            </a:pPr>
            <a:r>
              <a:rPr lang="en-US" sz="2400" dirty="0"/>
              <a:t>“John whose other name was Mark” ~ Acts 12:12</a:t>
            </a:r>
          </a:p>
          <a:p>
            <a:pPr>
              <a:lnSpc>
                <a:spcPct val="100000"/>
              </a:lnSpc>
            </a:pPr>
            <a:r>
              <a:rPr lang="en-US" sz="2400" dirty="0"/>
              <a:t>His Gospel is thought to be the earliest of the Gospels; written between 60-70 AD</a:t>
            </a:r>
          </a:p>
          <a:p>
            <a:pPr>
              <a:lnSpc>
                <a:spcPct val="100000"/>
              </a:lnSpc>
            </a:pPr>
            <a:r>
              <a:rPr lang="en-US" sz="2400" dirty="0"/>
              <a:t>Mark focuses what Jesus did rather what Jesus said</a:t>
            </a:r>
          </a:p>
          <a:p>
            <a:pPr>
              <a:lnSpc>
                <a:spcPct val="100000"/>
              </a:lnSpc>
            </a:pPr>
            <a:r>
              <a:rPr lang="en-US" sz="2400" dirty="0"/>
              <a:t>Mark is moving fast; “immediately” used 41 times</a:t>
            </a:r>
          </a:p>
          <a:p>
            <a:pPr>
              <a:lnSpc>
                <a:spcPct val="100000"/>
              </a:lnSpc>
            </a:pPr>
            <a:r>
              <a:rPr lang="en-US" sz="2400" dirty="0"/>
              <a:t>Stories are written as Mark remembers and hears them from Paul</a:t>
            </a:r>
          </a:p>
          <a:p>
            <a:pPr>
              <a:lnSpc>
                <a:spcPct val="100000"/>
              </a:lnSpc>
            </a:pPr>
            <a:r>
              <a:rPr lang="en-US" sz="2400" dirty="0"/>
              <a:t>Written as a Drama – To be spoken, not just read</a:t>
            </a:r>
          </a:p>
        </p:txBody>
      </p:sp>
      <p:pic>
        <p:nvPicPr>
          <p:cNvPr id="2050" name="Picture 2" descr="John Mark - Evangelist Who Wrote the Gospel of Mark">
            <a:extLst>
              <a:ext uri="{FF2B5EF4-FFF2-40B4-BE49-F238E27FC236}">
                <a16:creationId xmlns:a16="http://schemas.microsoft.com/office/drawing/2014/main" id="{B900F4EE-CE65-0DBA-2D01-9F1C932A13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74" r="27395"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74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2">
            <a:extLst>
              <a:ext uri="{FF2B5EF4-FFF2-40B4-BE49-F238E27FC236}">
                <a16:creationId xmlns:a16="http://schemas.microsoft.com/office/drawing/2014/main" id="{8AF3602F-7B20-706C-352D-7FA75756D388}"/>
              </a:ext>
            </a:extLst>
          </p:cNvPr>
          <p:cNvGraphicFramePr>
            <a:graphicFrameLocks noGrp="1"/>
          </p:cNvGraphicFramePr>
          <p:nvPr>
            <p:extLst>
              <p:ext uri="{D42A27DB-BD31-4B8C-83A1-F6EECF244321}">
                <p14:modId xmlns:p14="http://schemas.microsoft.com/office/powerpoint/2010/main" val="1834873319"/>
              </p:ext>
            </p:extLst>
          </p:nvPr>
        </p:nvGraphicFramePr>
        <p:xfrm>
          <a:off x="489204" y="521208"/>
          <a:ext cx="11209101" cy="5798864"/>
        </p:xfrm>
        <a:graphic>
          <a:graphicData uri="http://schemas.openxmlformats.org/drawingml/2006/table">
            <a:tbl>
              <a:tblPr firstRow="1" bandRow="1">
                <a:tableStyleId>{5C22544A-7EE6-4342-B048-85BDC9FD1C3A}</a:tableStyleId>
              </a:tblPr>
              <a:tblGrid>
                <a:gridCol w="1629881">
                  <a:extLst>
                    <a:ext uri="{9D8B030D-6E8A-4147-A177-3AD203B41FA5}">
                      <a16:colId xmlns:a16="http://schemas.microsoft.com/office/drawing/2014/main" val="2857465491"/>
                    </a:ext>
                  </a:extLst>
                </a:gridCol>
                <a:gridCol w="2394805">
                  <a:extLst>
                    <a:ext uri="{9D8B030D-6E8A-4147-A177-3AD203B41FA5}">
                      <a16:colId xmlns:a16="http://schemas.microsoft.com/office/drawing/2014/main" val="717003489"/>
                    </a:ext>
                  </a:extLst>
                </a:gridCol>
                <a:gridCol w="2394805">
                  <a:extLst>
                    <a:ext uri="{9D8B030D-6E8A-4147-A177-3AD203B41FA5}">
                      <a16:colId xmlns:a16="http://schemas.microsoft.com/office/drawing/2014/main" val="2473965389"/>
                    </a:ext>
                  </a:extLst>
                </a:gridCol>
                <a:gridCol w="2394805">
                  <a:extLst>
                    <a:ext uri="{9D8B030D-6E8A-4147-A177-3AD203B41FA5}">
                      <a16:colId xmlns:a16="http://schemas.microsoft.com/office/drawing/2014/main" val="490053538"/>
                    </a:ext>
                  </a:extLst>
                </a:gridCol>
                <a:gridCol w="2394805">
                  <a:extLst>
                    <a:ext uri="{9D8B030D-6E8A-4147-A177-3AD203B41FA5}">
                      <a16:colId xmlns:a16="http://schemas.microsoft.com/office/drawing/2014/main" val="1331852921"/>
                    </a:ext>
                  </a:extLst>
                </a:gridCol>
              </a:tblGrid>
              <a:tr h="458613">
                <a:tc>
                  <a:txBody>
                    <a:bodyPr/>
                    <a:lstStyle/>
                    <a:p>
                      <a:pPr algn="ctr"/>
                      <a:r>
                        <a:rPr lang="en-US" sz="2000" b="1" dirty="0">
                          <a:solidFill>
                            <a:schemeClr val="tx1">
                              <a:lumMod val="75000"/>
                              <a:lumOff val="25000"/>
                            </a:schemeClr>
                          </a:solidFill>
                        </a:rPr>
                        <a:t>Detail</a:t>
                      </a:r>
                    </a:p>
                  </a:txBody>
                  <a:tcPr marL="80934" marR="60701" marT="40467" marB="40467">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b="1" dirty="0">
                          <a:solidFill>
                            <a:schemeClr val="tx1">
                              <a:lumMod val="75000"/>
                              <a:lumOff val="25000"/>
                            </a:schemeClr>
                          </a:solidFill>
                        </a:rPr>
                        <a:t>Matthew 14:13-21</a:t>
                      </a:r>
                    </a:p>
                  </a:txBody>
                  <a:tcPr marL="80934" marR="60701" marT="40467" marB="40467">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b="1" dirty="0">
                          <a:solidFill>
                            <a:schemeClr val="tx1">
                              <a:lumMod val="75000"/>
                              <a:lumOff val="25000"/>
                            </a:schemeClr>
                          </a:solidFill>
                        </a:rPr>
                        <a:t>Mark 6:30-44</a:t>
                      </a:r>
                    </a:p>
                  </a:txBody>
                  <a:tcPr marL="80934" marR="60701" marT="40467" marB="40467">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b="1">
                          <a:solidFill>
                            <a:schemeClr val="tx1">
                              <a:lumMod val="75000"/>
                              <a:lumOff val="25000"/>
                            </a:schemeClr>
                          </a:solidFill>
                        </a:rPr>
                        <a:t>Luke 9:10-17</a:t>
                      </a:r>
                    </a:p>
                  </a:txBody>
                  <a:tcPr marL="80934" marR="60701" marT="40467" marB="40467">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b="1">
                          <a:solidFill>
                            <a:schemeClr val="tx1">
                              <a:lumMod val="75000"/>
                              <a:lumOff val="25000"/>
                            </a:schemeClr>
                          </a:solidFill>
                        </a:rPr>
                        <a:t>John 6:1-15</a:t>
                      </a:r>
                    </a:p>
                  </a:txBody>
                  <a:tcPr marL="80934" marR="60701" marT="40467" marB="40467">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914568157"/>
                  </a:ext>
                </a:extLst>
              </a:tr>
              <a:tr h="370781">
                <a:tc>
                  <a:txBody>
                    <a:bodyPr/>
                    <a:lstStyle/>
                    <a:p>
                      <a:pPr algn="r"/>
                      <a:r>
                        <a:rPr lang="en-US" sz="1200" b="1" dirty="0">
                          <a:solidFill>
                            <a:schemeClr val="tx1">
                              <a:lumMod val="75000"/>
                              <a:lumOff val="25000"/>
                            </a:schemeClr>
                          </a:solidFill>
                        </a:rPr>
                        <a:t>Where did it take place?</a:t>
                      </a:r>
                    </a:p>
                  </a:txBody>
                  <a:tcPr marL="80934" marR="60701" marT="40467" marB="40467"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200" b="1" dirty="0">
                          <a:solidFill>
                            <a:schemeClr val="tx1">
                              <a:lumMod val="75000"/>
                              <a:lumOff val="25000"/>
                            </a:schemeClr>
                          </a:solidFill>
                        </a:rPr>
                        <a:t>A desolate place</a:t>
                      </a:r>
                    </a:p>
                  </a:txBody>
                  <a:tcPr marL="80934" marR="60701" marT="40467" marB="40467"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200" b="1" dirty="0">
                          <a:solidFill>
                            <a:schemeClr val="tx1">
                              <a:lumMod val="75000"/>
                              <a:lumOff val="25000"/>
                            </a:schemeClr>
                          </a:solidFill>
                        </a:rPr>
                        <a:t>A desolate place</a:t>
                      </a:r>
                    </a:p>
                  </a:txBody>
                  <a:tcPr marL="80934" marR="60701" marT="40467" marB="40467"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chemeClr val="tx1">
                              <a:lumMod val="75000"/>
                              <a:lumOff val="25000"/>
                            </a:schemeClr>
                          </a:solidFill>
                        </a:rPr>
                        <a:t>Bethsaida</a:t>
                      </a:r>
                    </a:p>
                  </a:txBody>
                  <a:tcPr marL="80934" marR="60701" marT="40467" marB="40467"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200">
                          <a:solidFill>
                            <a:schemeClr val="tx1">
                              <a:lumMod val="75000"/>
                              <a:lumOff val="25000"/>
                            </a:schemeClr>
                          </a:solidFill>
                        </a:rPr>
                        <a:t>The other side of the sea of Galilee – Sea of Tiberias</a:t>
                      </a:r>
                    </a:p>
                  </a:txBody>
                  <a:tcPr marL="80934" marR="60701" marT="40467" marB="40467"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90081735"/>
                  </a:ext>
                </a:extLst>
              </a:tr>
              <a:tr h="370781">
                <a:tc>
                  <a:txBody>
                    <a:bodyPr/>
                    <a:lstStyle/>
                    <a:p>
                      <a:pPr algn="r"/>
                      <a:r>
                        <a:rPr lang="en-US" sz="1200" b="1" dirty="0">
                          <a:solidFill>
                            <a:schemeClr val="tx1">
                              <a:lumMod val="75000"/>
                              <a:lumOff val="25000"/>
                            </a:schemeClr>
                          </a:solidFill>
                        </a:rPr>
                        <a:t>How did Jesus feel toward the crowd?</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solidFill>
                            <a:schemeClr val="tx1">
                              <a:lumMod val="75000"/>
                              <a:lumOff val="25000"/>
                            </a:schemeClr>
                          </a:solidFill>
                        </a:rPr>
                        <a:t>He had compassion on them</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a:solidFill>
                            <a:schemeClr val="tx1">
                              <a:lumMod val="75000"/>
                              <a:lumOff val="25000"/>
                            </a:schemeClr>
                          </a:solidFill>
                        </a:rPr>
                        <a:t>He had compassion on them</a:t>
                      </a:r>
                      <a:r>
                        <a:rPr lang="en-US" sz="1200">
                          <a:solidFill>
                            <a:schemeClr val="tx1">
                              <a:lumMod val="75000"/>
                              <a:lumOff val="25000"/>
                            </a:schemeClr>
                          </a:solidFill>
                        </a:rPr>
                        <a:t>, like sheep without Shepard</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chemeClr val="tx1">
                              <a:lumMod val="75000"/>
                              <a:lumOff val="25000"/>
                            </a:schemeClr>
                          </a:solidFill>
                        </a:rPr>
                        <a:t>He welcomed them</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a:solidFill>
                          <a:schemeClr val="tx1">
                            <a:lumMod val="75000"/>
                            <a:lumOff val="25000"/>
                          </a:schemeClr>
                        </a:solidFill>
                      </a:endParaRP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1077728"/>
                  </a:ext>
                </a:extLst>
              </a:tr>
              <a:tr h="370781">
                <a:tc>
                  <a:txBody>
                    <a:bodyPr/>
                    <a:lstStyle/>
                    <a:p>
                      <a:pPr algn="r"/>
                      <a:r>
                        <a:rPr lang="en-US" sz="1200" b="1" dirty="0">
                          <a:solidFill>
                            <a:schemeClr val="tx1">
                              <a:lumMod val="75000"/>
                              <a:lumOff val="25000"/>
                            </a:schemeClr>
                          </a:solidFill>
                        </a:rPr>
                        <a:t>What did He do with the crowd?</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solidFill>
                            <a:schemeClr val="tx1">
                              <a:lumMod val="75000"/>
                              <a:lumOff val="25000"/>
                            </a:schemeClr>
                          </a:solidFill>
                        </a:rPr>
                        <a:t>Healed their sick</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a:solidFill>
                            <a:schemeClr val="tx1">
                              <a:lumMod val="75000"/>
                              <a:lumOff val="25000"/>
                            </a:schemeClr>
                          </a:solidFill>
                        </a:rPr>
                        <a:t>Taught them many things</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solidFill>
                            <a:schemeClr val="tx1">
                              <a:lumMod val="75000"/>
                              <a:lumOff val="25000"/>
                            </a:schemeClr>
                          </a:solidFill>
                        </a:rPr>
                        <a:t>Spoke to them of the kingdom of God and cured their sick</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a:solidFill>
                          <a:schemeClr val="tx1">
                            <a:lumMod val="75000"/>
                            <a:lumOff val="25000"/>
                          </a:schemeClr>
                        </a:solidFill>
                      </a:endParaRP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62035065"/>
                  </a:ext>
                </a:extLst>
              </a:tr>
              <a:tr h="370781">
                <a:tc>
                  <a:txBody>
                    <a:bodyPr/>
                    <a:lstStyle/>
                    <a:p>
                      <a:pPr algn="r"/>
                      <a:r>
                        <a:rPr lang="en-US" sz="1200" b="1" dirty="0">
                          <a:solidFill>
                            <a:schemeClr val="tx1">
                              <a:lumMod val="75000"/>
                              <a:lumOff val="25000"/>
                            </a:schemeClr>
                          </a:solidFill>
                        </a:rPr>
                        <a:t>What did He say to the disciples?</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solidFill>
                            <a:schemeClr val="tx1">
                              <a:lumMod val="75000"/>
                              <a:lumOff val="25000"/>
                            </a:schemeClr>
                          </a:solidFill>
                        </a:rPr>
                        <a:t>You give them something to eat</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solidFill>
                            <a:schemeClr val="tx1">
                              <a:lumMod val="75000"/>
                              <a:lumOff val="25000"/>
                            </a:schemeClr>
                          </a:solidFill>
                        </a:rPr>
                        <a:t>You give them something to eat</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a:solidFill>
                            <a:schemeClr val="tx1">
                              <a:lumMod val="75000"/>
                              <a:lumOff val="25000"/>
                            </a:schemeClr>
                          </a:solidFill>
                        </a:rPr>
                        <a:t>You give them something to eat</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a:solidFill>
                            <a:schemeClr val="tx1">
                              <a:lumMod val="75000"/>
                              <a:lumOff val="25000"/>
                            </a:schemeClr>
                          </a:solidFill>
                        </a:rPr>
                        <a:t>Where are we going to buy bread so these people can eat?</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9045899"/>
                  </a:ext>
                </a:extLst>
              </a:tr>
              <a:tr h="370781">
                <a:tc>
                  <a:txBody>
                    <a:bodyPr/>
                    <a:lstStyle/>
                    <a:p>
                      <a:pPr algn="r"/>
                      <a:r>
                        <a:rPr lang="en-US" sz="1200" b="1" dirty="0">
                          <a:solidFill>
                            <a:schemeClr val="tx1">
                              <a:lumMod val="75000"/>
                              <a:lumOff val="25000"/>
                            </a:schemeClr>
                          </a:solidFill>
                        </a:rPr>
                        <a:t>How did the disciples respond?</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a:solidFill>
                            <a:schemeClr val="tx1">
                              <a:lumMod val="75000"/>
                              <a:lumOff val="25000"/>
                            </a:schemeClr>
                          </a:solidFill>
                        </a:rPr>
                        <a:t>We only have</a:t>
                      </a:r>
                      <a:r>
                        <a:rPr lang="en-US" sz="1200">
                          <a:solidFill>
                            <a:schemeClr val="tx1">
                              <a:lumMod val="75000"/>
                              <a:lumOff val="25000"/>
                            </a:schemeClr>
                          </a:solidFill>
                        </a:rPr>
                        <a:t>…</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Go buy </a:t>
                      </a:r>
                      <a:r>
                        <a:rPr lang="en-US" sz="1200" b="1" dirty="0">
                          <a:solidFill>
                            <a:schemeClr val="tx1">
                              <a:lumMod val="75000"/>
                              <a:lumOff val="25000"/>
                            </a:schemeClr>
                          </a:solidFill>
                        </a:rPr>
                        <a:t>200 Denarii </a:t>
                      </a:r>
                      <a:r>
                        <a:rPr lang="en-US" sz="1200" dirty="0">
                          <a:solidFill>
                            <a:schemeClr val="tx1">
                              <a:lumMod val="75000"/>
                              <a:lumOff val="25000"/>
                            </a:schemeClr>
                          </a:solidFill>
                        </a:rPr>
                        <a:t>worth of bread and give it to them?</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solidFill>
                            <a:schemeClr val="tx1">
                              <a:lumMod val="75000"/>
                              <a:lumOff val="25000"/>
                            </a:schemeClr>
                          </a:solidFill>
                        </a:rPr>
                        <a:t>We only have</a:t>
                      </a:r>
                      <a:r>
                        <a:rPr lang="en-US" sz="1200" dirty="0">
                          <a:solidFill>
                            <a:schemeClr val="tx1">
                              <a:lumMod val="75000"/>
                              <a:lumOff val="25000"/>
                            </a:schemeClr>
                          </a:solidFill>
                        </a:rPr>
                        <a:t>…unless we’re going to go buy food</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75000"/>
                              <a:lumOff val="25000"/>
                            </a:schemeClr>
                          </a:solidFill>
                        </a:rPr>
                        <a:t>200 denarii </a:t>
                      </a:r>
                      <a:r>
                        <a:rPr lang="en-US" sz="1200">
                          <a:solidFill>
                            <a:schemeClr val="tx1">
                              <a:lumMod val="75000"/>
                              <a:lumOff val="25000"/>
                            </a:schemeClr>
                          </a:solidFill>
                        </a:rPr>
                        <a:t>would not be enough. Simon Peter’s brother…</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47032838"/>
                  </a:ext>
                </a:extLst>
              </a:tr>
              <a:tr h="370781">
                <a:tc>
                  <a:txBody>
                    <a:bodyPr/>
                    <a:lstStyle/>
                    <a:p>
                      <a:pPr algn="r"/>
                      <a:r>
                        <a:rPr lang="en-US" sz="1200" b="1" dirty="0">
                          <a:solidFill>
                            <a:schemeClr val="tx1">
                              <a:lumMod val="75000"/>
                              <a:lumOff val="25000"/>
                            </a:schemeClr>
                          </a:solidFill>
                        </a:rPr>
                        <a:t>How much food did they have on hand?</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a:solidFill>
                            <a:schemeClr val="tx1">
                              <a:lumMod val="75000"/>
                              <a:lumOff val="25000"/>
                            </a:schemeClr>
                          </a:solidFill>
                        </a:rPr>
                        <a:t>Five loaves and two fish</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rPr>
                        <a:t>Five loaves and two fish</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solidFill>
                            <a:schemeClr val="tx1">
                              <a:lumMod val="75000"/>
                              <a:lumOff val="25000"/>
                            </a:schemeClr>
                          </a:solidFill>
                        </a:rPr>
                        <a:t>Five loaves and two fish</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75000"/>
                              <a:lumOff val="25000"/>
                            </a:schemeClr>
                          </a:solidFill>
                        </a:rPr>
                        <a:t>A boy with </a:t>
                      </a:r>
                      <a:r>
                        <a:rPr lang="en-US" sz="1200" b="1">
                          <a:solidFill>
                            <a:schemeClr val="tx1">
                              <a:lumMod val="75000"/>
                              <a:lumOff val="25000"/>
                            </a:schemeClr>
                          </a:solidFill>
                        </a:rPr>
                        <a:t>fives loaves and two fish</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66050173"/>
                  </a:ext>
                </a:extLst>
              </a:tr>
              <a:tr h="502530">
                <a:tc>
                  <a:txBody>
                    <a:bodyPr/>
                    <a:lstStyle/>
                    <a:p>
                      <a:pPr algn="r"/>
                      <a:r>
                        <a:rPr lang="en-US" sz="1200" b="1" dirty="0">
                          <a:solidFill>
                            <a:schemeClr val="tx1">
                              <a:lumMod val="75000"/>
                              <a:lumOff val="25000"/>
                            </a:schemeClr>
                          </a:solidFill>
                        </a:rPr>
                        <a:t>How did he bless the food?</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a:solidFill>
                            <a:schemeClr val="tx1">
                              <a:lumMod val="75000"/>
                              <a:lumOff val="25000"/>
                            </a:schemeClr>
                          </a:solidFill>
                        </a:rPr>
                        <a:t>He looked up to heaven and said a blessing</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rPr>
                        <a:t>He looked to the heavens and said a blessing</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rPr>
                        <a:t>He looked up to heaven and said a blessing</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a:solidFill>
                            <a:schemeClr val="tx1">
                              <a:lumMod val="75000"/>
                              <a:lumOff val="25000"/>
                            </a:schemeClr>
                          </a:solidFill>
                        </a:rPr>
                        <a:t>He gave thanks</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6471159"/>
                  </a:ext>
                </a:extLst>
              </a:tr>
              <a:tr h="370781">
                <a:tc>
                  <a:txBody>
                    <a:bodyPr/>
                    <a:lstStyle/>
                    <a:p>
                      <a:pPr algn="r"/>
                      <a:r>
                        <a:rPr lang="en-US" sz="1200" b="1" dirty="0">
                          <a:solidFill>
                            <a:schemeClr val="tx1">
                              <a:lumMod val="75000"/>
                              <a:lumOff val="25000"/>
                            </a:schemeClr>
                          </a:solidFill>
                        </a:rPr>
                        <a:t>Where did they sit?</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a:solidFill>
                            <a:schemeClr val="tx1">
                              <a:lumMod val="75000"/>
                              <a:lumOff val="25000"/>
                            </a:schemeClr>
                          </a:solidFill>
                        </a:rPr>
                        <a:t>Sit in the grass</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rPr>
                        <a:t>Green grass sat in 50’s and 100’s</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solidFill>
                            <a:schemeClr val="tx1">
                              <a:lumMod val="75000"/>
                              <a:lumOff val="25000"/>
                            </a:schemeClr>
                          </a:solidFill>
                        </a:rPr>
                        <a:t>Sit in groups of 50</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75000"/>
                              <a:lumOff val="25000"/>
                            </a:schemeClr>
                          </a:solidFill>
                        </a:rPr>
                        <a:t>Much grass in the place</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322924"/>
                  </a:ext>
                </a:extLst>
              </a:tr>
              <a:tr h="37078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rPr>
                        <a:t>How many ate?</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75000"/>
                              <a:lumOff val="25000"/>
                            </a:schemeClr>
                          </a:solidFill>
                        </a:rPr>
                        <a:t>5,000 men </a:t>
                      </a:r>
                      <a:r>
                        <a:rPr lang="en-US" sz="1200">
                          <a:solidFill>
                            <a:schemeClr val="tx1">
                              <a:lumMod val="75000"/>
                              <a:lumOff val="25000"/>
                            </a:schemeClr>
                          </a:solidFill>
                        </a:rPr>
                        <a:t>besides women and children</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75000"/>
                              <a:lumOff val="25000"/>
                            </a:schemeClr>
                          </a:solidFill>
                        </a:rPr>
                        <a:t>5,000 men</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rPr>
                        <a:t>5,000 men</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The </a:t>
                      </a:r>
                      <a:r>
                        <a:rPr lang="en-US" sz="1200" b="1" dirty="0">
                          <a:solidFill>
                            <a:schemeClr val="tx1">
                              <a:lumMod val="75000"/>
                              <a:lumOff val="25000"/>
                            </a:schemeClr>
                          </a:solidFill>
                        </a:rPr>
                        <a:t>men</a:t>
                      </a:r>
                      <a:r>
                        <a:rPr lang="en-US" sz="1200" dirty="0">
                          <a:solidFill>
                            <a:schemeClr val="tx1">
                              <a:lumMod val="75000"/>
                              <a:lumOff val="25000"/>
                            </a:schemeClr>
                          </a:solidFill>
                        </a:rPr>
                        <a:t> sat down, about </a:t>
                      </a:r>
                      <a:r>
                        <a:rPr lang="en-US" sz="1200" b="1" dirty="0">
                          <a:solidFill>
                            <a:schemeClr val="tx1">
                              <a:lumMod val="75000"/>
                              <a:lumOff val="25000"/>
                            </a:schemeClr>
                          </a:solidFill>
                        </a:rPr>
                        <a:t>5,000</a:t>
                      </a:r>
                      <a:r>
                        <a:rPr lang="en-US" sz="1200" dirty="0">
                          <a:solidFill>
                            <a:schemeClr val="tx1">
                              <a:lumMod val="75000"/>
                              <a:lumOff val="25000"/>
                            </a:schemeClr>
                          </a:solidFill>
                        </a:rPr>
                        <a:t> in number</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3273595"/>
                  </a:ext>
                </a:extLst>
              </a:tr>
              <a:tr h="37078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rPr>
                        <a:t>Did everyone eat enough?</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75000"/>
                              <a:lumOff val="25000"/>
                            </a:schemeClr>
                          </a:solidFill>
                        </a:rPr>
                        <a:t>All Ate and were satisfied</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75000"/>
                              <a:lumOff val="25000"/>
                            </a:schemeClr>
                          </a:solidFill>
                        </a:rPr>
                        <a:t>All ate and were satisfied</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rPr>
                        <a:t>All ate and were satisfied</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As much as they wanted; eaten their fill</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0651375"/>
                  </a:ext>
                </a:extLst>
              </a:tr>
              <a:tr h="370781">
                <a:tc>
                  <a:txBody>
                    <a:bodyPr/>
                    <a:lstStyle/>
                    <a:p>
                      <a:pPr algn="r"/>
                      <a:r>
                        <a:rPr lang="en-US" sz="1200" b="1" dirty="0">
                          <a:solidFill>
                            <a:schemeClr val="tx1">
                              <a:lumMod val="75000"/>
                              <a:lumOff val="25000"/>
                            </a:schemeClr>
                          </a:solidFill>
                        </a:rPr>
                        <a:t>How much food was left over?</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75000"/>
                              <a:lumOff val="25000"/>
                            </a:schemeClr>
                          </a:solidFill>
                        </a:rPr>
                        <a:t>12 baskets full</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75000"/>
                              <a:lumOff val="25000"/>
                            </a:schemeClr>
                          </a:solidFill>
                        </a:rPr>
                        <a:t>12 baskets full</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chemeClr val="tx1">
                              <a:lumMod val="75000"/>
                              <a:lumOff val="25000"/>
                            </a:schemeClr>
                          </a:solidFill>
                        </a:rPr>
                        <a:t>12 baskets</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rPr>
                        <a:t>Filled 12 baskets</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86153689"/>
                  </a:ext>
                </a:extLst>
              </a:tr>
              <a:tr h="370781">
                <a:tc>
                  <a:txBody>
                    <a:bodyPr/>
                    <a:lstStyle/>
                    <a:p>
                      <a:pPr algn="r"/>
                      <a:r>
                        <a:rPr lang="en-US" sz="1200" b="1" dirty="0">
                          <a:solidFill>
                            <a:schemeClr val="tx1">
                              <a:lumMod val="75000"/>
                              <a:lumOff val="25000"/>
                            </a:schemeClr>
                          </a:solidFill>
                        </a:rPr>
                        <a:t>What did they want to do next?</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a:solidFill>
                          <a:schemeClr val="tx1">
                            <a:lumMod val="75000"/>
                            <a:lumOff val="25000"/>
                          </a:schemeClr>
                        </a:solidFill>
                      </a:endParaRP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solidFill>
                          <a:schemeClr val="tx1">
                            <a:lumMod val="75000"/>
                            <a:lumOff val="25000"/>
                          </a:schemeClr>
                        </a:solidFill>
                      </a:endParaRP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solidFill>
                          <a:schemeClr val="tx1">
                            <a:lumMod val="75000"/>
                            <a:lumOff val="25000"/>
                          </a:schemeClr>
                        </a:solidFill>
                      </a:endParaRP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chemeClr val="tx1">
                              <a:lumMod val="75000"/>
                              <a:lumOff val="25000"/>
                            </a:schemeClr>
                          </a:solidFill>
                        </a:rPr>
                        <a:t>They were about to come and take him by force to make him King</a:t>
                      </a:r>
                    </a:p>
                  </a:txBody>
                  <a:tcPr marL="80934" marR="60701" marT="40467" marB="4046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1510787"/>
                  </a:ext>
                </a:extLst>
              </a:tr>
            </a:tbl>
          </a:graphicData>
        </a:graphic>
      </p:graphicFrame>
    </p:spTree>
    <p:extLst>
      <p:ext uri="{BB962C8B-B14F-4D97-AF65-F5344CB8AC3E}">
        <p14:creationId xmlns:p14="http://schemas.microsoft.com/office/powerpoint/2010/main" val="81365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ees covering a road">
            <a:extLst>
              <a:ext uri="{FF2B5EF4-FFF2-40B4-BE49-F238E27FC236}">
                <a16:creationId xmlns:a16="http://schemas.microsoft.com/office/drawing/2014/main" id="{F57F31FE-9423-5A88-7167-5950844336C7}"/>
              </a:ext>
            </a:extLst>
          </p:cNvPr>
          <p:cNvPicPr>
            <a:picLocks noChangeAspect="1"/>
          </p:cNvPicPr>
          <p:nvPr/>
        </p:nvPicPr>
        <p:blipFill rotWithShape="1">
          <a:blip r:embed="rId3"/>
          <a:srcRect l="28130" r="27291" b="-1"/>
          <a:stretch/>
        </p:blipFill>
        <p:spPr>
          <a:xfrm>
            <a:off x="20" y="10"/>
            <a:ext cx="4580077" cy="6857990"/>
          </a:xfrm>
          <a:prstGeom prst="rect">
            <a:avLst/>
          </a:prstGeom>
        </p:spPr>
      </p:pic>
      <p:cxnSp>
        <p:nvCxnSpPr>
          <p:cNvPr id="14" name="Straight Connector 13">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EFE3ECC3-74CC-A11F-D903-B367FF44C6DD}"/>
              </a:ext>
            </a:extLst>
          </p:cNvPr>
          <p:cNvSpPr txBox="1">
            <a:spLocks/>
          </p:cNvSpPr>
          <p:nvPr/>
        </p:nvSpPr>
        <p:spPr>
          <a:xfrm>
            <a:off x="5172074" y="2108201"/>
            <a:ext cx="5983606" cy="3760891"/>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600"/>
              </a:spcAft>
              <a:buFont typeface="Calibri" panose="020F0502020204030204" pitchFamily="34" charset="0"/>
              <a:buNone/>
            </a:pPr>
            <a:r>
              <a:rPr lang="en-US" b="1" baseline="30000" dirty="0"/>
              <a:t>30 </a:t>
            </a:r>
            <a:r>
              <a:rPr lang="en-US" dirty="0"/>
              <a:t>The apostles returned to Jesus and told him all that they had done and taught. </a:t>
            </a:r>
            <a:r>
              <a:rPr lang="en-US" b="1" baseline="30000" dirty="0"/>
              <a:t>31 </a:t>
            </a:r>
            <a:r>
              <a:rPr lang="en-US" dirty="0"/>
              <a:t>And he said to them, “Come away by yourselves to a </a:t>
            </a:r>
            <a:r>
              <a:rPr lang="en-US" b="1" dirty="0">
                <a:solidFill>
                  <a:schemeClr val="accent1"/>
                </a:solidFill>
              </a:rPr>
              <a:t>desolate place</a:t>
            </a:r>
            <a:r>
              <a:rPr lang="en-US" dirty="0">
                <a:solidFill>
                  <a:schemeClr val="accent1"/>
                </a:solidFill>
              </a:rPr>
              <a:t> </a:t>
            </a:r>
            <a:r>
              <a:rPr lang="en-US" dirty="0"/>
              <a:t>and </a:t>
            </a:r>
            <a:r>
              <a:rPr lang="en-US" b="1" dirty="0">
                <a:solidFill>
                  <a:schemeClr val="accent1"/>
                </a:solidFill>
              </a:rPr>
              <a:t>rest a while</a:t>
            </a:r>
            <a:r>
              <a:rPr lang="en-US" dirty="0"/>
              <a:t>.” For many were coming and going, and they had no leisure even to eat. </a:t>
            </a:r>
            <a:r>
              <a:rPr lang="en-US" b="1" baseline="30000" dirty="0"/>
              <a:t>32 </a:t>
            </a:r>
            <a:r>
              <a:rPr lang="en-US" dirty="0"/>
              <a:t>And they went away in the boat to a </a:t>
            </a:r>
            <a:r>
              <a:rPr lang="en-US" b="1" dirty="0">
                <a:solidFill>
                  <a:schemeClr val="accent1"/>
                </a:solidFill>
              </a:rPr>
              <a:t>desolate place </a:t>
            </a:r>
            <a:r>
              <a:rPr lang="en-US" dirty="0"/>
              <a:t>by themselves. </a:t>
            </a:r>
          </a:p>
          <a:p>
            <a:pPr marL="0" indent="0">
              <a:spcBef>
                <a:spcPts val="0"/>
              </a:spcBef>
              <a:spcAft>
                <a:spcPts val="600"/>
              </a:spcAft>
              <a:buFont typeface="Calibri" panose="020F0502020204030204" pitchFamily="34" charset="0"/>
              <a:buNone/>
            </a:pPr>
            <a:endParaRPr lang="en-US" dirty="0"/>
          </a:p>
          <a:p>
            <a:pPr marL="0" indent="0">
              <a:spcBef>
                <a:spcPts val="0"/>
              </a:spcBef>
              <a:spcAft>
                <a:spcPts val="600"/>
              </a:spcAft>
              <a:buFont typeface="Calibri" panose="020F0502020204030204" pitchFamily="34" charset="0"/>
              <a:buNone/>
            </a:pPr>
            <a:r>
              <a:rPr lang="en-US" dirty="0"/>
              <a:t>Mark 6:30–32 (ESV) </a:t>
            </a:r>
          </a:p>
        </p:txBody>
      </p:sp>
    </p:spTree>
    <p:extLst>
      <p:ext uri="{BB962C8B-B14F-4D97-AF65-F5344CB8AC3E}">
        <p14:creationId xmlns:p14="http://schemas.microsoft.com/office/powerpoint/2010/main" val="383453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12">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4" descr="Top view of a boat being moored by fishermen">
            <a:extLst>
              <a:ext uri="{FF2B5EF4-FFF2-40B4-BE49-F238E27FC236}">
                <a16:creationId xmlns:a16="http://schemas.microsoft.com/office/drawing/2014/main" id="{A9E92FB2-7F55-5A35-05C6-6F03E192BE22}"/>
              </a:ext>
            </a:extLst>
          </p:cNvPr>
          <p:cNvPicPr>
            <a:picLocks noChangeAspect="1"/>
          </p:cNvPicPr>
          <p:nvPr/>
        </p:nvPicPr>
        <p:blipFill rotWithShape="1">
          <a:blip r:embed="rId3"/>
          <a:srcRect l="34855" r="15057"/>
          <a:stretch/>
        </p:blipFill>
        <p:spPr>
          <a:xfrm>
            <a:off x="20" y="10"/>
            <a:ext cx="4580077" cy="6857990"/>
          </a:xfrm>
          <a:prstGeom prst="rect">
            <a:avLst/>
          </a:prstGeom>
        </p:spPr>
      </p:pic>
      <p:cxnSp>
        <p:nvCxnSpPr>
          <p:cNvPr id="23" name="Straight Connector 14">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F7E8EE9-22A2-3E3B-323B-C795DB178649}"/>
              </a:ext>
            </a:extLst>
          </p:cNvPr>
          <p:cNvSpPr txBox="1"/>
          <p:nvPr/>
        </p:nvSpPr>
        <p:spPr>
          <a:xfrm>
            <a:off x="5172074" y="2108201"/>
            <a:ext cx="5983606" cy="3760891"/>
          </a:xfrm>
          <a:prstGeom prst="rect">
            <a:avLst/>
          </a:prstGeom>
        </p:spPr>
        <p:txBody>
          <a:bodyPr vert="horz" lIns="0" tIns="45720" rIns="0" bIns="45720" rtlCol="0">
            <a:normAutofit/>
          </a:bodyPr>
          <a:lstStyle/>
          <a:p>
            <a:pPr marL="0" marR="0">
              <a:spcBef>
                <a:spcPts val="0"/>
              </a:spcBef>
              <a:spcAft>
                <a:spcPts val="1000"/>
              </a:spcAft>
              <a:buFont typeface="Calibri" panose="020F0502020204030204" pitchFamily="34" charset="0"/>
            </a:pPr>
            <a:r>
              <a:rPr lang="en-US" dirty="0">
                <a:solidFill>
                  <a:schemeClr val="tx1">
                    <a:lumMod val="75000"/>
                    <a:lumOff val="25000"/>
                  </a:schemeClr>
                </a:solidFill>
                <a:effectLst/>
              </a:rPr>
              <a:t>Mark 4:37–41 (ESV) </a:t>
            </a:r>
          </a:p>
          <a:p>
            <a:pPr marL="0" marR="0">
              <a:spcBef>
                <a:spcPts val="0"/>
              </a:spcBef>
              <a:spcAft>
                <a:spcPts val="0"/>
              </a:spcAft>
              <a:buFont typeface="Calibri" panose="020F0502020204030204" pitchFamily="34" charset="0"/>
            </a:pPr>
            <a:r>
              <a:rPr lang="en-US" b="1" baseline="30000" dirty="0">
                <a:solidFill>
                  <a:schemeClr val="tx1">
                    <a:lumMod val="75000"/>
                    <a:lumOff val="25000"/>
                  </a:schemeClr>
                </a:solidFill>
                <a:effectLst/>
              </a:rPr>
              <a:t>37 </a:t>
            </a:r>
            <a:r>
              <a:rPr lang="en-US" dirty="0">
                <a:solidFill>
                  <a:schemeClr val="tx1">
                    <a:lumMod val="75000"/>
                    <a:lumOff val="25000"/>
                  </a:schemeClr>
                </a:solidFill>
                <a:effectLst/>
              </a:rPr>
              <a:t>And a </a:t>
            </a:r>
            <a:r>
              <a:rPr lang="en-US" b="1" dirty="0">
                <a:solidFill>
                  <a:schemeClr val="tx1">
                    <a:lumMod val="75000"/>
                    <a:lumOff val="25000"/>
                  </a:schemeClr>
                </a:solidFill>
                <a:effectLst/>
              </a:rPr>
              <a:t>great windstorm arose</a:t>
            </a:r>
            <a:r>
              <a:rPr lang="en-US" dirty="0">
                <a:solidFill>
                  <a:schemeClr val="tx1">
                    <a:lumMod val="75000"/>
                    <a:lumOff val="25000"/>
                  </a:schemeClr>
                </a:solidFill>
                <a:effectLst/>
              </a:rPr>
              <a:t>, and the </a:t>
            </a:r>
            <a:r>
              <a:rPr lang="en-US" b="1" dirty="0">
                <a:solidFill>
                  <a:schemeClr val="tx1">
                    <a:lumMod val="75000"/>
                    <a:lumOff val="25000"/>
                  </a:schemeClr>
                </a:solidFill>
                <a:effectLst/>
              </a:rPr>
              <a:t>waves were breaking into the boat</a:t>
            </a:r>
            <a:r>
              <a:rPr lang="en-US" dirty="0">
                <a:solidFill>
                  <a:schemeClr val="tx1">
                    <a:lumMod val="75000"/>
                    <a:lumOff val="25000"/>
                  </a:schemeClr>
                </a:solidFill>
                <a:effectLst/>
              </a:rPr>
              <a:t>, so that the boat was already filling. </a:t>
            </a:r>
            <a:r>
              <a:rPr lang="en-US" b="1" baseline="30000" dirty="0">
                <a:solidFill>
                  <a:schemeClr val="tx1">
                    <a:lumMod val="75000"/>
                    <a:lumOff val="25000"/>
                  </a:schemeClr>
                </a:solidFill>
                <a:effectLst/>
              </a:rPr>
              <a:t>38 </a:t>
            </a:r>
            <a:r>
              <a:rPr lang="en-US" b="1" dirty="0">
                <a:solidFill>
                  <a:schemeClr val="tx1">
                    <a:lumMod val="75000"/>
                    <a:lumOff val="25000"/>
                  </a:schemeClr>
                </a:solidFill>
                <a:effectLst/>
              </a:rPr>
              <a:t>But he was in the stern, asleep on the cushion. </a:t>
            </a:r>
            <a:r>
              <a:rPr lang="en-US" dirty="0">
                <a:solidFill>
                  <a:schemeClr val="tx1">
                    <a:lumMod val="75000"/>
                    <a:lumOff val="25000"/>
                  </a:schemeClr>
                </a:solidFill>
                <a:effectLst/>
              </a:rPr>
              <a:t>And they woke him and said to him, “Teacher, do you not care that we are perishing?” </a:t>
            </a:r>
            <a:r>
              <a:rPr lang="en-US" b="1" baseline="30000" dirty="0">
                <a:solidFill>
                  <a:schemeClr val="tx1">
                    <a:lumMod val="75000"/>
                    <a:lumOff val="25000"/>
                  </a:schemeClr>
                </a:solidFill>
                <a:effectLst/>
              </a:rPr>
              <a:t>39 </a:t>
            </a:r>
            <a:r>
              <a:rPr lang="en-US" dirty="0">
                <a:solidFill>
                  <a:schemeClr val="tx1">
                    <a:lumMod val="75000"/>
                    <a:lumOff val="25000"/>
                  </a:schemeClr>
                </a:solidFill>
                <a:effectLst/>
              </a:rPr>
              <a:t>And he awoke and rebuked the wind and said to the sea, “Peace! Be still!” And the wind ceased, and there was a great calm. </a:t>
            </a:r>
            <a:r>
              <a:rPr lang="en-US" b="1" baseline="30000" dirty="0">
                <a:solidFill>
                  <a:schemeClr val="tx1">
                    <a:lumMod val="75000"/>
                    <a:lumOff val="25000"/>
                  </a:schemeClr>
                </a:solidFill>
                <a:effectLst/>
              </a:rPr>
              <a:t>40 </a:t>
            </a:r>
            <a:r>
              <a:rPr lang="en-US" dirty="0">
                <a:solidFill>
                  <a:schemeClr val="tx1">
                    <a:lumMod val="75000"/>
                    <a:lumOff val="25000"/>
                  </a:schemeClr>
                </a:solidFill>
                <a:effectLst/>
              </a:rPr>
              <a:t>He said to them, “Why are you so afraid? Have you still no faith?” </a:t>
            </a:r>
            <a:r>
              <a:rPr lang="en-US" b="1" baseline="30000" dirty="0">
                <a:solidFill>
                  <a:schemeClr val="tx1">
                    <a:lumMod val="75000"/>
                    <a:lumOff val="25000"/>
                  </a:schemeClr>
                </a:solidFill>
                <a:effectLst/>
              </a:rPr>
              <a:t>41 </a:t>
            </a:r>
            <a:r>
              <a:rPr lang="en-US" dirty="0">
                <a:solidFill>
                  <a:schemeClr val="tx1">
                    <a:lumMod val="75000"/>
                    <a:lumOff val="25000"/>
                  </a:schemeClr>
                </a:solidFill>
                <a:effectLst/>
              </a:rPr>
              <a:t>And they were filled with great fear and said to one another, “Who then is this, that even the wind and the sea obey him?” </a:t>
            </a:r>
          </a:p>
        </p:txBody>
      </p:sp>
    </p:spTree>
    <p:extLst>
      <p:ext uri="{BB962C8B-B14F-4D97-AF65-F5344CB8AC3E}">
        <p14:creationId xmlns:p14="http://schemas.microsoft.com/office/powerpoint/2010/main" val="4036799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It’s Gonna Be MAY - It’s Gonna Be Me *NSYNC Parody">
            <a:hlinkClick r:id="" action="ppaction://media"/>
            <a:extLst>
              <a:ext uri="{FF2B5EF4-FFF2-40B4-BE49-F238E27FC236}">
                <a16:creationId xmlns:a16="http://schemas.microsoft.com/office/drawing/2014/main" id="{5097F1FF-05EF-01E9-5E71-9B1FC3499F17}"/>
              </a:ext>
            </a:extLst>
          </p:cNvPr>
          <p:cNvPicPr>
            <a:picLocks noRot="1" noChangeAspect="1"/>
          </p:cNvPicPr>
          <p:nvPr>
            <a:videoFile r:link="rId1"/>
          </p:nvPr>
        </p:nvPicPr>
        <p:blipFill>
          <a:blip r:embed="rId3"/>
          <a:stretch>
            <a:fillRect/>
          </a:stretch>
        </p:blipFill>
        <p:spPr>
          <a:xfrm>
            <a:off x="970814" y="533270"/>
            <a:ext cx="10250371" cy="5791460"/>
          </a:xfrm>
          <a:prstGeom prst="rect">
            <a:avLst/>
          </a:prstGeom>
        </p:spPr>
      </p:pic>
    </p:spTree>
    <p:extLst>
      <p:ext uri="{BB962C8B-B14F-4D97-AF65-F5344CB8AC3E}">
        <p14:creationId xmlns:p14="http://schemas.microsoft.com/office/powerpoint/2010/main" val="155747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descr="Hand reaching out to sun">
            <a:extLst>
              <a:ext uri="{FF2B5EF4-FFF2-40B4-BE49-F238E27FC236}">
                <a16:creationId xmlns:a16="http://schemas.microsoft.com/office/drawing/2014/main" id="{F4674C8C-187E-F110-55E6-49BA5B7E8DEC}"/>
              </a:ext>
            </a:extLst>
          </p:cNvPr>
          <p:cNvPicPr>
            <a:picLocks noChangeAspect="1"/>
          </p:cNvPicPr>
          <p:nvPr/>
        </p:nvPicPr>
        <p:blipFill rotWithShape="1">
          <a:blip r:embed="rId3"/>
          <a:srcRect l="36820" r="18435" b="2"/>
          <a:stretch/>
        </p:blipFill>
        <p:spPr>
          <a:xfrm>
            <a:off x="20" y="10"/>
            <a:ext cx="4580077" cy="6857990"/>
          </a:xfrm>
          <a:prstGeom prst="rect">
            <a:avLst/>
          </a:prstGeom>
        </p:spPr>
      </p:pic>
      <p:cxnSp>
        <p:nvCxnSpPr>
          <p:cNvPr id="19" name="Straight Connector 18">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88328A8-539D-E3B2-5C95-1006A6C31059}"/>
              </a:ext>
            </a:extLst>
          </p:cNvPr>
          <p:cNvSpPr txBox="1"/>
          <p:nvPr/>
        </p:nvSpPr>
        <p:spPr>
          <a:xfrm>
            <a:off x="5116784" y="2546224"/>
            <a:ext cx="5977938" cy="3342747"/>
          </a:xfrm>
          <a:prstGeom prst="rect">
            <a:avLst/>
          </a:prstGeom>
        </p:spPr>
        <p:txBody>
          <a:bodyPr vert="horz" lIns="0" tIns="45720" rIns="0" bIns="45720" rtlCol="0">
            <a:normAutofit/>
          </a:bodyPr>
          <a:lstStyle/>
          <a:p>
            <a:pPr marL="0" marR="0">
              <a:spcBef>
                <a:spcPts val="0"/>
              </a:spcBef>
              <a:spcAft>
                <a:spcPts val="600"/>
              </a:spcAft>
              <a:buFont typeface="Calibri" panose="020F0502020204030204" pitchFamily="34" charset="0"/>
            </a:pPr>
            <a:r>
              <a:rPr lang="en-US" b="1" dirty="0">
                <a:solidFill>
                  <a:srgbClr val="FFFFFF"/>
                </a:solidFill>
                <a:effectLst/>
              </a:rPr>
              <a:t>2 </a:t>
            </a:r>
            <a:r>
              <a:rPr lang="en-US" dirty="0">
                <a:solidFill>
                  <a:srgbClr val="FFFFFF"/>
                </a:solidFill>
                <a:effectLst/>
              </a:rPr>
              <a:t>Thus the heavens and the earth were finished, and all the host of them. </a:t>
            </a:r>
            <a:r>
              <a:rPr lang="en-US" b="1" baseline="30000" dirty="0">
                <a:solidFill>
                  <a:srgbClr val="FFFFFF"/>
                </a:solidFill>
                <a:effectLst/>
              </a:rPr>
              <a:t>2 </a:t>
            </a:r>
            <a:r>
              <a:rPr lang="en-US" dirty="0">
                <a:solidFill>
                  <a:srgbClr val="FFFFFF"/>
                </a:solidFill>
                <a:effectLst/>
              </a:rPr>
              <a:t>And </a:t>
            </a:r>
            <a:r>
              <a:rPr lang="en-US" b="1" dirty="0">
                <a:solidFill>
                  <a:srgbClr val="FFFFFF"/>
                </a:solidFill>
                <a:effectLst/>
              </a:rPr>
              <a:t>on the seventh day </a:t>
            </a:r>
            <a:r>
              <a:rPr lang="en-US" dirty="0">
                <a:solidFill>
                  <a:srgbClr val="FFFFFF"/>
                </a:solidFill>
                <a:effectLst/>
              </a:rPr>
              <a:t>God finished his work that he had done, and </a:t>
            </a:r>
            <a:r>
              <a:rPr lang="en-US" b="1" dirty="0">
                <a:solidFill>
                  <a:srgbClr val="FFFFFF"/>
                </a:solidFill>
                <a:effectLst/>
              </a:rPr>
              <a:t>he rested on the seventh day </a:t>
            </a:r>
            <a:r>
              <a:rPr lang="en-US" dirty="0">
                <a:solidFill>
                  <a:srgbClr val="FFFFFF"/>
                </a:solidFill>
                <a:effectLst/>
              </a:rPr>
              <a:t>from all his work that he had done. </a:t>
            </a:r>
            <a:r>
              <a:rPr lang="en-US" b="1" baseline="30000" dirty="0">
                <a:solidFill>
                  <a:srgbClr val="FFFFFF"/>
                </a:solidFill>
                <a:effectLst/>
              </a:rPr>
              <a:t>3 </a:t>
            </a:r>
            <a:r>
              <a:rPr lang="en-US" dirty="0">
                <a:solidFill>
                  <a:srgbClr val="FFFFFF"/>
                </a:solidFill>
                <a:effectLst/>
              </a:rPr>
              <a:t>So </a:t>
            </a:r>
            <a:r>
              <a:rPr lang="en-US" b="1" dirty="0">
                <a:solidFill>
                  <a:srgbClr val="FFFFFF"/>
                </a:solidFill>
                <a:effectLst/>
              </a:rPr>
              <a:t>God blessed the seventh day and made it holy</a:t>
            </a:r>
            <a:r>
              <a:rPr lang="en-US" dirty="0">
                <a:solidFill>
                  <a:srgbClr val="FFFFFF"/>
                </a:solidFill>
                <a:effectLst/>
              </a:rPr>
              <a:t>, because on it </a:t>
            </a:r>
            <a:r>
              <a:rPr lang="en-US" b="1" dirty="0">
                <a:solidFill>
                  <a:srgbClr val="FFFFFF"/>
                </a:solidFill>
                <a:effectLst/>
              </a:rPr>
              <a:t>God rested </a:t>
            </a:r>
            <a:r>
              <a:rPr lang="en-US" dirty="0">
                <a:solidFill>
                  <a:srgbClr val="FFFFFF"/>
                </a:solidFill>
                <a:effectLst/>
              </a:rPr>
              <a:t>from all his work that he had done in creation. </a:t>
            </a:r>
          </a:p>
          <a:p>
            <a:pPr>
              <a:spcAft>
                <a:spcPts val="600"/>
              </a:spcAft>
              <a:buFont typeface="Calibri" panose="020F0502020204030204" pitchFamily="34" charset="0"/>
            </a:pPr>
            <a:endParaRPr lang="en-US" dirty="0">
              <a:solidFill>
                <a:srgbClr val="FFFFFF"/>
              </a:solidFill>
              <a:effectLst/>
            </a:endParaRPr>
          </a:p>
          <a:p>
            <a:pPr>
              <a:spcAft>
                <a:spcPts val="600"/>
              </a:spcAft>
              <a:buFont typeface="Calibri" panose="020F0502020204030204" pitchFamily="34" charset="0"/>
            </a:pPr>
            <a:r>
              <a:rPr lang="en-US" dirty="0">
                <a:solidFill>
                  <a:srgbClr val="FFFFFF"/>
                </a:solidFill>
                <a:effectLst/>
              </a:rPr>
              <a:t>Genesis 2:1–3 (ESV) </a:t>
            </a:r>
          </a:p>
        </p:txBody>
      </p:sp>
    </p:spTree>
    <p:extLst>
      <p:ext uri="{BB962C8B-B14F-4D97-AF65-F5344CB8AC3E}">
        <p14:creationId xmlns:p14="http://schemas.microsoft.com/office/powerpoint/2010/main" val="315821324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ine of sheep walking on a grassy field">
            <a:extLst>
              <a:ext uri="{FF2B5EF4-FFF2-40B4-BE49-F238E27FC236}">
                <a16:creationId xmlns:a16="http://schemas.microsoft.com/office/drawing/2014/main" id="{EEC53D1E-77A5-33F5-30DD-CDE5CDC40998}"/>
              </a:ext>
            </a:extLst>
          </p:cNvPr>
          <p:cNvPicPr>
            <a:picLocks noChangeAspect="1"/>
          </p:cNvPicPr>
          <p:nvPr/>
        </p:nvPicPr>
        <p:blipFill rotWithShape="1">
          <a:blip r:embed="rId2"/>
          <a:srcRect l="10578" r="44843" b="-1"/>
          <a:stretch/>
        </p:blipFill>
        <p:spPr>
          <a:xfrm>
            <a:off x="20" y="10"/>
            <a:ext cx="4580077" cy="6857990"/>
          </a:xfrm>
          <a:prstGeom prst="rect">
            <a:avLst/>
          </a:prstGeom>
        </p:spPr>
      </p:pic>
      <p:cxnSp>
        <p:nvCxnSpPr>
          <p:cNvPr id="14" name="Straight Connector 13">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EFE3ECC3-74CC-A11F-D903-B367FF44C6DD}"/>
              </a:ext>
            </a:extLst>
          </p:cNvPr>
          <p:cNvSpPr txBox="1">
            <a:spLocks/>
          </p:cNvSpPr>
          <p:nvPr/>
        </p:nvSpPr>
        <p:spPr>
          <a:xfrm>
            <a:off x="5172074" y="2108201"/>
            <a:ext cx="5983606" cy="3760891"/>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600"/>
              </a:spcAft>
              <a:buFont typeface="Calibri" panose="020F0502020204030204" pitchFamily="34" charset="0"/>
              <a:buNone/>
            </a:pPr>
            <a:r>
              <a:rPr lang="en-US" b="1" baseline="30000" dirty="0"/>
              <a:t>33 </a:t>
            </a:r>
            <a:r>
              <a:rPr lang="en-US" dirty="0"/>
              <a:t>Now many saw them going and recognized them, and they ran there on foot from all the towns and got there ahead of them. </a:t>
            </a:r>
            <a:r>
              <a:rPr lang="en-US" b="1" baseline="30000" dirty="0"/>
              <a:t>34 </a:t>
            </a:r>
            <a:r>
              <a:rPr lang="en-US" dirty="0"/>
              <a:t>When he went ashore he saw a great crowd, and </a:t>
            </a:r>
            <a:r>
              <a:rPr lang="en-US" b="1" dirty="0">
                <a:solidFill>
                  <a:schemeClr val="accent1"/>
                </a:solidFill>
              </a:rPr>
              <a:t>he had compassion on them</a:t>
            </a:r>
            <a:r>
              <a:rPr lang="en-US" dirty="0"/>
              <a:t>, because </a:t>
            </a:r>
            <a:r>
              <a:rPr lang="en-US" b="1" dirty="0">
                <a:solidFill>
                  <a:schemeClr val="accent1"/>
                </a:solidFill>
              </a:rPr>
              <a:t>they were like sheep without a shepherd</a:t>
            </a:r>
            <a:r>
              <a:rPr lang="en-US" dirty="0"/>
              <a:t>. And he began to </a:t>
            </a:r>
            <a:r>
              <a:rPr lang="en-US" b="1" dirty="0">
                <a:solidFill>
                  <a:schemeClr val="accent1"/>
                </a:solidFill>
              </a:rPr>
              <a:t>teach</a:t>
            </a:r>
            <a:r>
              <a:rPr lang="en-US" dirty="0"/>
              <a:t> them many things. </a:t>
            </a:r>
          </a:p>
          <a:p>
            <a:pPr marL="0" indent="0">
              <a:spcBef>
                <a:spcPts val="0"/>
              </a:spcBef>
              <a:spcAft>
                <a:spcPts val="600"/>
              </a:spcAft>
              <a:buFont typeface="Calibri" panose="020F0502020204030204" pitchFamily="34" charset="0"/>
              <a:buNone/>
            </a:pPr>
            <a:endParaRPr lang="en-US" dirty="0"/>
          </a:p>
          <a:p>
            <a:pPr marL="0" indent="0">
              <a:spcBef>
                <a:spcPts val="0"/>
              </a:spcBef>
              <a:spcAft>
                <a:spcPts val="600"/>
              </a:spcAft>
              <a:buFont typeface="Calibri" panose="020F0502020204030204" pitchFamily="34" charset="0"/>
              <a:buNone/>
            </a:pPr>
            <a:r>
              <a:rPr lang="en-US" dirty="0"/>
              <a:t>Mark 6:33–34 (ESV) </a:t>
            </a:r>
          </a:p>
        </p:txBody>
      </p:sp>
    </p:spTree>
    <p:extLst>
      <p:ext uri="{BB962C8B-B14F-4D97-AF65-F5344CB8AC3E}">
        <p14:creationId xmlns:p14="http://schemas.microsoft.com/office/powerpoint/2010/main" val="3870646348"/>
      </p:ext>
    </p:extLst>
  </p:cSld>
  <p:clrMapOvr>
    <a:masterClrMapping/>
  </p:clrMapOvr>
</p:sld>
</file>

<file path=ppt/theme/theme1.xml><?xml version="1.0" encoding="utf-8"?>
<a:theme xmlns:a="http://schemas.openxmlformats.org/drawingml/2006/main" name="RetrospectVTI">
  <a:themeElements>
    <a:clrScheme name="AnalogousFromRegularSeedLeftStep">
      <a:dk1>
        <a:srgbClr val="000000"/>
      </a:dk1>
      <a:lt1>
        <a:srgbClr val="FFFFFF"/>
      </a:lt1>
      <a:dk2>
        <a:srgbClr val="1D3326"/>
      </a:dk2>
      <a:lt2>
        <a:srgbClr val="E8E3E2"/>
      </a:lt2>
      <a:accent1>
        <a:srgbClr val="42AFCE"/>
      </a:accent1>
      <a:accent2>
        <a:srgbClr val="2EB49B"/>
      </a:accent2>
      <a:accent3>
        <a:srgbClr val="3AB66A"/>
      </a:accent3>
      <a:accent4>
        <a:srgbClr val="33BA2F"/>
      </a:accent4>
      <a:accent5>
        <a:srgbClr val="6EB239"/>
      </a:accent5>
      <a:accent6>
        <a:srgbClr val="99AB2B"/>
      </a:accent6>
      <a:hlink>
        <a:srgbClr val="BF5C3F"/>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2213</TotalTime>
  <Words>2888</Words>
  <Application>Microsoft Macintosh PowerPoint</Application>
  <PresentationFormat>Widescreen</PresentationFormat>
  <Paragraphs>212</Paragraphs>
  <Slides>22</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-apple-system</vt:lpstr>
      <vt:lpstr>Arial</vt:lpstr>
      <vt:lpstr>Calibri</vt:lpstr>
      <vt:lpstr>Calibri Light</vt:lpstr>
      <vt:lpstr>Poppins</vt:lpstr>
      <vt:lpstr>RetrospectVTI</vt:lpstr>
      <vt:lpstr>Action</vt:lpstr>
      <vt:lpstr>The Gospels</vt:lpstr>
      <vt:lpstr>Who is 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Actions We Can Take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dc:title>
  <dc:creator>Tom Gorup</dc:creator>
  <cp:lastModifiedBy>Tom Gorup</cp:lastModifiedBy>
  <cp:revision>1</cp:revision>
  <cp:lastPrinted>2023-09-23T02:39:51Z</cp:lastPrinted>
  <dcterms:created xsi:type="dcterms:W3CDTF">2023-09-22T22:44:51Z</dcterms:created>
  <dcterms:modified xsi:type="dcterms:W3CDTF">2023-09-24T11:37:54Z</dcterms:modified>
</cp:coreProperties>
</file>