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2"/>
  </p:notesMasterIdLst>
  <p:sldIdLst>
    <p:sldId id="256" r:id="rId2"/>
    <p:sldId id="293" r:id="rId3"/>
    <p:sldId id="285" r:id="rId4"/>
    <p:sldId id="321" r:id="rId5"/>
    <p:sldId id="291" r:id="rId6"/>
    <p:sldId id="287" r:id="rId7"/>
    <p:sldId id="284" r:id="rId8"/>
    <p:sldId id="288" r:id="rId9"/>
    <p:sldId id="297" r:id="rId10"/>
    <p:sldId id="310" r:id="rId11"/>
    <p:sldId id="298" r:id="rId12"/>
    <p:sldId id="322" r:id="rId13"/>
    <p:sldId id="325" r:id="rId14"/>
    <p:sldId id="300" r:id="rId15"/>
    <p:sldId id="305" r:id="rId16"/>
    <p:sldId id="320" r:id="rId17"/>
    <p:sldId id="311" r:id="rId18"/>
    <p:sldId id="324" r:id="rId19"/>
    <p:sldId id="309" r:id="rId20"/>
    <p:sldId id="314" r:id="rId21"/>
    <p:sldId id="290" r:id="rId22"/>
    <p:sldId id="323" r:id="rId23"/>
    <p:sldId id="292" r:id="rId24"/>
    <p:sldId id="306" r:id="rId25"/>
    <p:sldId id="317" r:id="rId26"/>
    <p:sldId id="318" r:id="rId27"/>
    <p:sldId id="319" r:id="rId28"/>
    <p:sldId id="316" r:id="rId29"/>
    <p:sldId id="295" r:id="rId30"/>
    <p:sldId id="301" r:id="rId31"/>
    <p:sldId id="302" r:id="rId32"/>
    <p:sldId id="303" r:id="rId33"/>
    <p:sldId id="296" r:id="rId34"/>
    <p:sldId id="299" r:id="rId35"/>
    <p:sldId id="277" r:id="rId36"/>
    <p:sldId id="257" r:id="rId37"/>
    <p:sldId id="278" r:id="rId38"/>
    <p:sldId id="280" r:id="rId39"/>
    <p:sldId id="281" r:id="rId40"/>
    <p:sldId id="27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C19313-B6BE-8548-ABE1-0F1C4286C712}" v="178" dt="2023-11-26T12:56:30.2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29"/>
    <p:restoredTop sz="79663"/>
  </p:normalViewPr>
  <p:slideViewPr>
    <p:cSldViewPr snapToGrid="0">
      <p:cViewPr varScale="1">
        <p:scale>
          <a:sx n="119" d="100"/>
          <a:sy n="119" d="100"/>
        </p:scale>
        <p:origin x="204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EB54D7-B345-514C-96B4-3F71F09F49D2}" type="datetimeFigureOut">
              <a:rPr lang="en-US" smtClean="0"/>
              <a:t>11/24/23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391183-8DC1-B741-A1C6-A946D601D6E1}" type="slidenum">
              <a:rPr lang="en-US" smtClean="0"/>
              <a:t>‹#›</a:t>
            </a:fld>
            <a:endParaRPr lang="en-US"/>
          </a:p>
        </p:txBody>
      </p:sp>
    </p:spTree>
    <p:extLst>
      <p:ext uri="{BB962C8B-B14F-4D97-AF65-F5344CB8AC3E}">
        <p14:creationId xmlns:p14="http://schemas.microsoft.com/office/powerpoint/2010/main" val="654120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391183-8DC1-B741-A1C6-A946D601D6E1}" type="slidenum">
              <a:rPr lang="en-US" smtClean="0"/>
              <a:t>1</a:t>
            </a:fld>
            <a:endParaRPr lang="en-US"/>
          </a:p>
        </p:txBody>
      </p:sp>
    </p:spTree>
    <p:extLst>
      <p:ext uri="{BB962C8B-B14F-4D97-AF65-F5344CB8AC3E}">
        <p14:creationId xmlns:p14="http://schemas.microsoft.com/office/powerpoint/2010/main" val="1411146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391183-8DC1-B741-A1C6-A946D601D6E1}" type="slidenum">
              <a:rPr lang="en-US" smtClean="0"/>
              <a:t>24</a:t>
            </a:fld>
            <a:endParaRPr lang="en-US"/>
          </a:p>
        </p:txBody>
      </p:sp>
    </p:spTree>
    <p:extLst>
      <p:ext uri="{BB962C8B-B14F-4D97-AF65-F5344CB8AC3E}">
        <p14:creationId xmlns:p14="http://schemas.microsoft.com/office/powerpoint/2010/main" val="3868544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391183-8DC1-B741-A1C6-A946D601D6E1}" type="slidenum">
              <a:rPr lang="en-US" smtClean="0"/>
              <a:t>2</a:t>
            </a:fld>
            <a:endParaRPr lang="en-US"/>
          </a:p>
        </p:txBody>
      </p:sp>
    </p:spTree>
    <p:extLst>
      <p:ext uri="{BB962C8B-B14F-4D97-AF65-F5344CB8AC3E}">
        <p14:creationId xmlns:p14="http://schemas.microsoft.com/office/powerpoint/2010/main" val="2189371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says to look into things?</a:t>
            </a:r>
          </a:p>
        </p:txBody>
      </p:sp>
      <p:sp>
        <p:nvSpPr>
          <p:cNvPr id="4" name="Slide Number Placeholder 3"/>
          <p:cNvSpPr>
            <a:spLocks noGrp="1"/>
          </p:cNvSpPr>
          <p:nvPr>
            <p:ph type="sldNum" sz="quarter" idx="5"/>
          </p:nvPr>
        </p:nvSpPr>
        <p:spPr/>
        <p:txBody>
          <a:bodyPr/>
          <a:lstStyle/>
          <a:p>
            <a:fld id="{CD391183-8DC1-B741-A1C6-A946D601D6E1}" type="slidenum">
              <a:rPr lang="en-US" smtClean="0"/>
              <a:t>7</a:t>
            </a:fld>
            <a:endParaRPr lang="en-US"/>
          </a:p>
        </p:txBody>
      </p:sp>
    </p:spTree>
    <p:extLst>
      <p:ext uri="{BB962C8B-B14F-4D97-AF65-F5344CB8AC3E}">
        <p14:creationId xmlns:p14="http://schemas.microsoft.com/office/powerpoint/2010/main" val="24341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a:t>
            </a:r>
          </a:p>
        </p:txBody>
      </p:sp>
      <p:sp>
        <p:nvSpPr>
          <p:cNvPr id="4" name="Slide Number Placeholder 3"/>
          <p:cNvSpPr>
            <a:spLocks noGrp="1"/>
          </p:cNvSpPr>
          <p:nvPr>
            <p:ph type="sldNum" sz="quarter" idx="5"/>
          </p:nvPr>
        </p:nvSpPr>
        <p:spPr/>
        <p:txBody>
          <a:bodyPr/>
          <a:lstStyle/>
          <a:p>
            <a:fld id="{CD391183-8DC1-B741-A1C6-A946D601D6E1}" type="slidenum">
              <a:rPr lang="en-US" smtClean="0"/>
              <a:t>8</a:t>
            </a:fld>
            <a:endParaRPr lang="en-US"/>
          </a:p>
        </p:txBody>
      </p:sp>
    </p:spTree>
    <p:extLst>
      <p:ext uri="{BB962C8B-B14F-4D97-AF65-F5344CB8AC3E}">
        <p14:creationId xmlns:p14="http://schemas.microsoft.com/office/powerpoint/2010/main" val="2787970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391183-8DC1-B741-A1C6-A946D601D6E1}" type="slidenum">
              <a:rPr lang="en-US" smtClean="0"/>
              <a:t>10</a:t>
            </a:fld>
            <a:endParaRPr lang="en-US"/>
          </a:p>
        </p:txBody>
      </p:sp>
    </p:spTree>
    <p:extLst>
      <p:ext uri="{BB962C8B-B14F-4D97-AF65-F5344CB8AC3E}">
        <p14:creationId xmlns:p14="http://schemas.microsoft.com/office/powerpoint/2010/main" val="4163785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Söhne"/>
              </a:rPr>
              <a:t>Certainly, there are several archaeological findings, ancient manuscripts, and historical accounts outside the Bible that provide context and, in some cases, support for various aspects of biblical narratives:</a:t>
            </a:r>
          </a:p>
          <a:p>
            <a:pPr algn="l"/>
            <a:r>
              <a:rPr lang="en-US" b="1" i="0" dirty="0">
                <a:effectLst/>
                <a:latin typeface="Söhne"/>
              </a:rPr>
              <a:t>Archaeological Findings</a:t>
            </a:r>
          </a:p>
          <a:p>
            <a:pPr algn="l">
              <a:buFont typeface="+mj-lt"/>
              <a:buAutoNum type="arabicPeriod"/>
            </a:pPr>
            <a:r>
              <a:rPr lang="en-US" b="1" i="0" dirty="0">
                <a:effectLst/>
                <a:latin typeface="Söhne"/>
              </a:rPr>
              <a:t>Tel Dan Stele</a:t>
            </a:r>
            <a:r>
              <a:rPr lang="en-US" b="0" i="0" dirty="0">
                <a:effectLst/>
                <a:latin typeface="Söhne"/>
              </a:rPr>
              <a:t>: This is an ancient stone inscription discovered in Israel that mentions the "House of David," providing evidence for the historical existence of King David.</a:t>
            </a:r>
          </a:p>
          <a:p>
            <a:pPr algn="l">
              <a:buFont typeface="+mj-lt"/>
              <a:buAutoNum type="arabicPeriod"/>
            </a:pPr>
            <a:r>
              <a:rPr lang="en-US" b="1" i="0" dirty="0">
                <a:effectLst/>
                <a:latin typeface="Söhne"/>
              </a:rPr>
              <a:t>Pilate Stone</a:t>
            </a:r>
            <a:r>
              <a:rPr lang="en-US" b="0" i="0" dirty="0">
                <a:effectLst/>
                <a:latin typeface="Söhne"/>
              </a:rPr>
              <a:t>: Discovered at Caesarea Maritima, this stone bears the name of Pontius Pilate, the Roman prefect who ordered the crucifixion of Jesus according to the New Testament.</a:t>
            </a:r>
          </a:p>
          <a:p>
            <a:pPr algn="l">
              <a:buFont typeface="+mj-lt"/>
              <a:buAutoNum type="arabicPeriod"/>
            </a:pPr>
            <a:r>
              <a:rPr lang="en-US" b="1" i="0" dirty="0">
                <a:effectLst/>
                <a:latin typeface="Söhne"/>
              </a:rPr>
              <a:t>Dead Sea Scrolls</a:t>
            </a:r>
            <a:r>
              <a:rPr lang="en-US" b="0" i="0" dirty="0">
                <a:effectLst/>
                <a:latin typeface="Söhne"/>
              </a:rPr>
              <a:t>: These ancient Jewish manuscripts, found near the Dead Sea, include some of the oldest known surviving copies of Hebrew Bible texts.</a:t>
            </a:r>
          </a:p>
          <a:p>
            <a:pPr algn="l">
              <a:buFont typeface="+mj-lt"/>
              <a:buAutoNum type="arabicPeriod"/>
            </a:pPr>
            <a:r>
              <a:rPr lang="en-US" b="1" i="0" dirty="0">
                <a:effectLst/>
                <a:latin typeface="Söhne"/>
              </a:rPr>
              <a:t>The Pool of Bethesda</a:t>
            </a:r>
            <a:r>
              <a:rPr lang="en-US" b="0" i="0" dirty="0">
                <a:effectLst/>
                <a:latin typeface="Söhne"/>
              </a:rPr>
              <a:t>: Described in the Gospel of John as the location of Jesus' healing of a paralytic, its existence was confirmed through archaeological excavations in Jerusalem.</a:t>
            </a:r>
          </a:p>
          <a:p>
            <a:pPr algn="l">
              <a:buFont typeface="+mj-lt"/>
              <a:buAutoNum type="arabicPeriod"/>
            </a:pPr>
            <a:r>
              <a:rPr lang="en-US" b="1" i="0" dirty="0">
                <a:effectLst/>
                <a:latin typeface="Söhne"/>
              </a:rPr>
              <a:t>The House of Peter at Capernaum</a:t>
            </a:r>
            <a:r>
              <a:rPr lang="en-US" b="0" i="0" dirty="0">
                <a:effectLst/>
                <a:latin typeface="Söhne"/>
              </a:rPr>
              <a:t>: Archaeologists have identified what they believe to be the house of Peter in Capernaum, mentioned in the Gospels as a place where Jesus stayed.</a:t>
            </a:r>
          </a:p>
          <a:p>
            <a:pPr algn="l">
              <a:buFont typeface="+mj-lt"/>
              <a:buAutoNum type="arabicPeriod"/>
            </a:pPr>
            <a:r>
              <a:rPr lang="en-US" b="1" i="0" dirty="0">
                <a:effectLst/>
                <a:latin typeface="Söhne"/>
              </a:rPr>
              <a:t>The Cyrus Cylinder</a:t>
            </a:r>
            <a:r>
              <a:rPr lang="en-US" b="0" i="0" dirty="0">
                <a:effectLst/>
                <a:latin typeface="Söhne"/>
              </a:rPr>
              <a:t>: This ancient clay cylinder records the conquests of Cyrus the Great, including his policy of repatriation of the Jewish people, corroborating the biblical account of the end of Babylonian captivity.</a:t>
            </a:r>
          </a:p>
          <a:p>
            <a:pPr algn="l"/>
            <a:r>
              <a:rPr lang="en-US" b="1" i="0" dirty="0">
                <a:effectLst/>
                <a:latin typeface="Söhne"/>
              </a:rPr>
              <a:t>Ancient Manuscripts</a:t>
            </a:r>
          </a:p>
          <a:p>
            <a:pPr algn="l">
              <a:buFont typeface="+mj-lt"/>
              <a:buAutoNum type="arabicPeriod"/>
            </a:pPr>
            <a:r>
              <a:rPr lang="en-US" b="1" i="0" dirty="0">
                <a:effectLst/>
                <a:latin typeface="Söhne"/>
              </a:rPr>
              <a:t>Septuagint</a:t>
            </a:r>
            <a:r>
              <a:rPr lang="en-US" b="0" i="0" dirty="0">
                <a:effectLst/>
                <a:latin typeface="Söhne"/>
              </a:rPr>
              <a:t>: A Greek translation of the Hebrew Bible from the 3rd century BCE, significant for its influence on the Christian Old Testament and for understanding the Jewish diaspora.</a:t>
            </a:r>
          </a:p>
          <a:p>
            <a:pPr algn="l">
              <a:buFont typeface="+mj-lt"/>
              <a:buAutoNum type="arabicPeriod"/>
            </a:pPr>
            <a:r>
              <a:rPr lang="en-US" b="1" i="0" dirty="0">
                <a:effectLst/>
                <a:latin typeface="Söhne"/>
              </a:rPr>
              <a:t>Masoretic Text</a:t>
            </a:r>
            <a:r>
              <a:rPr lang="en-US" b="0" i="0" dirty="0">
                <a:effectLst/>
                <a:latin typeface="Söhne"/>
              </a:rPr>
              <a:t>: The authoritative Hebrew text of the Jewish Bible, compiled and preserved by Jewish scribes known as the </a:t>
            </a:r>
            <a:r>
              <a:rPr lang="en-US" b="0" i="0" dirty="0" err="1">
                <a:effectLst/>
                <a:latin typeface="Söhne"/>
              </a:rPr>
              <a:t>Masoretes</a:t>
            </a:r>
            <a:r>
              <a:rPr lang="en-US" b="0" i="0" dirty="0">
                <a:effectLst/>
                <a:latin typeface="Söhne"/>
              </a:rPr>
              <a:t> between the 7th and 10th centuries CE.</a:t>
            </a:r>
          </a:p>
          <a:p>
            <a:pPr algn="l">
              <a:buFont typeface="+mj-lt"/>
              <a:buAutoNum type="arabicPeriod"/>
            </a:pPr>
            <a:r>
              <a:rPr lang="en-US" b="1" i="0" dirty="0">
                <a:effectLst/>
                <a:latin typeface="Söhne"/>
              </a:rPr>
              <a:t>Codex Sinaiticus and Codex </a:t>
            </a:r>
            <a:r>
              <a:rPr lang="en-US" b="1" i="0" dirty="0" err="1">
                <a:effectLst/>
                <a:latin typeface="Söhne"/>
              </a:rPr>
              <a:t>Vaticanus</a:t>
            </a:r>
            <a:r>
              <a:rPr lang="en-US" b="0" i="0" dirty="0">
                <a:effectLst/>
                <a:latin typeface="Söhne"/>
              </a:rPr>
              <a:t>: Among the oldest and most complete manuscripts of the Greek Bible (Old and New Testament), dating back to the 4th century CE.</a:t>
            </a:r>
          </a:p>
          <a:p>
            <a:pPr algn="l"/>
            <a:r>
              <a:rPr lang="en-US" b="1" i="0" dirty="0">
                <a:effectLst/>
                <a:latin typeface="Söhne"/>
              </a:rPr>
              <a:t>Historical Accounts Outside the Bible</a:t>
            </a:r>
          </a:p>
          <a:p>
            <a:pPr algn="l">
              <a:buFont typeface="+mj-lt"/>
              <a:buAutoNum type="arabicPeriod"/>
            </a:pPr>
            <a:r>
              <a:rPr lang="en-US" b="1" i="0" dirty="0">
                <a:effectLst/>
                <a:latin typeface="Söhne"/>
              </a:rPr>
              <a:t>Flavius Josephus</a:t>
            </a:r>
            <a:r>
              <a:rPr lang="en-US" b="0" i="0" dirty="0">
                <a:effectLst/>
                <a:latin typeface="Söhne"/>
              </a:rPr>
              <a:t>: A first-century Jewish historian whose works, especially "Antiquities of the Jews," mention several figures from the New Testament, including Jesus, John the Baptist, and James, the brother of Jesus.</a:t>
            </a:r>
          </a:p>
          <a:p>
            <a:pPr algn="l">
              <a:buFont typeface="+mj-lt"/>
              <a:buAutoNum type="arabicPeriod"/>
            </a:pPr>
            <a:r>
              <a:rPr lang="en-US" b="1" i="0" dirty="0">
                <a:effectLst/>
                <a:latin typeface="Söhne"/>
              </a:rPr>
              <a:t>Tacitus' Annals</a:t>
            </a:r>
            <a:r>
              <a:rPr lang="en-US" b="0" i="0" dirty="0">
                <a:effectLst/>
                <a:latin typeface="Söhne"/>
              </a:rPr>
              <a:t>: Roman historian Tacitus refers to Christus (Christ), whom he notes was executed during the reign of Pontius Pilate, providing a non-Christian confirmation of Jesus’ execution.</a:t>
            </a:r>
          </a:p>
          <a:p>
            <a:pPr algn="l">
              <a:buFont typeface="+mj-lt"/>
              <a:buAutoNum type="arabicPeriod"/>
            </a:pPr>
            <a:r>
              <a:rPr lang="en-US" b="1" i="0" dirty="0">
                <a:effectLst/>
                <a:latin typeface="Söhne"/>
              </a:rPr>
              <a:t>Babylonian Talmud</a:t>
            </a:r>
            <a:r>
              <a:rPr lang="en-US" b="0" i="0" dirty="0">
                <a:effectLst/>
                <a:latin typeface="Söhne"/>
              </a:rPr>
              <a:t>: Jewish rabbinic texts that, while primarily religious and legal in nature, also contain references to biblical figures and events.</a:t>
            </a:r>
          </a:p>
          <a:p>
            <a:pPr algn="l">
              <a:buFont typeface="+mj-lt"/>
              <a:buAutoNum type="arabicPeriod"/>
            </a:pPr>
            <a:r>
              <a:rPr lang="en-US" b="1" i="0" dirty="0">
                <a:effectLst/>
                <a:latin typeface="Söhne"/>
              </a:rPr>
              <a:t>Suetonius and Pliny the Younger</a:t>
            </a:r>
            <a:r>
              <a:rPr lang="en-US" b="0" i="0" dirty="0">
                <a:effectLst/>
                <a:latin typeface="Söhne"/>
              </a:rPr>
              <a:t>: Roman writers who provide external accounts of early Christian communities and their practices, indirectly corroborating certain New Testament descriptions.</a:t>
            </a:r>
          </a:p>
          <a:p>
            <a:pPr algn="l"/>
            <a:r>
              <a:rPr lang="en-US" b="0" i="0" dirty="0">
                <a:effectLst/>
                <a:latin typeface="Söhne"/>
              </a:rPr>
              <a:t>These findings and texts provide valuable context for understanding the historical and cultural background of the Bible. However, it's important to note that while these sources support certain historical aspects of the Bible, they do not necessarily confirm the theological or miraculous elements of the biblical narratives. The interpretation of these findings varies among scholars, historians, and religious groups.</a:t>
            </a:r>
          </a:p>
          <a:p>
            <a:endParaRPr lang="en-US" dirty="0"/>
          </a:p>
        </p:txBody>
      </p:sp>
      <p:sp>
        <p:nvSpPr>
          <p:cNvPr id="4" name="Slide Number Placeholder 3"/>
          <p:cNvSpPr>
            <a:spLocks noGrp="1"/>
          </p:cNvSpPr>
          <p:nvPr>
            <p:ph type="sldNum" sz="quarter" idx="5"/>
          </p:nvPr>
        </p:nvSpPr>
        <p:spPr/>
        <p:txBody>
          <a:bodyPr/>
          <a:lstStyle/>
          <a:p>
            <a:fld id="{CD391183-8DC1-B741-A1C6-A946D601D6E1}" type="slidenum">
              <a:rPr lang="en-US" smtClean="0"/>
              <a:t>12</a:t>
            </a:fld>
            <a:endParaRPr lang="en-US"/>
          </a:p>
        </p:txBody>
      </p:sp>
    </p:spTree>
    <p:extLst>
      <p:ext uri="{BB962C8B-B14F-4D97-AF65-F5344CB8AC3E}">
        <p14:creationId xmlns:p14="http://schemas.microsoft.com/office/powerpoint/2010/main" val="697318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 Mother of James and Joseph</a:t>
            </a:r>
          </a:p>
          <a:p>
            <a:r>
              <a:rPr lang="en-US" dirty="0" err="1"/>
              <a:t>Solome</a:t>
            </a:r>
            <a:r>
              <a:rPr lang="en-US" dirty="0"/>
              <a:t>, Mother of Zebedee’s Sons</a:t>
            </a:r>
          </a:p>
          <a:p>
            <a:endParaRPr lang="en-US" dirty="0"/>
          </a:p>
          <a:p>
            <a:r>
              <a:rPr lang="en-US" sz="1200" dirty="0"/>
              <a:t>Military Commanders: Let unites of 80 Roman Legionaries (Heavy Infantry Soldiers.</a:t>
            </a:r>
          </a:p>
          <a:p>
            <a:r>
              <a:rPr lang="en-US" sz="1200" dirty="0"/>
              <a:t>Experienced and well-respected soldiers.</a:t>
            </a:r>
          </a:p>
          <a:p>
            <a:r>
              <a:rPr lang="en-US" sz="1200" dirty="0"/>
              <a:t>Experienced with crucifixion; since 6</a:t>
            </a:r>
            <a:r>
              <a:rPr lang="en-US" sz="1200" baseline="30000" dirty="0"/>
              <a:t>th</a:t>
            </a:r>
            <a:r>
              <a:rPr lang="en-US" sz="1200" dirty="0"/>
              <a:t> Century BC.</a:t>
            </a:r>
          </a:p>
          <a:p>
            <a:r>
              <a:rPr lang="en-US" sz="1200" dirty="0"/>
              <a:t>Experience with death.</a:t>
            </a:r>
          </a:p>
          <a:p>
            <a:endParaRPr lang="en-US" dirty="0"/>
          </a:p>
          <a:p>
            <a:pPr algn="l">
              <a:buFont typeface="+mj-lt"/>
              <a:buAutoNum type="arabicPeriod"/>
            </a:pPr>
            <a:r>
              <a:rPr lang="en-US" b="1" i="0" dirty="0">
                <a:effectLst/>
                <a:latin typeface="Söhne"/>
              </a:rPr>
              <a:t>Nicodemus</a:t>
            </a:r>
            <a:r>
              <a:rPr lang="en-US" b="0" i="0" dirty="0">
                <a:effectLst/>
                <a:latin typeface="Söhne"/>
              </a:rPr>
              <a:t>: He was a Pharisee and a member of the Jewish ruling council (the Sanhedrin). Nicodemus first appears in the Gospel of John (John 3:1-21), where he visits Jesus at night to seek his teachings. He later defends Jesus when the Sanhedrin wants to arrest him (John 7:50-52) and assists in Jesus' burial by bringing a mixture of myrrh and aloes (John 19:39-40).</a:t>
            </a:r>
          </a:p>
          <a:p>
            <a:pPr algn="l">
              <a:buFont typeface="+mj-lt"/>
              <a:buAutoNum type="arabicPeriod"/>
            </a:pPr>
            <a:r>
              <a:rPr lang="en-US" b="1" i="0" dirty="0">
                <a:effectLst/>
                <a:latin typeface="Söhne"/>
              </a:rPr>
              <a:t>Joseph of Arimathea</a:t>
            </a:r>
            <a:r>
              <a:rPr lang="en-US" b="0" i="0" dirty="0">
                <a:effectLst/>
                <a:latin typeface="Söhne"/>
              </a:rPr>
              <a:t>: He was a wealthy member of the Sanhedrin and a secret follower of Jesus. Joseph is noted for requesting Pontius Pilate for Jesus' body after the crucifixion. He provided his own new tomb for Jesus' burial (Matthew 27:57-60, Mark 15:43-46, Luke 23:50-53, John 19:38-42). His actions were significant as they fulfilled the prophecy of Isaiah 53:9 about Jesus being buried with the rich.</a:t>
            </a:r>
          </a:p>
          <a:p>
            <a:endParaRPr lang="en-US" dirty="0"/>
          </a:p>
        </p:txBody>
      </p:sp>
      <p:sp>
        <p:nvSpPr>
          <p:cNvPr id="4" name="Slide Number Placeholder 3"/>
          <p:cNvSpPr>
            <a:spLocks noGrp="1"/>
          </p:cNvSpPr>
          <p:nvPr>
            <p:ph type="sldNum" sz="quarter" idx="5"/>
          </p:nvPr>
        </p:nvSpPr>
        <p:spPr/>
        <p:txBody>
          <a:bodyPr/>
          <a:lstStyle/>
          <a:p>
            <a:fld id="{CD391183-8DC1-B741-A1C6-A946D601D6E1}" type="slidenum">
              <a:rPr lang="en-US" smtClean="0"/>
              <a:t>14</a:t>
            </a:fld>
            <a:endParaRPr lang="en-US"/>
          </a:p>
        </p:txBody>
      </p:sp>
    </p:spTree>
    <p:extLst>
      <p:ext uri="{BB962C8B-B14F-4D97-AF65-F5344CB8AC3E}">
        <p14:creationId xmlns:p14="http://schemas.microsoft.com/office/powerpoint/2010/main" val="3182783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391183-8DC1-B741-A1C6-A946D601D6E1}" type="slidenum">
              <a:rPr lang="en-US" smtClean="0"/>
              <a:t>15</a:t>
            </a:fld>
            <a:endParaRPr lang="en-US"/>
          </a:p>
        </p:txBody>
      </p:sp>
    </p:spTree>
    <p:extLst>
      <p:ext uri="{BB962C8B-B14F-4D97-AF65-F5344CB8AC3E}">
        <p14:creationId xmlns:p14="http://schemas.microsoft.com/office/powerpoint/2010/main" val="960876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1" dirty="0"/>
              <a:t>Hallucinations Rarely Seen by Multiple People Over Time:</a:t>
            </a:r>
          </a:p>
          <a:p>
            <a:pPr lvl="2"/>
            <a:r>
              <a:rPr lang="en-US" dirty="0"/>
              <a:t>Hallucinations are typically individual experiences and are not shared between multiple people. A rare exception is 'Folie </a:t>
            </a:r>
            <a:r>
              <a:rPr lang="en-US" dirty="0" err="1"/>
              <a:t>à</a:t>
            </a:r>
            <a:r>
              <a:rPr lang="en-US" dirty="0"/>
              <a:t> deux' or shared psychotic disorder, where delusional beliefs and sometimes hallucinations are transmitted from one individual to another, often in closely related or isolated pairs​​​​​​. </a:t>
            </a:r>
            <a:r>
              <a:rPr lang="en-US" b="1" u="sng" dirty="0"/>
              <a:t>However, these cases are not common and usually involve only two people or small groups in very specific circumstances.</a:t>
            </a:r>
          </a:p>
          <a:p>
            <a:pPr lvl="1"/>
            <a:r>
              <a:rPr lang="en-US" b="1" dirty="0"/>
              <a:t>Hallucinations Rarely Experienced by Large Groups:</a:t>
            </a:r>
          </a:p>
          <a:p>
            <a:pPr lvl="2"/>
            <a:r>
              <a:rPr lang="en-US" dirty="0"/>
              <a:t>Hallucinations are generally experienced individually</a:t>
            </a:r>
            <a:r>
              <a:rPr lang="en-US" u="none" dirty="0"/>
              <a:t>. </a:t>
            </a:r>
            <a:r>
              <a:rPr lang="en-US" b="1" u="sng" dirty="0"/>
              <a:t>The concept of large groups experiencing the same hallucination simultaneously is not supported by typical cases of hallucinations. Mass hallucinations are more akin to mass hysteria or social phenomena rather than clinical hallucinations</a:t>
            </a:r>
            <a:r>
              <a:rPr lang="en-US" u="sng" dirty="0"/>
              <a:t>.</a:t>
            </a:r>
          </a:p>
          <a:p>
            <a:pPr lvl="1"/>
            <a:r>
              <a:rPr lang="en-US" b="1" dirty="0"/>
              <a:t>Hallucinations and Claims of Resurrection:</a:t>
            </a:r>
          </a:p>
          <a:p>
            <a:pPr lvl="2"/>
            <a:r>
              <a:rPr lang="en-US" dirty="0"/>
              <a:t>The research on hallucinations does not generally connect them with claims of resurrection. Hallucinations can include a variety of sensory experiences, such as auditory, visual, tactile, olfactory, and gustatory hallucinations, but </a:t>
            </a:r>
            <a:r>
              <a:rPr lang="en-US" b="1" u="sng" dirty="0"/>
              <a:t>they do not typically lead to beliefs or claims about resurrected individuals​​​​.</a:t>
            </a:r>
          </a:p>
          <a:p>
            <a:pPr lvl="1"/>
            <a:r>
              <a:rPr lang="en-US" b="1" dirty="0"/>
              <a:t>Hallucinations Not Involving Enemies:</a:t>
            </a:r>
          </a:p>
          <a:p>
            <a:pPr lvl="2"/>
            <a:r>
              <a:rPr lang="en-US" dirty="0"/>
              <a:t>There is no specific research that directly addresses whether hallucinations involve a person’s enemy or not. However, the content of hallucinations can be influenced by a person's experiences, memories, and emotional state. It's possible for hallucinations to include familiar figures or voices, which could potentially include those perceived as enemies, but this is not a widely documented characteristic of hallucinations​​​​.</a:t>
            </a:r>
          </a:p>
          <a:p>
            <a:endParaRPr lang="en-US" dirty="0"/>
          </a:p>
        </p:txBody>
      </p:sp>
      <p:sp>
        <p:nvSpPr>
          <p:cNvPr id="4" name="Slide Number Placeholder 3"/>
          <p:cNvSpPr>
            <a:spLocks noGrp="1"/>
          </p:cNvSpPr>
          <p:nvPr>
            <p:ph type="sldNum" sz="quarter" idx="5"/>
          </p:nvPr>
        </p:nvSpPr>
        <p:spPr/>
        <p:txBody>
          <a:bodyPr/>
          <a:lstStyle/>
          <a:p>
            <a:fld id="{CD391183-8DC1-B741-A1C6-A946D601D6E1}" type="slidenum">
              <a:rPr lang="en-US" smtClean="0"/>
              <a:t>20</a:t>
            </a:fld>
            <a:endParaRPr lang="en-US"/>
          </a:p>
        </p:txBody>
      </p:sp>
    </p:spTree>
    <p:extLst>
      <p:ext uri="{BB962C8B-B14F-4D97-AF65-F5344CB8AC3E}">
        <p14:creationId xmlns:p14="http://schemas.microsoft.com/office/powerpoint/2010/main" val="3079908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11/24/23</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64308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11/24/23</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811459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11/24/23</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90478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11/24/23</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67772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11/24/23</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57521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11/24/23</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253946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11/24/23</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712562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11/24/23</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346988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11/24/23</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850657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11/24/23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35452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11/24/23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693050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11/24/23</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36116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11/24/23</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3766278427"/>
      </p:ext>
    </p:extLst>
  </p:cSld>
  <p:clrMap bg1="lt1" tx1="dk1" bg2="lt2" tx2="dk2" accent1="accent1" accent2="accent2" accent3="accent3" accent4="accent4" accent5="accent5" accent6="accent6" hlink="hlink" folHlink="folHlink"/>
  <p:sldLayoutIdLst>
    <p:sldLayoutId id="2147483672" r:id="rId1"/>
    <p:sldLayoutId id="2147483671" r:id="rId2"/>
    <p:sldLayoutId id="2147483670" r:id="rId3"/>
    <p:sldLayoutId id="2147483669" r:id="rId4"/>
    <p:sldLayoutId id="2147483668" r:id="rId5"/>
    <p:sldLayoutId id="2147483667" r:id="rId6"/>
    <p:sldLayoutId id="2147483666" r:id="rId7"/>
    <p:sldLayoutId id="2147483665" r:id="rId8"/>
    <p:sldLayoutId id="2147483664" r:id="rId9"/>
    <p:sldLayoutId id="2147483663" r:id="rId10"/>
    <p:sldLayoutId id="2147483661" r:id="rId11"/>
    <p:sldLayoutId id="2147483662" r:id="rId12"/>
  </p:sldLayoutIdLst>
  <p:txStyles>
    <p:title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hyperlink" Target="http://national.suntimes.com/national-world-news/national-politics/7/72/1058376/chuck-norris-endorses-qualified-mike-huckabee/"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https://www.sonypictures.com/tv/walkertexasranger"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s://www.sonypictures.com/tv/walkertexasranger"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27F3F19-5A4B-42AD-9A79-B8279086A6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Ranges over sunrays">
            <a:extLst>
              <a:ext uri="{FF2B5EF4-FFF2-40B4-BE49-F238E27FC236}">
                <a16:creationId xmlns:a16="http://schemas.microsoft.com/office/drawing/2014/main" id="{474023C1-3F85-ECAA-FE7B-31153399C7D9}"/>
              </a:ext>
            </a:extLst>
          </p:cNvPr>
          <p:cNvPicPr>
            <a:picLocks noChangeAspect="1"/>
          </p:cNvPicPr>
          <p:nvPr/>
        </p:nvPicPr>
        <p:blipFill rotWithShape="1">
          <a:blip r:embed="rId3"/>
          <a:srcRect b="3434"/>
          <a:stretch/>
        </p:blipFill>
        <p:spPr>
          <a:xfrm>
            <a:off x="20" y="10"/>
            <a:ext cx="12191980" cy="6857990"/>
          </a:xfrm>
          <a:prstGeom prst="rect">
            <a:avLst/>
          </a:prstGeom>
        </p:spPr>
      </p:pic>
      <p:sp useBgFill="1">
        <p:nvSpPr>
          <p:cNvPr id="15" name="Freeform: Shape 10">
            <a:extLst>
              <a:ext uri="{FF2B5EF4-FFF2-40B4-BE49-F238E27FC236}">
                <a16:creationId xmlns:a16="http://schemas.microsoft.com/office/drawing/2014/main" id="{8202C37C-3123-4850-965F-F823CD438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4441" y="3562564"/>
            <a:ext cx="6007383" cy="2746580"/>
          </a:xfrm>
          <a:custGeom>
            <a:avLst/>
            <a:gdLst>
              <a:gd name="connsiteX0" fmla="*/ 7360262 w 8491753"/>
              <a:gd name="connsiteY0" fmla="*/ 0 h 3882436"/>
              <a:gd name="connsiteX1" fmla="*/ 7800623 w 8491753"/>
              <a:gd name="connsiteY1" fmla="*/ 266118 h 3882436"/>
              <a:gd name="connsiteX2" fmla="*/ 8418395 w 8491753"/>
              <a:gd name="connsiteY2" fmla="*/ 817361 h 3882436"/>
              <a:gd name="connsiteX3" fmla="*/ 8469084 w 8491753"/>
              <a:gd name="connsiteY3" fmla="*/ 2062410 h 3882436"/>
              <a:gd name="connsiteX4" fmla="*/ 7993875 w 8491753"/>
              <a:gd name="connsiteY4" fmla="*/ 3538728 h 3882436"/>
              <a:gd name="connsiteX5" fmla="*/ 7486985 w 8491753"/>
              <a:gd name="connsiteY5" fmla="*/ 3877711 h 3882436"/>
              <a:gd name="connsiteX6" fmla="*/ 4198536 w 8491753"/>
              <a:gd name="connsiteY6" fmla="*/ 3808014 h 3882436"/>
              <a:gd name="connsiteX7" fmla="*/ 1942874 w 8491753"/>
              <a:gd name="connsiteY7" fmla="*/ 3259939 h 3882436"/>
              <a:gd name="connsiteX8" fmla="*/ 2291361 w 8491753"/>
              <a:gd name="connsiteY8" fmla="*/ 3193410 h 3882436"/>
              <a:gd name="connsiteX9" fmla="*/ 1451824 w 8491753"/>
              <a:gd name="connsiteY9" fmla="*/ 3047678 h 3882436"/>
              <a:gd name="connsiteX10" fmla="*/ 1499345 w 8491753"/>
              <a:gd name="connsiteY10" fmla="*/ 3028670 h 3882436"/>
              <a:gd name="connsiteX11" fmla="*/ 1407471 w 8491753"/>
              <a:gd name="connsiteY11" fmla="*/ 2952636 h 3882436"/>
              <a:gd name="connsiteX12" fmla="*/ 1030471 w 8491753"/>
              <a:gd name="connsiteY12" fmla="*/ 2832250 h 3882436"/>
              <a:gd name="connsiteX13" fmla="*/ 1499345 w 8491753"/>
              <a:gd name="connsiteY13" fmla="*/ 2629494 h 3882436"/>
              <a:gd name="connsiteX14" fmla="*/ 970279 w 8491753"/>
              <a:gd name="connsiteY14" fmla="*/ 2353873 h 3882436"/>
              <a:gd name="connsiteX15" fmla="*/ 700993 w 8491753"/>
              <a:gd name="connsiteY15" fmla="*/ 2287343 h 3882436"/>
              <a:gd name="connsiteX16" fmla="*/ 1588051 w 8491753"/>
              <a:gd name="connsiteY16" fmla="*/ 1942023 h 3882436"/>
              <a:gd name="connsiteX17" fmla="*/ 149751 w 8491753"/>
              <a:gd name="connsiteY17" fmla="*/ 1770949 h 3882436"/>
              <a:gd name="connsiteX18" fmla="*/ 266969 w 8491753"/>
              <a:gd name="connsiteY18" fmla="*/ 1701251 h 3882436"/>
              <a:gd name="connsiteX19" fmla="*/ 1160362 w 8491753"/>
              <a:gd name="connsiteY19" fmla="*/ 1720259 h 3882436"/>
              <a:gd name="connsiteX20" fmla="*/ 1309262 w 8491753"/>
              <a:gd name="connsiteY20" fmla="*/ 1666403 h 3882436"/>
              <a:gd name="connsiteX21" fmla="*/ 1160362 w 8491753"/>
              <a:gd name="connsiteY21" fmla="*/ 1580864 h 3882436"/>
              <a:gd name="connsiteX22" fmla="*/ 580607 w 8491753"/>
              <a:gd name="connsiteY22" fmla="*/ 1517503 h 3882436"/>
              <a:gd name="connsiteX23" fmla="*/ 428540 w 8491753"/>
              <a:gd name="connsiteY23" fmla="*/ 1374940 h 3882436"/>
              <a:gd name="connsiteX24" fmla="*/ 171927 w 8491753"/>
              <a:gd name="connsiteY24" fmla="*/ 1210201 h 3882436"/>
              <a:gd name="connsiteX25" fmla="*/ 349338 w 8491753"/>
              <a:gd name="connsiteY25" fmla="*/ 1073974 h 3882436"/>
              <a:gd name="connsiteX26" fmla="*/ 61044 w 8491753"/>
              <a:gd name="connsiteY26" fmla="*/ 871218 h 3882436"/>
              <a:gd name="connsiteX27" fmla="*/ 143414 w 8491753"/>
              <a:gd name="connsiteY27" fmla="*/ 605101 h 3882436"/>
              <a:gd name="connsiteX28" fmla="*/ 628128 w 8491753"/>
              <a:gd name="connsiteY28" fmla="*/ 541739 h 3882436"/>
              <a:gd name="connsiteX29" fmla="*/ 1277580 w 8491753"/>
              <a:gd name="connsiteY29" fmla="*/ 449865 h 3882436"/>
              <a:gd name="connsiteX30" fmla="*/ 1930202 w 8491753"/>
              <a:gd name="connsiteY30" fmla="*/ 370664 h 3882436"/>
              <a:gd name="connsiteX31" fmla="*/ 2582822 w 8491753"/>
              <a:gd name="connsiteY31" fmla="*/ 370664 h 3882436"/>
              <a:gd name="connsiteX32" fmla="*/ 2769739 w 8491753"/>
              <a:gd name="connsiteY32" fmla="*/ 377000 h 3882436"/>
              <a:gd name="connsiteX33" fmla="*/ 2772907 w 8491753"/>
              <a:gd name="connsiteY33" fmla="*/ 377000 h 3882436"/>
              <a:gd name="connsiteX34" fmla="*/ 3583931 w 8491753"/>
              <a:gd name="connsiteY34" fmla="*/ 405513 h 3882436"/>
              <a:gd name="connsiteX35" fmla="*/ 3884897 w 8491753"/>
              <a:gd name="connsiteY35" fmla="*/ 408681 h 3882436"/>
              <a:gd name="connsiteX36" fmla="*/ 4537518 w 8491753"/>
              <a:gd name="connsiteY36" fmla="*/ 411848 h 3882436"/>
              <a:gd name="connsiteX37" fmla="*/ 5186971 w 8491753"/>
              <a:gd name="connsiteY37" fmla="*/ 399176 h 3882436"/>
              <a:gd name="connsiteX38" fmla="*/ 5845928 w 8491753"/>
              <a:gd name="connsiteY38" fmla="*/ 361159 h 3882436"/>
              <a:gd name="connsiteX39" fmla="*/ 6495381 w 8491753"/>
              <a:gd name="connsiteY39" fmla="*/ 310470 h 3882436"/>
              <a:gd name="connsiteX40" fmla="*/ 6910398 w 8491753"/>
              <a:gd name="connsiteY40" fmla="*/ 196420 h 3882436"/>
              <a:gd name="connsiteX41" fmla="*/ 7360262 w 8491753"/>
              <a:gd name="connsiteY41" fmla="*/ 0 h 388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491753" h="3882436">
                <a:moveTo>
                  <a:pt x="7360262" y="0"/>
                </a:moveTo>
                <a:cubicBezTo>
                  <a:pt x="7477481" y="142563"/>
                  <a:pt x="7651725" y="183748"/>
                  <a:pt x="7800623" y="266118"/>
                </a:cubicBezTo>
                <a:cubicBezTo>
                  <a:pt x="7946354" y="329479"/>
                  <a:pt x="8361371" y="696974"/>
                  <a:pt x="8418395" y="817361"/>
                </a:cubicBezTo>
                <a:cubicBezTo>
                  <a:pt x="8519774" y="1026453"/>
                  <a:pt x="8494429" y="1793125"/>
                  <a:pt x="8469084" y="2062410"/>
                </a:cubicBezTo>
                <a:cubicBezTo>
                  <a:pt x="8374043" y="2734040"/>
                  <a:pt x="8025556" y="3507048"/>
                  <a:pt x="7993875" y="3538728"/>
                </a:cubicBezTo>
                <a:cubicBezTo>
                  <a:pt x="7892497" y="3516552"/>
                  <a:pt x="7661229" y="3865039"/>
                  <a:pt x="7486985" y="3877711"/>
                </a:cubicBezTo>
                <a:cubicBezTo>
                  <a:pt x="7303237" y="3890384"/>
                  <a:pt x="4604047" y="3880880"/>
                  <a:pt x="4198536" y="3808014"/>
                </a:cubicBezTo>
                <a:cubicBezTo>
                  <a:pt x="1993563" y="3405670"/>
                  <a:pt x="1942874" y="3259939"/>
                  <a:pt x="1942874" y="3259939"/>
                </a:cubicBezTo>
                <a:cubicBezTo>
                  <a:pt x="1942874" y="3259939"/>
                  <a:pt x="2177311" y="3231426"/>
                  <a:pt x="2291361" y="3193410"/>
                </a:cubicBezTo>
                <a:cubicBezTo>
                  <a:pt x="2126622" y="3190241"/>
                  <a:pt x="1477169" y="3069855"/>
                  <a:pt x="1451824" y="3047678"/>
                </a:cubicBezTo>
                <a:cubicBezTo>
                  <a:pt x="1464497" y="3041343"/>
                  <a:pt x="1483505" y="3035006"/>
                  <a:pt x="1499345" y="3028670"/>
                </a:cubicBezTo>
                <a:cubicBezTo>
                  <a:pt x="1464497" y="3009662"/>
                  <a:pt x="1435984" y="2987486"/>
                  <a:pt x="1407471" y="2952636"/>
                </a:cubicBezTo>
                <a:cubicBezTo>
                  <a:pt x="1315597" y="2835418"/>
                  <a:pt x="1160362" y="2876603"/>
                  <a:pt x="1030471" y="2832250"/>
                </a:cubicBezTo>
                <a:cubicBezTo>
                  <a:pt x="1112841" y="2585141"/>
                  <a:pt x="1331438" y="2677015"/>
                  <a:pt x="1499345" y="2629494"/>
                </a:cubicBezTo>
                <a:cubicBezTo>
                  <a:pt x="1058984" y="2483763"/>
                  <a:pt x="1144523" y="2407729"/>
                  <a:pt x="970279" y="2353873"/>
                </a:cubicBezTo>
                <a:cubicBezTo>
                  <a:pt x="751682" y="2287343"/>
                  <a:pt x="700993" y="2287343"/>
                  <a:pt x="700993" y="2287343"/>
                </a:cubicBezTo>
                <a:cubicBezTo>
                  <a:pt x="957606" y="2084587"/>
                  <a:pt x="1264908" y="2303184"/>
                  <a:pt x="1588051" y="1942023"/>
                </a:cubicBezTo>
                <a:cubicBezTo>
                  <a:pt x="1277580" y="1891335"/>
                  <a:pt x="349338" y="1865990"/>
                  <a:pt x="149751" y="1770949"/>
                </a:cubicBezTo>
                <a:cubicBezTo>
                  <a:pt x="225784" y="1805797"/>
                  <a:pt x="232120" y="1701251"/>
                  <a:pt x="266969" y="1701251"/>
                </a:cubicBezTo>
                <a:cubicBezTo>
                  <a:pt x="561599" y="1698083"/>
                  <a:pt x="862565" y="1758277"/>
                  <a:pt x="1160362" y="1720259"/>
                </a:cubicBezTo>
                <a:cubicBezTo>
                  <a:pt x="1214219" y="1717092"/>
                  <a:pt x="1299758" y="1745604"/>
                  <a:pt x="1309262" y="1666403"/>
                </a:cubicBezTo>
                <a:cubicBezTo>
                  <a:pt x="1318765" y="1568192"/>
                  <a:pt x="1207884" y="1590368"/>
                  <a:pt x="1160362" y="1580864"/>
                </a:cubicBezTo>
                <a:cubicBezTo>
                  <a:pt x="967110" y="1549184"/>
                  <a:pt x="777027" y="1536512"/>
                  <a:pt x="580607" y="1517503"/>
                </a:cubicBezTo>
                <a:cubicBezTo>
                  <a:pt x="498238" y="1507999"/>
                  <a:pt x="396860" y="1527007"/>
                  <a:pt x="428540" y="1374940"/>
                </a:cubicBezTo>
                <a:cubicBezTo>
                  <a:pt x="403195" y="1229209"/>
                  <a:pt x="251129" y="1279898"/>
                  <a:pt x="171927" y="1210201"/>
                </a:cubicBezTo>
                <a:cubicBezTo>
                  <a:pt x="209944" y="1127831"/>
                  <a:pt x="317658" y="1184857"/>
                  <a:pt x="349338" y="1073974"/>
                </a:cubicBezTo>
                <a:cubicBezTo>
                  <a:pt x="197271" y="1108823"/>
                  <a:pt x="213112" y="868050"/>
                  <a:pt x="61044" y="871218"/>
                </a:cubicBezTo>
                <a:cubicBezTo>
                  <a:pt x="-65678" y="728655"/>
                  <a:pt x="26196" y="658957"/>
                  <a:pt x="143414" y="605101"/>
                </a:cubicBezTo>
                <a:cubicBezTo>
                  <a:pt x="295481" y="538572"/>
                  <a:pt x="463388" y="554411"/>
                  <a:pt x="628128" y="541739"/>
                </a:cubicBezTo>
                <a:cubicBezTo>
                  <a:pt x="846725" y="513227"/>
                  <a:pt x="1055817" y="446698"/>
                  <a:pt x="1277580" y="449865"/>
                </a:cubicBezTo>
                <a:cubicBezTo>
                  <a:pt x="1486673" y="383336"/>
                  <a:pt x="1717941" y="456201"/>
                  <a:pt x="1930202" y="370664"/>
                </a:cubicBezTo>
                <a:cubicBezTo>
                  <a:pt x="2145630" y="370664"/>
                  <a:pt x="2364226" y="370664"/>
                  <a:pt x="2582822" y="370664"/>
                </a:cubicBezTo>
                <a:cubicBezTo>
                  <a:pt x="2646185" y="373831"/>
                  <a:pt x="2706377" y="373831"/>
                  <a:pt x="2769739" y="377000"/>
                </a:cubicBezTo>
                <a:cubicBezTo>
                  <a:pt x="2769739" y="377000"/>
                  <a:pt x="2772907" y="377000"/>
                  <a:pt x="2772907" y="377000"/>
                </a:cubicBezTo>
                <a:cubicBezTo>
                  <a:pt x="3045361" y="386504"/>
                  <a:pt x="3314646" y="392840"/>
                  <a:pt x="3583931" y="405513"/>
                </a:cubicBezTo>
                <a:cubicBezTo>
                  <a:pt x="3685309" y="405513"/>
                  <a:pt x="3783519" y="408681"/>
                  <a:pt x="3884897" y="408681"/>
                </a:cubicBezTo>
                <a:cubicBezTo>
                  <a:pt x="4100325" y="424520"/>
                  <a:pt x="4318922" y="434025"/>
                  <a:pt x="4537518" y="411848"/>
                </a:cubicBezTo>
                <a:cubicBezTo>
                  <a:pt x="4756115" y="430857"/>
                  <a:pt x="4968375" y="418185"/>
                  <a:pt x="5186971" y="399176"/>
                </a:cubicBezTo>
                <a:cubicBezTo>
                  <a:pt x="5408735" y="421353"/>
                  <a:pt x="5627332" y="389672"/>
                  <a:pt x="5845928" y="361159"/>
                </a:cubicBezTo>
                <a:cubicBezTo>
                  <a:pt x="6064526" y="373831"/>
                  <a:pt x="6283122" y="373831"/>
                  <a:pt x="6495381" y="310470"/>
                </a:cubicBezTo>
                <a:cubicBezTo>
                  <a:pt x="6656953" y="380168"/>
                  <a:pt x="6736155" y="152067"/>
                  <a:pt x="6910398" y="196420"/>
                </a:cubicBezTo>
                <a:cubicBezTo>
                  <a:pt x="7084641" y="243941"/>
                  <a:pt x="7208196" y="63361"/>
                  <a:pt x="7360262"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CB16D6F-5FA9-F935-2080-87487AF56CE0}"/>
              </a:ext>
            </a:extLst>
          </p:cNvPr>
          <p:cNvSpPr>
            <a:spLocks noGrp="1"/>
          </p:cNvSpPr>
          <p:nvPr>
            <p:ph type="ctrTitle"/>
          </p:nvPr>
        </p:nvSpPr>
        <p:spPr>
          <a:xfrm>
            <a:off x="6892410" y="4169113"/>
            <a:ext cx="4054890" cy="1000067"/>
          </a:xfrm>
        </p:spPr>
        <p:txBody>
          <a:bodyPr anchor="b">
            <a:normAutofit/>
          </a:bodyPr>
          <a:lstStyle/>
          <a:p>
            <a:pPr algn="ctr"/>
            <a:r>
              <a:rPr lang="en-US" sz="3200" dirty="0"/>
              <a:t>Is He Risen?</a:t>
            </a:r>
          </a:p>
        </p:txBody>
      </p:sp>
      <p:sp>
        <p:nvSpPr>
          <p:cNvPr id="3" name="Subtitle 2">
            <a:extLst>
              <a:ext uri="{FF2B5EF4-FFF2-40B4-BE49-F238E27FC236}">
                <a16:creationId xmlns:a16="http://schemas.microsoft.com/office/drawing/2014/main" id="{D5428284-D9A8-663F-3106-6BC3D037EB52}"/>
              </a:ext>
            </a:extLst>
          </p:cNvPr>
          <p:cNvSpPr>
            <a:spLocks noGrp="1"/>
          </p:cNvSpPr>
          <p:nvPr>
            <p:ph type="subTitle" idx="1"/>
          </p:nvPr>
        </p:nvSpPr>
        <p:spPr>
          <a:xfrm>
            <a:off x="7261323" y="5225936"/>
            <a:ext cx="3317064" cy="646785"/>
          </a:xfrm>
        </p:spPr>
        <p:txBody>
          <a:bodyPr>
            <a:normAutofit/>
          </a:bodyPr>
          <a:lstStyle/>
          <a:p>
            <a:pPr algn="ctr"/>
            <a:r>
              <a:rPr lang="en-US" sz="2000" dirty="0"/>
              <a:t>Mark 16:1-14</a:t>
            </a:r>
          </a:p>
        </p:txBody>
      </p:sp>
    </p:spTree>
    <p:extLst>
      <p:ext uri="{BB962C8B-B14F-4D97-AF65-F5344CB8AC3E}">
        <p14:creationId xmlns:p14="http://schemas.microsoft.com/office/powerpoint/2010/main" val="422256105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906F0-44DF-35A0-5053-6D671652B35B}"/>
              </a:ext>
            </a:extLst>
          </p:cNvPr>
          <p:cNvSpPr>
            <a:spLocks noGrp="1"/>
          </p:cNvSpPr>
          <p:nvPr>
            <p:ph type="title"/>
          </p:nvPr>
        </p:nvSpPr>
        <p:spPr/>
        <p:txBody>
          <a:bodyPr/>
          <a:lstStyle/>
          <a:p>
            <a:r>
              <a:rPr lang="en-US" b="1" dirty="0"/>
              <a:t>Argument: </a:t>
            </a:r>
            <a:r>
              <a:rPr lang="en-US" dirty="0"/>
              <a:t>Jesus did not die on the cross</a:t>
            </a:r>
          </a:p>
        </p:txBody>
      </p:sp>
      <p:sp>
        <p:nvSpPr>
          <p:cNvPr id="3" name="Content Placeholder 2">
            <a:extLst>
              <a:ext uri="{FF2B5EF4-FFF2-40B4-BE49-F238E27FC236}">
                <a16:creationId xmlns:a16="http://schemas.microsoft.com/office/drawing/2014/main" id="{A5829F70-0AF3-95A3-A9DA-45B06F68EA1E}"/>
              </a:ext>
            </a:extLst>
          </p:cNvPr>
          <p:cNvSpPr>
            <a:spLocks noGrp="1"/>
          </p:cNvSpPr>
          <p:nvPr>
            <p:ph idx="1"/>
          </p:nvPr>
        </p:nvSpPr>
        <p:spPr/>
        <p:txBody>
          <a:bodyPr anchor="ctr">
            <a:normAutofit/>
          </a:bodyPr>
          <a:lstStyle/>
          <a:p>
            <a:pPr marL="0" indent="0" algn="ctr">
              <a:buNone/>
            </a:pPr>
            <a:r>
              <a:rPr lang="en-US" sz="3600" dirty="0"/>
              <a:t>Death + Reanimation = Resurrection</a:t>
            </a:r>
          </a:p>
          <a:p>
            <a:pPr marL="0" indent="0" algn="ctr">
              <a:buNone/>
            </a:pPr>
            <a:r>
              <a:rPr lang="en-US" sz="2400" dirty="0"/>
              <a:t>Jesus had to die for ther</a:t>
            </a:r>
            <a:r>
              <a:rPr lang="en-US" dirty="0"/>
              <a:t>e to be a resurrection.</a:t>
            </a:r>
          </a:p>
          <a:p>
            <a:pPr marL="0" indent="0" algn="ctr">
              <a:buNone/>
            </a:pPr>
            <a:endParaRPr lang="en-US" sz="2400" dirty="0"/>
          </a:p>
        </p:txBody>
      </p:sp>
    </p:spTree>
    <p:extLst>
      <p:ext uri="{BB962C8B-B14F-4D97-AF65-F5344CB8AC3E}">
        <p14:creationId xmlns:p14="http://schemas.microsoft.com/office/powerpoint/2010/main" val="3930740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D69EF-A1BB-1E57-0308-578ACCB2CD2B}"/>
              </a:ext>
            </a:extLst>
          </p:cNvPr>
          <p:cNvSpPr>
            <a:spLocks noGrp="1"/>
          </p:cNvSpPr>
          <p:nvPr>
            <p:ph type="title"/>
          </p:nvPr>
        </p:nvSpPr>
        <p:spPr/>
        <p:txBody>
          <a:bodyPr/>
          <a:lstStyle/>
          <a:p>
            <a:r>
              <a:rPr lang="en-US" dirty="0"/>
              <a:t>Key Questions for Witnesses</a:t>
            </a:r>
          </a:p>
        </p:txBody>
      </p:sp>
      <p:sp>
        <p:nvSpPr>
          <p:cNvPr id="3" name="Content Placeholder 2">
            <a:extLst>
              <a:ext uri="{FF2B5EF4-FFF2-40B4-BE49-F238E27FC236}">
                <a16:creationId xmlns:a16="http://schemas.microsoft.com/office/drawing/2014/main" id="{BB7CD05D-3D67-75A0-3E56-89F00E3A4DD8}"/>
              </a:ext>
            </a:extLst>
          </p:cNvPr>
          <p:cNvSpPr>
            <a:spLocks noGrp="1"/>
          </p:cNvSpPr>
          <p:nvPr>
            <p:ph idx="1"/>
          </p:nvPr>
        </p:nvSpPr>
        <p:spPr/>
        <p:txBody>
          <a:bodyPr>
            <a:normAutofit/>
          </a:bodyPr>
          <a:lstStyle/>
          <a:p>
            <a:r>
              <a:rPr lang="en-US" sz="2700" b="1" dirty="0"/>
              <a:t>Witness Present:</a:t>
            </a:r>
            <a:r>
              <a:rPr lang="en-US" sz="2700" dirty="0"/>
              <a:t> Were they actually there?</a:t>
            </a:r>
          </a:p>
          <a:p>
            <a:r>
              <a:rPr lang="en-US" sz="2700" b="1" dirty="0"/>
              <a:t>Corroborated:</a:t>
            </a:r>
            <a:r>
              <a:rPr lang="en-US" sz="2700" dirty="0"/>
              <a:t> Other evidence or witnesses?</a:t>
            </a:r>
          </a:p>
          <a:p>
            <a:r>
              <a:rPr lang="en-US" sz="2700" b="1" dirty="0"/>
              <a:t>Consistency/Accuracy:</a:t>
            </a:r>
            <a:r>
              <a:rPr lang="en-US" sz="2700" dirty="0"/>
              <a:t> Does their story change over time?</a:t>
            </a:r>
          </a:p>
          <a:p>
            <a:r>
              <a:rPr lang="en-US" sz="2700" b="1" dirty="0"/>
              <a:t>Presence of Bias:</a:t>
            </a:r>
            <a:r>
              <a:rPr lang="en-US" sz="2700" dirty="0"/>
              <a:t> Is there a motive for lying?</a:t>
            </a:r>
          </a:p>
        </p:txBody>
      </p:sp>
    </p:spTree>
    <p:extLst>
      <p:ext uri="{BB962C8B-B14F-4D97-AF65-F5344CB8AC3E}">
        <p14:creationId xmlns:p14="http://schemas.microsoft.com/office/powerpoint/2010/main" val="1107513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83E7-B469-2E00-D3E7-2C82A271A8FF}"/>
              </a:ext>
            </a:extLst>
          </p:cNvPr>
          <p:cNvSpPr>
            <a:spLocks noGrp="1"/>
          </p:cNvSpPr>
          <p:nvPr>
            <p:ph type="title"/>
          </p:nvPr>
        </p:nvSpPr>
        <p:spPr/>
        <p:txBody>
          <a:bodyPr/>
          <a:lstStyle/>
          <a:p>
            <a:r>
              <a:rPr lang="en-US" dirty="0"/>
              <a:t>Using Scripture</a:t>
            </a:r>
          </a:p>
        </p:txBody>
      </p:sp>
      <p:sp>
        <p:nvSpPr>
          <p:cNvPr id="3" name="Content Placeholder 2">
            <a:extLst>
              <a:ext uri="{FF2B5EF4-FFF2-40B4-BE49-F238E27FC236}">
                <a16:creationId xmlns:a16="http://schemas.microsoft.com/office/drawing/2014/main" id="{6052E232-31C3-0131-C4FE-018E4D9B2CF1}"/>
              </a:ext>
            </a:extLst>
          </p:cNvPr>
          <p:cNvSpPr>
            <a:spLocks noGrp="1"/>
          </p:cNvSpPr>
          <p:nvPr>
            <p:ph idx="1"/>
          </p:nvPr>
        </p:nvSpPr>
        <p:spPr/>
        <p:txBody>
          <a:bodyPr>
            <a:normAutofit/>
          </a:bodyPr>
          <a:lstStyle/>
          <a:p>
            <a:pPr marL="0" marR="0" indent="0">
              <a:lnSpc>
                <a:spcPct val="115000"/>
              </a:lnSpc>
              <a:spcBef>
                <a:spcPts val="0"/>
              </a:spcBef>
              <a:spcAft>
                <a:spcPts val="0"/>
              </a:spcAft>
              <a:buNone/>
            </a:pPr>
            <a:r>
              <a:rPr lang="en-US" b="1" baseline="30000" dirty="0">
                <a:effectLst/>
              </a:rPr>
              <a:t>16 </a:t>
            </a:r>
            <a:r>
              <a:rPr lang="en-US" b="1" dirty="0">
                <a:effectLst/>
              </a:rPr>
              <a:t>All Scripture is breathed out by God </a:t>
            </a:r>
            <a:r>
              <a:rPr lang="en-US" dirty="0">
                <a:effectLst/>
              </a:rPr>
              <a:t>and profitable for teaching, for reproof, for correction, and for training in righteousness, </a:t>
            </a:r>
            <a:r>
              <a:rPr lang="en-US" b="1" baseline="30000" dirty="0">
                <a:effectLst/>
              </a:rPr>
              <a:t>17 </a:t>
            </a:r>
            <a:r>
              <a:rPr lang="en-US" dirty="0">
                <a:effectLst/>
              </a:rPr>
              <a:t>that the man of God may be complete, equipped for every good work. </a:t>
            </a:r>
          </a:p>
          <a:p>
            <a:pPr marL="0" marR="0" indent="0">
              <a:lnSpc>
                <a:spcPct val="115000"/>
              </a:lnSpc>
              <a:spcBef>
                <a:spcPts val="0"/>
              </a:spcBef>
              <a:spcAft>
                <a:spcPts val="0"/>
              </a:spcAft>
              <a:buNone/>
            </a:pPr>
            <a:endParaRPr lang="en-US" dirty="0"/>
          </a:p>
          <a:p>
            <a:pPr marL="0" indent="0">
              <a:lnSpc>
                <a:spcPct val="115000"/>
              </a:lnSpc>
              <a:spcBef>
                <a:spcPts val="0"/>
              </a:spcBef>
              <a:buNone/>
            </a:pPr>
            <a:r>
              <a:rPr lang="en-US" dirty="0">
                <a:effectLst/>
              </a:rPr>
              <a:t>2 Timothy 3:16–17 (ESV) </a:t>
            </a:r>
          </a:p>
        </p:txBody>
      </p:sp>
    </p:spTree>
    <p:extLst>
      <p:ext uri="{BB962C8B-B14F-4D97-AF65-F5344CB8AC3E}">
        <p14:creationId xmlns:p14="http://schemas.microsoft.com/office/powerpoint/2010/main" val="3027770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75C266-ED90-32AC-C4C8-E53657E73684}"/>
              </a:ext>
            </a:extLst>
          </p:cNvPr>
          <p:cNvSpPr>
            <a:spLocks noGrp="1"/>
          </p:cNvSpPr>
          <p:nvPr>
            <p:ph idx="1"/>
          </p:nvPr>
        </p:nvSpPr>
        <p:spPr>
          <a:xfrm>
            <a:off x="838200" y="365125"/>
            <a:ext cx="10515600" cy="6112948"/>
          </a:xfrm>
        </p:spPr>
        <p:txBody>
          <a:bodyPr>
            <a:normAutofit lnSpcReduction="10000"/>
          </a:bodyPr>
          <a:lstStyle/>
          <a:p>
            <a:pPr algn="l"/>
            <a:r>
              <a:rPr lang="en-US" sz="2000" b="1" i="0" dirty="0">
                <a:effectLst/>
                <a:latin typeface="Söhne"/>
              </a:rPr>
              <a:t>Archaeological Findings</a:t>
            </a:r>
          </a:p>
          <a:p>
            <a:pPr lvl="1">
              <a:buFont typeface="+mj-lt"/>
              <a:buAutoNum type="arabicPeriod"/>
            </a:pPr>
            <a:r>
              <a:rPr lang="en-US" sz="1200" b="1" i="0" dirty="0">
                <a:effectLst/>
                <a:latin typeface="Söhne"/>
              </a:rPr>
              <a:t>Tel Dan Stele</a:t>
            </a:r>
            <a:r>
              <a:rPr lang="en-US" sz="1200" b="0" i="0" dirty="0">
                <a:effectLst/>
                <a:latin typeface="Söhne"/>
              </a:rPr>
              <a:t>: This is an ancient stone inscription discovered in Israel that mentions the "House of David," providing evidence for the historical existence of King David.</a:t>
            </a:r>
          </a:p>
          <a:p>
            <a:pPr lvl="1">
              <a:buFont typeface="+mj-lt"/>
              <a:buAutoNum type="arabicPeriod"/>
            </a:pPr>
            <a:r>
              <a:rPr lang="en-US" sz="1200" b="1" i="0" dirty="0">
                <a:effectLst/>
                <a:latin typeface="Söhne"/>
              </a:rPr>
              <a:t>Pilate Stone</a:t>
            </a:r>
            <a:r>
              <a:rPr lang="en-US" sz="1200" b="0" i="0" dirty="0">
                <a:effectLst/>
                <a:latin typeface="Söhne"/>
              </a:rPr>
              <a:t>: Discovered at Caesarea Maritima, this stone bears the name of Pontius Pilate, the Roman prefect who ordered the crucifixion of Jesus according to the New Testament.</a:t>
            </a:r>
          </a:p>
          <a:p>
            <a:pPr lvl="1">
              <a:buFont typeface="+mj-lt"/>
              <a:buAutoNum type="arabicPeriod"/>
            </a:pPr>
            <a:r>
              <a:rPr lang="en-US" sz="1200" b="1" i="0" dirty="0">
                <a:effectLst/>
                <a:latin typeface="Söhne"/>
              </a:rPr>
              <a:t>Dead Sea Scrolls</a:t>
            </a:r>
            <a:r>
              <a:rPr lang="en-US" sz="1200" b="0" i="0" dirty="0">
                <a:effectLst/>
                <a:latin typeface="Söhne"/>
              </a:rPr>
              <a:t>: These ancient Jewish manuscripts, found near the Dead Sea, include some of the oldest known surviving copies of Hebrew Bible texts.</a:t>
            </a:r>
          </a:p>
          <a:p>
            <a:pPr lvl="1">
              <a:buFont typeface="+mj-lt"/>
              <a:buAutoNum type="arabicPeriod"/>
            </a:pPr>
            <a:r>
              <a:rPr lang="en-US" sz="1200" b="1" i="0" dirty="0">
                <a:effectLst/>
                <a:latin typeface="Söhne"/>
              </a:rPr>
              <a:t>The Pool of Bethesda</a:t>
            </a:r>
            <a:r>
              <a:rPr lang="en-US" sz="1200" b="0" i="0" dirty="0">
                <a:effectLst/>
                <a:latin typeface="Söhne"/>
              </a:rPr>
              <a:t>: Described in the Gospel of John as the location of Jesus' healing of a paralytic, its existence was confirmed through archaeological excavations in Jerusalem.</a:t>
            </a:r>
          </a:p>
          <a:p>
            <a:pPr lvl="1">
              <a:buFont typeface="+mj-lt"/>
              <a:buAutoNum type="arabicPeriod"/>
            </a:pPr>
            <a:r>
              <a:rPr lang="en-US" sz="1200" b="1" i="0" dirty="0">
                <a:effectLst/>
                <a:latin typeface="Söhne"/>
              </a:rPr>
              <a:t>The House of Peter at Capernaum</a:t>
            </a:r>
            <a:r>
              <a:rPr lang="en-US" sz="1200" b="0" i="0" dirty="0">
                <a:effectLst/>
                <a:latin typeface="Söhne"/>
              </a:rPr>
              <a:t>: Archaeologists have identified what they believe to be the house of Peter in Capernaum, mentioned in the Gospels as a place where Jesus stayed.</a:t>
            </a:r>
          </a:p>
          <a:p>
            <a:pPr lvl="1">
              <a:buFont typeface="+mj-lt"/>
              <a:buAutoNum type="arabicPeriod"/>
            </a:pPr>
            <a:r>
              <a:rPr lang="en-US" sz="1200" b="1" i="0" dirty="0">
                <a:effectLst/>
                <a:latin typeface="Söhne"/>
              </a:rPr>
              <a:t>The Cyrus Cylinder</a:t>
            </a:r>
            <a:r>
              <a:rPr lang="en-US" sz="1200" b="0" i="0" dirty="0">
                <a:effectLst/>
                <a:latin typeface="Söhne"/>
              </a:rPr>
              <a:t>: This ancient clay cylinder records the conquests of Cyrus the Great, including his policy of repatriation of the Jewish people, corroborating the biblical account of the end of Babylonian captivity.</a:t>
            </a:r>
          </a:p>
          <a:p>
            <a:pPr algn="l"/>
            <a:r>
              <a:rPr lang="en-US" sz="2000" b="1" i="0" dirty="0">
                <a:effectLst/>
                <a:latin typeface="Söhne"/>
              </a:rPr>
              <a:t>Ancient Manuscripts</a:t>
            </a:r>
          </a:p>
          <a:p>
            <a:pPr lvl="1">
              <a:buFont typeface="+mj-lt"/>
              <a:buAutoNum type="arabicPeriod"/>
            </a:pPr>
            <a:r>
              <a:rPr lang="en-US" sz="1200" b="1" i="0" dirty="0">
                <a:effectLst/>
                <a:latin typeface="Söhne"/>
              </a:rPr>
              <a:t>Septuagint</a:t>
            </a:r>
            <a:r>
              <a:rPr lang="en-US" sz="1200" b="0" i="0" dirty="0">
                <a:effectLst/>
                <a:latin typeface="Söhne"/>
              </a:rPr>
              <a:t>: A Greek translation of the Hebrew Bible from the 3rd century BCE, significant for its influence on the Christian Old Testament and for understanding the Jewish diaspora.</a:t>
            </a:r>
          </a:p>
          <a:p>
            <a:pPr lvl="1">
              <a:buFont typeface="+mj-lt"/>
              <a:buAutoNum type="arabicPeriod"/>
            </a:pPr>
            <a:r>
              <a:rPr lang="en-US" sz="1200" b="1" i="0" dirty="0">
                <a:effectLst/>
                <a:latin typeface="Söhne"/>
              </a:rPr>
              <a:t>Masoretic Text</a:t>
            </a:r>
            <a:r>
              <a:rPr lang="en-US" sz="1200" b="0" i="0" dirty="0">
                <a:effectLst/>
                <a:latin typeface="Söhne"/>
              </a:rPr>
              <a:t>: The authoritative Hebrew text of the Jewish Bible, compiled and preserved by Jewish scribes known as the </a:t>
            </a:r>
            <a:r>
              <a:rPr lang="en-US" sz="1200" b="0" i="0" dirty="0" err="1">
                <a:effectLst/>
                <a:latin typeface="Söhne"/>
              </a:rPr>
              <a:t>Masoretes</a:t>
            </a:r>
            <a:r>
              <a:rPr lang="en-US" sz="1200" b="0" i="0" dirty="0">
                <a:effectLst/>
                <a:latin typeface="Söhne"/>
              </a:rPr>
              <a:t> between the 7th and 10th centuries CE.</a:t>
            </a:r>
          </a:p>
          <a:p>
            <a:pPr lvl="1">
              <a:buFont typeface="+mj-lt"/>
              <a:buAutoNum type="arabicPeriod"/>
            </a:pPr>
            <a:r>
              <a:rPr lang="en-US" sz="1200" b="1" i="0" dirty="0">
                <a:effectLst/>
                <a:latin typeface="Söhne"/>
              </a:rPr>
              <a:t>Codex Sinaiticus and Codex </a:t>
            </a:r>
            <a:r>
              <a:rPr lang="en-US" sz="1200" b="1" i="0" dirty="0" err="1">
                <a:effectLst/>
                <a:latin typeface="Söhne"/>
              </a:rPr>
              <a:t>Vaticanus</a:t>
            </a:r>
            <a:r>
              <a:rPr lang="en-US" sz="1200" b="0" i="0" dirty="0">
                <a:effectLst/>
                <a:latin typeface="Söhne"/>
              </a:rPr>
              <a:t>: Among the oldest and most complete manuscripts of the Greek Bible (Old and New Testament), dating back to the 4th century CE.</a:t>
            </a:r>
          </a:p>
          <a:p>
            <a:pPr algn="l"/>
            <a:r>
              <a:rPr lang="en-US" sz="2000" b="1" i="0" dirty="0">
                <a:effectLst/>
                <a:latin typeface="Söhne"/>
              </a:rPr>
              <a:t>Historical Accounts Outside the Bible</a:t>
            </a:r>
          </a:p>
          <a:p>
            <a:pPr lvl="1">
              <a:buFont typeface="+mj-lt"/>
              <a:buAutoNum type="arabicPeriod"/>
            </a:pPr>
            <a:r>
              <a:rPr lang="en-US" sz="1200" b="1" i="0" dirty="0">
                <a:effectLst/>
                <a:latin typeface="Söhne"/>
              </a:rPr>
              <a:t>Flavius Josephus</a:t>
            </a:r>
            <a:r>
              <a:rPr lang="en-US" sz="1200" b="0" i="0" dirty="0">
                <a:effectLst/>
                <a:latin typeface="Söhne"/>
              </a:rPr>
              <a:t>: A first-century Jewish historian whose works, especially "Antiquities of the Jews," mention several figures from the New Testament, including Jesus, John the Baptist, and James, the brother of Jesus.</a:t>
            </a:r>
          </a:p>
          <a:p>
            <a:pPr lvl="1">
              <a:buFont typeface="+mj-lt"/>
              <a:buAutoNum type="arabicPeriod"/>
            </a:pPr>
            <a:r>
              <a:rPr lang="en-US" sz="1200" b="1" i="0" dirty="0">
                <a:effectLst/>
                <a:latin typeface="Söhne"/>
              </a:rPr>
              <a:t>Tacitus' Annals</a:t>
            </a:r>
            <a:r>
              <a:rPr lang="en-US" sz="1200" b="0" i="0" dirty="0">
                <a:effectLst/>
                <a:latin typeface="Söhne"/>
              </a:rPr>
              <a:t>: Roman historian Tacitus refers to Christus (Christ), whom he notes was executed during the reign of Pontius Pilate, providing a non-Christian confirmation of Jesus’ execution.</a:t>
            </a:r>
          </a:p>
          <a:p>
            <a:pPr lvl="1">
              <a:buFont typeface="+mj-lt"/>
              <a:buAutoNum type="arabicPeriod"/>
            </a:pPr>
            <a:r>
              <a:rPr lang="en-US" sz="1200" b="1" i="0" dirty="0">
                <a:effectLst/>
                <a:latin typeface="Söhne"/>
              </a:rPr>
              <a:t>Babylonian Talmud</a:t>
            </a:r>
            <a:r>
              <a:rPr lang="en-US" sz="1200" b="0" i="0" dirty="0">
                <a:effectLst/>
                <a:latin typeface="Söhne"/>
              </a:rPr>
              <a:t>: Jewish rabbinic texts that, while primarily religious and legal in nature, also contain references to biblical figures and events.</a:t>
            </a:r>
          </a:p>
          <a:p>
            <a:pPr lvl="1">
              <a:buFont typeface="+mj-lt"/>
              <a:buAutoNum type="arabicPeriod"/>
            </a:pPr>
            <a:r>
              <a:rPr lang="en-US" sz="1200" b="1" i="0" dirty="0">
                <a:effectLst/>
                <a:latin typeface="Söhne"/>
              </a:rPr>
              <a:t>Suetonius and Pliny the Younger</a:t>
            </a:r>
            <a:r>
              <a:rPr lang="en-US" sz="1200" b="0" i="0" dirty="0">
                <a:effectLst/>
                <a:latin typeface="Söhne"/>
              </a:rPr>
              <a:t>: Roman writers who provide external accounts of early Christian communities and their practices, indirectly corroborating certain New Testament descriptions.</a:t>
            </a:r>
          </a:p>
        </p:txBody>
      </p:sp>
    </p:spTree>
    <p:extLst>
      <p:ext uri="{BB962C8B-B14F-4D97-AF65-F5344CB8AC3E}">
        <p14:creationId xmlns:p14="http://schemas.microsoft.com/office/powerpoint/2010/main" val="3434204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FE29-5DA3-2550-53C6-2B1130AB2790}"/>
              </a:ext>
            </a:extLst>
          </p:cNvPr>
          <p:cNvSpPr>
            <a:spLocks noGrp="1"/>
          </p:cNvSpPr>
          <p:nvPr>
            <p:ph type="title"/>
          </p:nvPr>
        </p:nvSpPr>
        <p:spPr/>
        <p:txBody>
          <a:bodyPr/>
          <a:lstStyle/>
          <a:p>
            <a:r>
              <a:rPr lang="en-US" b="1" dirty="0"/>
              <a:t>Key Witnesses:</a:t>
            </a:r>
            <a:r>
              <a:rPr lang="en-US" dirty="0"/>
              <a:t> Jesus’ Death</a:t>
            </a:r>
          </a:p>
        </p:txBody>
      </p:sp>
      <p:sp>
        <p:nvSpPr>
          <p:cNvPr id="3" name="Content Placeholder 2">
            <a:extLst>
              <a:ext uri="{FF2B5EF4-FFF2-40B4-BE49-F238E27FC236}">
                <a16:creationId xmlns:a16="http://schemas.microsoft.com/office/drawing/2014/main" id="{0D2DBB4B-6D4D-E9B5-BFFF-D475241B0DE6}"/>
              </a:ext>
            </a:extLst>
          </p:cNvPr>
          <p:cNvSpPr>
            <a:spLocks noGrp="1"/>
          </p:cNvSpPr>
          <p:nvPr>
            <p:ph idx="1"/>
          </p:nvPr>
        </p:nvSpPr>
        <p:spPr/>
        <p:txBody>
          <a:bodyPr>
            <a:normAutofit/>
          </a:bodyPr>
          <a:lstStyle/>
          <a:p>
            <a:r>
              <a:rPr lang="en-US" b="1" dirty="0"/>
              <a:t>Roman Soldiers: </a:t>
            </a:r>
            <a:r>
              <a:rPr lang="en-US" dirty="0"/>
              <a:t>Carried out the Crucifixion</a:t>
            </a:r>
          </a:p>
          <a:p>
            <a:pPr lvl="1"/>
            <a:r>
              <a:rPr lang="en-US" dirty="0"/>
              <a:t>Matthew 27:35, Mark 15:24, Luke 23:33, John 19:23; 33</a:t>
            </a:r>
          </a:p>
          <a:p>
            <a:r>
              <a:rPr lang="en-US" b="1" dirty="0"/>
              <a:t>The Centurion: </a:t>
            </a:r>
            <a:r>
              <a:rPr lang="en-US" dirty="0"/>
              <a:t>Acknowledged Jesus’ Death</a:t>
            </a:r>
          </a:p>
          <a:p>
            <a:pPr lvl="1"/>
            <a:r>
              <a:rPr lang="en-US" dirty="0"/>
              <a:t>Mark 15:39; 44-45, Matthew 27:54, Luke 23:47</a:t>
            </a:r>
          </a:p>
          <a:p>
            <a:r>
              <a:rPr lang="en-US" b="1" dirty="0"/>
              <a:t>Mary, Salome, Mary Magdalene</a:t>
            </a:r>
          </a:p>
          <a:p>
            <a:pPr lvl="1"/>
            <a:r>
              <a:rPr lang="en-US" dirty="0"/>
              <a:t>Matthew 27:55-56; 61, Mark 15:40-41; 47, Luke 23:49; 55</a:t>
            </a:r>
          </a:p>
          <a:p>
            <a:r>
              <a:rPr lang="en-US" b="1" dirty="0"/>
              <a:t>Joseph of Arimathea &amp; Nicodemus</a:t>
            </a:r>
          </a:p>
          <a:p>
            <a:pPr lvl="1"/>
            <a:r>
              <a:rPr lang="en-US" dirty="0"/>
              <a:t>Matthew 27:57-60, Mark 15:46, Luke 23:53-55, John 19:38-40</a:t>
            </a:r>
          </a:p>
        </p:txBody>
      </p:sp>
    </p:spTree>
    <p:extLst>
      <p:ext uri="{BB962C8B-B14F-4D97-AF65-F5344CB8AC3E}">
        <p14:creationId xmlns:p14="http://schemas.microsoft.com/office/powerpoint/2010/main" val="4276333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59EA8DE-8C04-969F-FDEC-882FB7BA3F9D}"/>
              </a:ext>
            </a:extLst>
          </p:cNvPr>
          <p:cNvGrpSpPr/>
          <p:nvPr/>
        </p:nvGrpSpPr>
        <p:grpSpPr>
          <a:xfrm>
            <a:off x="369711" y="989070"/>
            <a:ext cx="11430000" cy="4237686"/>
            <a:chOff x="381000" y="1079381"/>
            <a:chExt cx="11430000" cy="4237686"/>
          </a:xfrm>
        </p:grpSpPr>
        <p:pic>
          <p:nvPicPr>
            <p:cNvPr id="8194" name="Picture 2" descr="Premium Vector | Ripped paper edge, white torn page strip. realistic  horizontal ragged notebook sheet, tattered papers edge on transparent  vector background. damaged page border, scrapbooking element">
              <a:extLst>
                <a:ext uri="{FF2B5EF4-FFF2-40B4-BE49-F238E27FC236}">
                  <a16:creationId xmlns:a16="http://schemas.microsoft.com/office/drawing/2014/main" id="{838E2A5A-413D-3ED1-FB41-DC0A5344F02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417" b="90000" l="2650" r="98150">
                          <a14:foregroundMark x1="18900" y1="23333" x2="62600" y2="23500"/>
                          <a14:foregroundMark x1="61050" y1="14333" x2="61050" y2="14333"/>
                          <a14:foregroundMark x1="19650" y1="26667" x2="19650" y2="26667"/>
                          <a14:foregroundMark x1="6300" y1="36833" x2="22650" y2="41917"/>
                          <a14:foregroundMark x1="13500" y1="24083" x2="28450" y2="12917"/>
                          <a14:foregroundMark x1="28450" y1="12917" x2="49250" y2="11583"/>
                          <a14:foregroundMark x1="49250" y1="11583" x2="64500" y2="13583"/>
                          <a14:foregroundMark x1="95300" y1="22917" x2="64000" y2="1750"/>
                          <a14:foregroundMark x1="64000" y1="1750" x2="58850" y2="2000"/>
                          <a14:foregroundMark x1="58850" y1="2000" x2="54500" y2="4667"/>
                          <a14:foregroundMark x1="54500" y1="4667" x2="28500" y2="4250"/>
                          <a14:foregroundMark x1="28500" y1="4250" x2="17600" y2="8333"/>
                          <a14:foregroundMark x1="17600" y1="8333" x2="13500" y2="14000"/>
                          <a14:foregroundMark x1="13500" y1="14000" x2="15550" y2="21917"/>
                          <a14:foregroundMark x1="15550" y1="21917" x2="38250" y2="23750"/>
                          <a14:foregroundMark x1="38250" y1="23750" x2="83450" y2="15500"/>
                          <a14:foregroundMark x1="83450" y1="15500" x2="92500" y2="17333"/>
                          <a14:foregroundMark x1="96750" y1="5917" x2="9200" y2="5917"/>
                          <a14:foregroundMark x1="9200" y1="5917" x2="5200" y2="11000"/>
                          <a14:foregroundMark x1="5200" y1="11000" x2="2650" y2="17833"/>
                          <a14:foregroundMark x1="2650" y1="17833" x2="14850" y2="25500"/>
                          <a14:foregroundMark x1="14850" y1="25500" x2="31000" y2="27583"/>
                          <a14:foregroundMark x1="31000" y1="27583" x2="49600" y2="25000"/>
                          <a14:foregroundMark x1="98150" y1="30000" x2="98150" y2="10250"/>
                          <a14:foregroundMark x1="96600" y1="2417" x2="78950" y2="2583"/>
                        </a14:backgroundRemoval>
                      </a14:imgEffect>
                    </a14:imgLayer>
                  </a14:imgProps>
                </a:ext>
                <a:ext uri="{28A0092B-C50C-407E-A947-70E740481C1C}">
                  <a14:useLocalDpi xmlns:a14="http://schemas.microsoft.com/office/drawing/2010/main" val="0"/>
                </a:ext>
              </a:extLst>
            </a:blip>
            <a:srcRect b="52180"/>
            <a:stretch/>
          </p:blipFill>
          <p:spPr bwMode="auto">
            <a:xfrm>
              <a:off x="381000" y="1079381"/>
              <a:ext cx="11430000" cy="42376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1AB9782-5B7A-58EB-2743-6CCEB648FF4B}"/>
                </a:ext>
              </a:extLst>
            </p:cNvPr>
            <p:cNvSpPr txBox="1"/>
            <p:nvPr/>
          </p:nvSpPr>
          <p:spPr>
            <a:xfrm>
              <a:off x="675922" y="1316014"/>
              <a:ext cx="10840156" cy="3031599"/>
            </a:xfrm>
            <a:prstGeom prst="rect">
              <a:avLst/>
            </a:prstGeom>
            <a:noFill/>
          </p:spPr>
          <p:txBody>
            <a:bodyPr wrap="square">
              <a:spAutoFit/>
            </a:bodyPr>
            <a:lstStyle/>
            <a:p>
              <a:pPr marL="0" indent="0">
                <a:buNone/>
              </a:pPr>
              <a:r>
                <a:rPr lang="en-US" dirty="0"/>
                <a:t>Thus, it remains unsettled whether Jesus died of cardiac rupture or of cardiorespiratory failure. However, </a:t>
              </a:r>
              <a:r>
                <a:rPr lang="en-US" b="1" dirty="0"/>
                <a:t>the important feature may be not how he died </a:t>
              </a:r>
              <a:r>
                <a:rPr lang="en-US" b="1" u="sng" dirty="0"/>
                <a:t>but rather whether he died</a:t>
              </a:r>
              <a:r>
                <a:rPr lang="en-US" dirty="0"/>
                <a:t>. Clearly, the weight of historical and medical evidence indicates that </a:t>
              </a:r>
              <a:r>
                <a:rPr lang="en-US" b="1" dirty="0"/>
                <a:t>Jesus was dead before the wound to his side was inflicted</a:t>
              </a:r>
              <a:r>
                <a:rPr lang="en-US" dirty="0"/>
                <a:t> and supports the traditional view that the spear, thrust between his right ribs, probably perforated not only the right lung but also the pericardium and heart and thereby ensured his death (Fig 7). Accordingly, </a:t>
              </a:r>
              <a:r>
                <a:rPr lang="en-US" b="1" dirty="0"/>
                <a:t>interpretations based on the assumption that Jesus did not die on the cross appear to be at odds with modern medical knowledge</a:t>
              </a:r>
              <a:endParaRPr lang="en-US" dirty="0"/>
            </a:p>
            <a:p>
              <a:pPr marL="0" indent="0">
                <a:buNone/>
              </a:pPr>
              <a:endParaRPr lang="en-US" b="1" dirty="0"/>
            </a:p>
            <a:p>
              <a:pPr marL="0" indent="0">
                <a:buNone/>
              </a:pPr>
              <a:endParaRPr lang="en-US" b="1" dirty="0"/>
            </a:p>
            <a:p>
              <a:pPr marL="0" indent="0" algn="r">
                <a:buNone/>
              </a:pPr>
              <a:r>
                <a:rPr lang="en-US" b="1" dirty="0"/>
                <a:t>Journal of the American Medical Association</a:t>
              </a:r>
            </a:p>
            <a:p>
              <a:pPr marL="0" indent="0" algn="r">
                <a:buNone/>
              </a:pPr>
              <a:r>
                <a:rPr lang="en-US" sz="1100" dirty="0"/>
                <a:t>https://</a:t>
              </a:r>
              <a:r>
                <a:rPr lang="en-US" sz="1100" dirty="0" err="1"/>
                <a:t>www.godonthe.net</a:t>
              </a:r>
              <a:r>
                <a:rPr lang="en-US" sz="1100" dirty="0"/>
                <a:t>/evidence/on-the-physical-death-of-</a:t>
              </a:r>
              <a:r>
                <a:rPr lang="en-US" sz="1100" dirty="0" err="1"/>
                <a:t>jesus</a:t>
              </a:r>
              <a:r>
                <a:rPr lang="en-US" sz="1100" dirty="0"/>
                <a:t>-</a:t>
              </a:r>
              <a:r>
                <a:rPr lang="en-US" sz="1100" dirty="0" err="1"/>
                <a:t>JAMA.pdf</a:t>
              </a:r>
              <a:endParaRPr lang="en-US" sz="1100" dirty="0"/>
            </a:p>
          </p:txBody>
        </p:sp>
      </p:grpSp>
    </p:spTree>
    <p:extLst>
      <p:ext uri="{BB962C8B-B14F-4D97-AF65-F5344CB8AC3E}">
        <p14:creationId xmlns:p14="http://schemas.microsoft.com/office/powerpoint/2010/main" val="2764426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906F0-44DF-35A0-5053-6D671652B35B}"/>
              </a:ext>
            </a:extLst>
          </p:cNvPr>
          <p:cNvSpPr>
            <a:spLocks noGrp="1"/>
          </p:cNvSpPr>
          <p:nvPr>
            <p:ph type="title"/>
          </p:nvPr>
        </p:nvSpPr>
        <p:spPr/>
        <p:txBody>
          <a:bodyPr/>
          <a:lstStyle/>
          <a:p>
            <a:r>
              <a:rPr lang="en-US" b="1" dirty="0"/>
              <a:t>Argument: </a:t>
            </a:r>
            <a:r>
              <a:rPr lang="en-US" dirty="0"/>
              <a:t>Jesus did </a:t>
            </a:r>
            <a:r>
              <a:rPr lang="en-US" strike="sngStrike" dirty="0"/>
              <a:t>not</a:t>
            </a:r>
            <a:r>
              <a:rPr lang="en-US" dirty="0"/>
              <a:t> die on the cross</a:t>
            </a:r>
          </a:p>
        </p:txBody>
      </p:sp>
      <p:sp>
        <p:nvSpPr>
          <p:cNvPr id="3" name="Content Placeholder 2">
            <a:extLst>
              <a:ext uri="{FF2B5EF4-FFF2-40B4-BE49-F238E27FC236}">
                <a16:creationId xmlns:a16="http://schemas.microsoft.com/office/drawing/2014/main" id="{A5829F70-0AF3-95A3-A9DA-45B06F68EA1E}"/>
              </a:ext>
            </a:extLst>
          </p:cNvPr>
          <p:cNvSpPr>
            <a:spLocks noGrp="1"/>
          </p:cNvSpPr>
          <p:nvPr>
            <p:ph idx="1"/>
          </p:nvPr>
        </p:nvSpPr>
        <p:spPr/>
        <p:txBody>
          <a:bodyPr anchor="ctr"/>
          <a:lstStyle/>
          <a:p>
            <a:pPr marL="0" indent="0" algn="ctr">
              <a:buNone/>
            </a:pPr>
            <a:r>
              <a:rPr lang="en-US" sz="3200" dirty="0"/>
              <a:t>Death + Reanimation = Resurrection</a:t>
            </a:r>
          </a:p>
          <a:p>
            <a:pPr marL="0" indent="0" algn="ctr">
              <a:buNone/>
            </a:pPr>
            <a:r>
              <a:rPr lang="en-US" sz="2000" dirty="0"/>
              <a:t>Jesus had to die for ther</a:t>
            </a:r>
            <a:r>
              <a:rPr lang="en-US" sz="2400" dirty="0"/>
              <a:t>e to be a resurrection.</a:t>
            </a:r>
            <a:endParaRPr lang="en-US" sz="2000" dirty="0"/>
          </a:p>
        </p:txBody>
      </p:sp>
      <p:pic>
        <p:nvPicPr>
          <p:cNvPr id="5" name="Graphic 4" descr="Checkmark with solid fill">
            <a:extLst>
              <a:ext uri="{FF2B5EF4-FFF2-40B4-BE49-F238E27FC236}">
                <a16:creationId xmlns:a16="http://schemas.microsoft.com/office/drawing/2014/main" id="{DA517492-7697-F61C-6E62-93FE86E2E8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74258" y="3161070"/>
            <a:ext cx="535859" cy="535859"/>
          </a:xfrm>
          <a:prstGeom prst="rect">
            <a:avLst/>
          </a:prstGeom>
        </p:spPr>
      </p:pic>
    </p:spTree>
    <p:extLst>
      <p:ext uri="{BB962C8B-B14F-4D97-AF65-F5344CB8AC3E}">
        <p14:creationId xmlns:p14="http://schemas.microsoft.com/office/powerpoint/2010/main" val="3998613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791EA-8371-5B26-3CBD-B636769380BD}"/>
              </a:ext>
            </a:extLst>
          </p:cNvPr>
          <p:cNvSpPr>
            <a:spLocks noGrp="1"/>
          </p:cNvSpPr>
          <p:nvPr>
            <p:ph type="title"/>
          </p:nvPr>
        </p:nvSpPr>
        <p:spPr>
          <a:xfrm>
            <a:off x="828368" y="365125"/>
            <a:ext cx="10515600" cy="1325563"/>
          </a:xfrm>
        </p:spPr>
        <p:txBody>
          <a:bodyPr>
            <a:normAutofit fontScale="90000"/>
          </a:bodyPr>
          <a:lstStyle/>
          <a:p>
            <a:r>
              <a:rPr lang="en-US" sz="3600" b="1" dirty="0"/>
              <a:t>Arguments:</a:t>
            </a:r>
            <a:r>
              <a:rPr lang="en-US" sz="3600" dirty="0"/>
              <a:t> Jesus body was stolen, never put into the tomb, or they went to the wrong tomb.</a:t>
            </a:r>
          </a:p>
        </p:txBody>
      </p:sp>
      <p:sp>
        <p:nvSpPr>
          <p:cNvPr id="3" name="Content Placeholder 2">
            <a:extLst>
              <a:ext uri="{FF2B5EF4-FFF2-40B4-BE49-F238E27FC236}">
                <a16:creationId xmlns:a16="http://schemas.microsoft.com/office/drawing/2014/main" id="{9971A937-4163-A21D-3D51-0EFBBF752875}"/>
              </a:ext>
            </a:extLst>
          </p:cNvPr>
          <p:cNvSpPr>
            <a:spLocks noGrp="1"/>
          </p:cNvSpPr>
          <p:nvPr>
            <p:ph idx="1"/>
          </p:nvPr>
        </p:nvSpPr>
        <p:spPr/>
        <p:txBody>
          <a:bodyPr>
            <a:normAutofit/>
          </a:bodyPr>
          <a:lstStyle/>
          <a:p>
            <a:r>
              <a:rPr lang="en-US" sz="2400" b="1" dirty="0"/>
              <a:t>Joseph of Arimathea &amp; Nicodemus</a:t>
            </a:r>
          </a:p>
          <a:p>
            <a:pPr lvl="1"/>
            <a:r>
              <a:rPr lang="en-US" sz="2000" dirty="0"/>
              <a:t>Matthew 27:59-60, Mark 15:46-47, Luke 23:53-55, John 19:38-40</a:t>
            </a:r>
            <a:endParaRPr lang="en-US" sz="2000" b="1" dirty="0"/>
          </a:p>
          <a:p>
            <a:r>
              <a:rPr lang="en-US" sz="2400" b="1" dirty="0"/>
              <a:t>Roman Guards:</a:t>
            </a:r>
          </a:p>
          <a:p>
            <a:pPr lvl="1"/>
            <a:r>
              <a:rPr lang="en-US" sz="2000" dirty="0"/>
              <a:t>Matthew 27:62-66: </a:t>
            </a:r>
          </a:p>
          <a:p>
            <a:pPr lvl="2"/>
            <a:r>
              <a:rPr lang="en-US" sz="1600" b="1" baseline="30000" dirty="0">
                <a:effectLst/>
              </a:rPr>
              <a:t>62 </a:t>
            </a:r>
            <a:r>
              <a:rPr lang="en-US" sz="1600" dirty="0">
                <a:effectLst/>
              </a:rPr>
              <a:t>The next day, that is, after the day of Preparation, the chief priests and the Pharisees gathered before Pilate </a:t>
            </a:r>
            <a:r>
              <a:rPr lang="en-US" sz="1600" b="1" baseline="30000" dirty="0">
                <a:effectLst/>
              </a:rPr>
              <a:t>63 </a:t>
            </a:r>
            <a:r>
              <a:rPr lang="en-US" sz="1600" dirty="0">
                <a:effectLst/>
              </a:rPr>
              <a:t>and said, “Sir, we remember how that impostor said, while he was still alive, ‘After three days I will rise.’ </a:t>
            </a:r>
            <a:r>
              <a:rPr lang="en-US" sz="1600" b="1" baseline="30000" dirty="0">
                <a:effectLst/>
              </a:rPr>
              <a:t>64 </a:t>
            </a:r>
            <a:r>
              <a:rPr lang="en-US" sz="1600" dirty="0">
                <a:effectLst/>
              </a:rPr>
              <a:t>Therefore order the tomb to be made secure until the third day, lest his disciples go and steal him away and tell the people, ‘He has risen from the dead,’ and the last fraud will be worse than the first.” </a:t>
            </a:r>
            <a:r>
              <a:rPr lang="en-US" sz="1600" b="1" baseline="30000" dirty="0">
                <a:effectLst/>
              </a:rPr>
              <a:t>65 </a:t>
            </a:r>
            <a:r>
              <a:rPr lang="en-US" sz="1600" dirty="0">
                <a:effectLst/>
              </a:rPr>
              <a:t>Pilate said to them, “You have a guard of soldiers. Go, make it as secure as you can.” </a:t>
            </a:r>
            <a:r>
              <a:rPr lang="en-US" sz="1600" b="1" baseline="30000" dirty="0">
                <a:effectLst/>
              </a:rPr>
              <a:t>66 </a:t>
            </a:r>
            <a:r>
              <a:rPr lang="en-US" sz="1600" b="1" dirty="0">
                <a:effectLst/>
              </a:rPr>
              <a:t>So they went and </a:t>
            </a:r>
            <a:r>
              <a:rPr lang="en-US" sz="1600" b="1" u="sng" dirty="0">
                <a:effectLst/>
              </a:rPr>
              <a:t>made the tomb secure by sealing the stone and setting a guard</a:t>
            </a:r>
            <a:r>
              <a:rPr lang="en-US" sz="1600" u="sng" dirty="0">
                <a:effectLst/>
              </a:rPr>
              <a:t>. </a:t>
            </a:r>
            <a:endParaRPr lang="en-US" sz="2400" u="sng" dirty="0">
              <a:effectLst/>
            </a:endParaRPr>
          </a:p>
        </p:txBody>
      </p:sp>
    </p:spTree>
    <p:extLst>
      <p:ext uri="{BB962C8B-B14F-4D97-AF65-F5344CB8AC3E}">
        <p14:creationId xmlns:p14="http://schemas.microsoft.com/office/powerpoint/2010/main" val="975114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3A88E-304B-422D-1076-60AC9680CA82}"/>
              </a:ext>
            </a:extLst>
          </p:cNvPr>
          <p:cNvSpPr>
            <a:spLocks noGrp="1"/>
          </p:cNvSpPr>
          <p:nvPr>
            <p:ph type="title"/>
          </p:nvPr>
        </p:nvSpPr>
        <p:spPr/>
        <p:txBody>
          <a:bodyPr/>
          <a:lstStyle/>
          <a:p>
            <a:r>
              <a:rPr lang="en-US" b="1" dirty="0"/>
              <a:t>Argument:</a:t>
            </a:r>
            <a:r>
              <a:rPr lang="en-US" dirty="0"/>
              <a:t> The disciples lied about His resurrection</a:t>
            </a:r>
          </a:p>
        </p:txBody>
      </p:sp>
      <p:sp>
        <p:nvSpPr>
          <p:cNvPr id="3" name="Content Placeholder 2">
            <a:extLst>
              <a:ext uri="{FF2B5EF4-FFF2-40B4-BE49-F238E27FC236}">
                <a16:creationId xmlns:a16="http://schemas.microsoft.com/office/drawing/2014/main" id="{986F9630-C3D7-5283-4AC8-DF762FF317BB}"/>
              </a:ext>
            </a:extLst>
          </p:cNvPr>
          <p:cNvSpPr>
            <a:spLocks noGrp="1"/>
          </p:cNvSpPr>
          <p:nvPr>
            <p:ph idx="1"/>
          </p:nvPr>
        </p:nvSpPr>
        <p:spPr/>
        <p:txBody>
          <a:bodyPr>
            <a:normAutofit fontScale="92500"/>
          </a:bodyPr>
          <a:lstStyle/>
          <a:p>
            <a:pPr marL="0" marR="0" indent="0">
              <a:lnSpc>
                <a:spcPct val="115000"/>
              </a:lnSpc>
              <a:spcBef>
                <a:spcPts val="1200"/>
              </a:spcBef>
              <a:spcAft>
                <a:spcPts val="1000"/>
              </a:spcAft>
              <a:buNone/>
            </a:pPr>
            <a:r>
              <a:rPr lang="en-US" sz="1600" b="1" dirty="0">
                <a:effectLst/>
              </a:rPr>
              <a:t>Jesus Appears to Mary Magdalene </a:t>
            </a:r>
          </a:p>
          <a:p>
            <a:pPr marL="0" marR="0" indent="0">
              <a:lnSpc>
                <a:spcPct val="115000"/>
              </a:lnSpc>
              <a:spcBef>
                <a:spcPts val="0"/>
              </a:spcBef>
              <a:spcAft>
                <a:spcPts val="0"/>
              </a:spcAft>
              <a:buNone/>
            </a:pPr>
            <a:r>
              <a:rPr lang="en-US" sz="1600" b="1" baseline="30000" dirty="0">
                <a:effectLst/>
              </a:rPr>
              <a:t>9 </a:t>
            </a:r>
            <a:r>
              <a:rPr lang="en-US" sz="1600" dirty="0">
                <a:effectLst/>
              </a:rPr>
              <a:t>Now when</a:t>
            </a:r>
            <a:r>
              <a:rPr lang="en-US" sz="1800" dirty="0">
                <a:effectLst/>
              </a:rPr>
              <a:t> he rose early </a:t>
            </a:r>
            <a:r>
              <a:rPr lang="en-US" sz="1600" dirty="0">
                <a:effectLst/>
              </a:rPr>
              <a:t>on the first day of the week, he appeared first to </a:t>
            </a:r>
            <a:r>
              <a:rPr lang="en-US" sz="1600" b="1" dirty="0">
                <a:effectLst/>
              </a:rPr>
              <a:t>Mary Magdalene</a:t>
            </a:r>
            <a:r>
              <a:rPr lang="en-US" sz="1600" dirty="0">
                <a:effectLst/>
              </a:rPr>
              <a:t>, from whom he had cast out seven demons. </a:t>
            </a:r>
            <a:r>
              <a:rPr lang="en-US" sz="1600" b="1" baseline="30000" dirty="0">
                <a:effectLst/>
              </a:rPr>
              <a:t>10 </a:t>
            </a:r>
            <a:r>
              <a:rPr lang="en-US" sz="1600" dirty="0">
                <a:effectLst/>
              </a:rPr>
              <a:t>She went and told those who had been with him, as they mourned and wept. </a:t>
            </a:r>
            <a:r>
              <a:rPr lang="en-US" sz="1600" b="1" baseline="30000" dirty="0">
                <a:effectLst/>
              </a:rPr>
              <a:t>11 </a:t>
            </a:r>
            <a:r>
              <a:rPr lang="en-US" sz="1600" dirty="0">
                <a:effectLst/>
              </a:rPr>
              <a:t>But when they heard that he was alive and had been seen by her, </a:t>
            </a:r>
            <a:r>
              <a:rPr lang="en-US" sz="1600" b="1" dirty="0">
                <a:effectLst/>
              </a:rPr>
              <a:t>they would not believe it</a:t>
            </a:r>
            <a:r>
              <a:rPr lang="en-US" sz="1600" dirty="0">
                <a:effectLst/>
              </a:rPr>
              <a:t>.</a:t>
            </a:r>
          </a:p>
          <a:p>
            <a:pPr marL="0" marR="0" indent="0">
              <a:lnSpc>
                <a:spcPct val="115000"/>
              </a:lnSpc>
              <a:spcBef>
                <a:spcPts val="1200"/>
              </a:spcBef>
              <a:spcAft>
                <a:spcPts val="1000"/>
              </a:spcAft>
              <a:buNone/>
            </a:pPr>
            <a:r>
              <a:rPr lang="en-US" sz="1600" b="1" dirty="0">
                <a:effectLst/>
              </a:rPr>
              <a:t>Jesus Appears to Two Disciples </a:t>
            </a:r>
          </a:p>
          <a:p>
            <a:pPr marL="0" marR="0" indent="0">
              <a:lnSpc>
                <a:spcPct val="115000"/>
              </a:lnSpc>
              <a:spcBef>
                <a:spcPts val="0"/>
              </a:spcBef>
              <a:spcAft>
                <a:spcPts val="0"/>
              </a:spcAft>
              <a:buNone/>
            </a:pPr>
            <a:r>
              <a:rPr lang="en-US" sz="1600" b="1" baseline="30000" dirty="0">
                <a:effectLst/>
              </a:rPr>
              <a:t>12 </a:t>
            </a:r>
            <a:r>
              <a:rPr lang="en-US" sz="1600" dirty="0">
                <a:effectLst/>
              </a:rPr>
              <a:t>After these things </a:t>
            </a:r>
            <a:r>
              <a:rPr lang="en-US" sz="1600" b="1" dirty="0">
                <a:effectLst/>
              </a:rPr>
              <a:t>he appeared in another form to two of them</a:t>
            </a:r>
            <a:r>
              <a:rPr lang="en-US" sz="1600" dirty="0">
                <a:effectLst/>
              </a:rPr>
              <a:t>, as they were walking into the country. </a:t>
            </a:r>
            <a:r>
              <a:rPr lang="en-US" sz="1600" b="1" baseline="30000" dirty="0">
                <a:effectLst/>
              </a:rPr>
              <a:t>13 </a:t>
            </a:r>
            <a:r>
              <a:rPr lang="en-US" sz="1600" dirty="0">
                <a:effectLst/>
              </a:rPr>
              <a:t>And they went back and told the rest, but </a:t>
            </a:r>
            <a:r>
              <a:rPr lang="en-US" sz="1600" b="1" dirty="0">
                <a:effectLst/>
              </a:rPr>
              <a:t>they did not believe them</a:t>
            </a:r>
            <a:r>
              <a:rPr lang="en-US" sz="1600" dirty="0">
                <a:effectLst/>
              </a:rPr>
              <a:t>.</a:t>
            </a:r>
          </a:p>
          <a:p>
            <a:pPr marL="0" marR="0" indent="0">
              <a:lnSpc>
                <a:spcPct val="115000"/>
              </a:lnSpc>
              <a:spcBef>
                <a:spcPts val="1200"/>
              </a:spcBef>
              <a:spcAft>
                <a:spcPts val="1000"/>
              </a:spcAft>
              <a:buNone/>
            </a:pPr>
            <a:r>
              <a:rPr lang="en-US" sz="1600" b="1" dirty="0">
                <a:effectLst/>
              </a:rPr>
              <a:t>The Great Commission </a:t>
            </a:r>
          </a:p>
          <a:p>
            <a:pPr marL="0" marR="0" indent="0">
              <a:lnSpc>
                <a:spcPct val="115000"/>
              </a:lnSpc>
              <a:spcBef>
                <a:spcPts val="0"/>
              </a:spcBef>
              <a:spcAft>
                <a:spcPts val="0"/>
              </a:spcAft>
              <a:buNone/>
            </a:pPr>
            <a:r>
              <a:rPr lang="en-US" sz="1600" b="1" baseline="30000" dirty="0">
                <a:effectLst/>
              </a:rPr>
              <a:t>14 </a:t>
            </a:r>
            <a:r>
              <a:rPr lang="en-US" sz="1600" dirty="0">
                <a:effectLst/>
              </a:rPr>
              <a:t>Afterward </a:t>
            </a:r>
            <a:r>
              <a:rPr lang="en-US" sz="1600" b="1" dirty="0">
                <a:effectLst/>
              </a:rPr>
              <a:t>he appeared to the eleven themselves </a:t>
            </a:r>
            <a:r>
              <a:rPr lang="en-US" sz="1600" dirty="0">
                <a:effectLst/>
              </a:rPr>
              <a:t>as they were reclining at table, and </a:t>
            </a:r>
            <a:r>
              <a:rPr lang="en-US" sz="1600" b="1" dirty="0">
                <a:effectLst/>
              </a:rPr>
              <a:t>he rebuked them for their unbelief and hardness of heart, because they had not believed</a:t>
            </a:r>
            <a:r>
              <a:rPr lang="en-US" sz="1600" dirty="0">
                <a:effectLst/>
              </a:rPr>
              <a:t> those who saw him after </a:t>
            </a:r>
            <a:r>
              <a:rPr lang="en-US" sz="2000" b="1" u="sng" dirty="0">
                <a:effectLst/>
              </a:rPr>
              <a:t>he had risen</a:t>
            </a:r>
            <a:r>
              <a:rPr lang="en-US" sz="1600" dirty="0">
                <a:effectLst/>
              </a:rPr>
              <a:t>. </a:t>
            </a:r>
          </a:p>
          <a:p>
            <a:pPr marL="0" indent="0">
              <a:lnSpc>
                <a:spcPct val="115000"/>
              </a:lnSpc>
              <a:spcBef>
                <a:spcPts val="0"/>
              </a:spcBef>
              <a:buNone/>
            </a:pPr>
            <a:endParaRPr lang="en-US" sz="1600" dirty="0">
              <a:effectLst/>
            </a:endParaRPr>
          </a:p>
          <a:p>
            <a:pPr marL="0" indent="0">
              <a:lnSpc>
                <a:spcPct val="115000"/>
              </a:lnSpc>
              <a:spcBef>
                <a:spcPts val="0"/>
              </a:spcBef>
              <a:buNone/>
            </a:pPr>
            <a:r>
              <a:rPr lang="en-US" sz="1600" dirty="0">
                <a:effectLst/>
              </a:rPr>
              <a:t>Mark 16:1–18 (ESV)</a:t>
            </a:r>
          </a:p>
        </p:txBody>
      </p:sp>
    </p:spTree>
    <p:extLst>
      <p:ext uri="{BB962C8B-B14F-4D97-AF65-F5344CB8AC3E}">
        <p14:creationId xmlns:p14="http://schemas.microsoft.com/office/powerpoint/2010/main" val="2515861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E8E21-976E-D465-D88E-DDA1054A0074}"/>
              </a:ext>
            </a:extLst>
          </p:cNvPr>
          <p:cNvSpPr>
            <a:spLocks noGrp="1"/>
          </p:cNvSpPr>
          <p:nvPr>
            <p:ph type="title"/>
          </p:nvPr>
        </p:nvSpPr>
        <p:spPr/>
        <p:txBody>
          <a:bodyPr/>
          <a:lstStyle/>
          <a:p>
            <a:r>
              <a:rPr lang="en-US" dirty="0"/>
              <a:t>Key Witnesses: Jesus’ Resurrection</a:t>
            </a:r>
          </a:p>
        </p:txBody>
      </p:sp>
      <p:sp>
        <p:nvSpPr>
          <p:cNvPr id="3" name="Content Placeholder 2">
            <a:extLst>
              <a:ext uri="{FF2B5EF4-FFF2-40B4-BE49-F238E27FC236}">
                <a16:creationId xmlns:a16="http://schemas.microsoft.com/office/drawing/2014/main" id="{B88223EC-909E-52CD-B866-0171A3077678}"/>
              </a:ext>
            </a:extLst>
          </p:cNvPr>
          <p:cNvSpPr>
            <a:spLocks noGrp="1"/>
          </p:cNvSpPr>
          <p:nvPr>
            <p:ph idx="1"/>
          </p:nvPr>
        </p:nvSpPr>
        <p:spPr/>
        <p:txBody>
          <a:bodyPr>
            <a:normAutofit fontScale="62500" lnSpcReduction="20000"/>
          </a:bodyPr>
          <a:lstStyle/>
          <a:p>
            <a:r>
              <a:rPr lang="en-US" b="1" dirty="0"/>
              <a:t>Women:</a:t>
            </a:r>
            <a:endParaRPr lang="en-US" dirty="0"/>
          </a:p>
          <a:p>
            <a:pPr lvl="1"/>
            <a:r>
              <a:rPr lang="en-US" b="1" dirty="0"/>
              <a:t>Mary Magdalene:</a:t>
            </a:r>
            <a:r>
              <a:rPr lang="en-US" dirty="0"/>
              <a:t> Mark 16:9, John 20:14-18</a:t>
            </a:r>
          </a:p>
          <a:p>
            <a:pPr lvl="1"/>
            <a:r>
              <a:rPr lang="en-US" b="1" dirty="0"/>
              <a:t>Mary, mother of James, and Salome: </a:t>
            </a:r>
            <a:r>
              <a:rPr lang="en-US" dirty="0"/>
              <a:t>Matthew 28:9-10</a:t>
            </a:r>
          </a:p>
          <a:p>
            <a:r>
              <a:rPr lang="en-US" b="1" dirty="0"/>
              <a:t>All the Apostles:</a:t>
            </a:r>
            <a:r>
              <a:rPr lang="en-US" dirty="0"/>
              <a:t> </a:t>
            </a:r>
          </a:p>
          <a:p>
            <a:pPr lvl="1"/>
            <a:r>
              <a:rPr lang="en-US" dirty="0"/>
              <a:t>Matthew 28:16-20, Mark 16:15-18, Luke 24:44-49, Acts 1:4-8</a:t>
            </a:r>
          </a:p>
          <a:p>
            <a:pPr lvl="1"/>
            <a:r>
              <a:rPr lang="en-US" b="1" dirty="0"/>
              <a:t>All the Apostles at the Ascension:</a:t>
            </a:r>
            <a:r>
              <a:rPr lang="en-US" dirty="0"/>
              <a:t> Acts 1:6-11</a:t>
            </a:r>
          </a:p>
          <a:p>
            <a:r>
              <a:rPr lang="en-US" b="1" dirty="0"/>
              <a:t>More than 500 Brethren at Once:</a:t>
            </a:r>
            <a:r>
              <a:rPr lang="en-US" dirty="0"/>
              <a:t> 1 Corinthians 15:6</a:t>
            </a:r>
          </a:p>
          <a:p>
            <a:r>
              <a:rPr lang="en-US" b="1" dirty="0"/>
              <a:t>Paul (then Saul):</a:t>
            </a:r>
            <a:r>
              <a:rPr lang="en-US" dirty="0"/>
              <a:t> Acts 9:3-6, Acts 22:6-11, Acts 26:12-18, 1 Corinthians 15:8</a:t>
            </a:r>
            <a:endParaRPr lang="en-US" b="1" dirty="0"/>
          </a:p>
          <a:p>
            <a:r>
              <a:rPr lang="en-US" b="1" dirty="0"/>
              <a:t>The Disciples:</a:t>
            </a:r>
          </a:p>
          <a:p>
            <a:pPr lvl="1"/>
            <a:r>
              <a:rPr lang="en-US" b="1" dirty="0"/>
              <a:t>Excluding Thomas:</a:t>
            </a:r>
            <a:r>
              <a:rPr lang="en-US" dirty="0"/>
              <a:t> Luke 24:36-43, John 20:19-24</a:t>
            </a:r>
          </a:p>
          <a:p>
            <a:pPr lvl="1"/>
            <a:r>
              <a:rPr lang="en-US" b="1" dirty="0"/>
              <a:t>Including Thomas:</a:t>
            </a:r>
            <a:r>
              <a:rPr lang="en-US" dirty="0"/>
              <a:t> John 20:26-29, Mark 16:14</a:t>
            </a:r>
          </a:p>
          <a:p>
            <a:pPr lvl="1"/>
            <a:r>
              <a:rPr lang="en-US" b="1" dirty="0"/>
              <a:t>Seven Disciples by the Sea of Tiberias:</a:t>
            </a:r>
            <a:r>
              <a:rPr lang="en-US" dirty="0"/>
              <a:t> John 21:1-23</a:t>
            </a:r>
          </a:p>
          <a:p>
            <a:pPr lvl="1"/>
            <a:r>
              <a:rPr lang="en-US" b="1" dirty="0"/>
              <a:t>James (brother of Jesus):</a:t>
            </a:r>
            <a:r>
              <a:rPr lang="en-US" dirty="0"/>
              <a:t> 1 Corinthians 15:7</a:t>
            </a:r>
          </a:p>
          <a:p>
            <a:pPr lvl="1"/>
            <a:r>
              <a:rPr lang="en-US" b="1" dirty="0"/>
              <a:t>Peter (Cephas):</a:t>
            </a:r>
            <a:r>
              <a:rPr lang="en-US" dirty="0"/>
              <a:t> Luke 24:34, 1 Corinthians 15:5</a:t>
            </a:r>
          </a:p>
          <a:p>
            <a:pPr lvl="1"/>
            <a:r>
              <a:rPr lang="en-US" b="1" dirty="0"/>
              <a:t>The Two Disciples (Cleopas &amp; Simon) on the Road to Emmaus:</a:t>
            </a:r>
            <a:r>
              <a:rPr lang="en-US" dirty="0"/>
              <a:t> Luke 24:13-35</a:t>
            </a:r>
          </a:p>
        </p:txBody>
      </p:sp>
    </p:spTree>
    <p:extLst>
      <p:ext uri="{BB962C8B-B14F-4D97-AF65-F5344CB8AC3E}">
        <p14:creationId xmlns:p14="http://schemas.microsoft.com/office/powerpoint/2010/main" val="3076646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7A07B2-01FF-E84F-65C4-99DE2BC89223}"/>
              </a:ext>
            </a:extLst>
          </p:cNvPr>
          <p:cNvSpPr>
            <a:spLocks noGrp="1"/>
          </p:cNvSpPr>
          <p:nvPr>
            <p:ph idx="1"/>
          </p:nvPr>
        </p:nvSpPr>
        <p:spPr>
          <a:xfrm>
            <a:off x="838200" y="365125"/>
            <a:ext cx="10515600" cy="6123598"/>
          </a:xfrm>
        </p:spPr>
        <p:txBody>
          <a:bodyPr>
            <a:normAutofit/>
          </a:bodyPr>
          <a:lstStyle/>
          <a:p>
            <a:pPr marL="0" marR="0" indent="0">
              <a:lnSpc>
                <a:spcPct val="115000"/>
              </a:lnSpc>
              <a:spcBef>
                <a:spcPts val="1200"/>
              </a:spcBef>
              <a:spcAft>
                <a:spcPts val="1000"/>
              </a:spcAft>
              <a:buNone/>
            </a:pPr>
            <a:r>
              <a:rPr lang="en-US" sz="1600" b="1" dirty="0">
                <a:effectLst/>
              </a:rPr>
              <a:t>The Resurrection </a:t>
            </a:r>
          </a:p>
          <a:p>
            <a:pPr marL="0" marR="0" indent="0">
              <a:lnSpc>
                <a:spcPct val="115000"/>
              </a:lnSpc>
              <a:spcBef>
                <a:spcPts val="0"/>
              </a:spcBef>
              <a:spcAft>
                <a:spcPts val="0"/>
              </a:spcAft>
              <a:buNone/>
            </a:pPr>
            <a:r>
              <a:rPr lang="en-US" sz="1600" b="1" dirty="0">
                <a:effectLst/>
              </a:rPr>
              <a:t>16 </a:t>
            </a:r>
            <a:r>
              <a:rPr lang="en-US" sz="1600" dirty="0">
                <a:effectLst/>
              </a:rPr>
              <a:t>When the Sabbath was past, Mary Magdalene, Mary the mother of James, and Salome bought spices, so that they might go and anoint him. </a:t>
            </a:r>
            <a:r>
              <a:rPr lang="en-US" sz="1600" b="1" baseline="30000" dirty="0">
                <a:effectLst/>
              </a:rPr>
              <a:t>2 </a:t>
            </a:r>
            <a:r>
              <a:rPr lang="en-US" sz="1600" dirty="0">
                <a:effectLst/>
              </a:rPr>
              <a:t>And </a:t>
            </a:r>
            <a:r>
              <a:rPr lang="en-US" sz="1600" b="1" dirty="0">
                <a:effectLst/>
              </a:rPr>
              <a:t>very early</a:t>
            </a:r>
            <a:r>
              <a:rPr lang="en-US" sz="1600" dirty="0">
                <a:effectLst/>
              </a:rPr>
              <a:t> on the first day of the week, when the </a:t>
            </a:r>
            <a:r>
              <a:rPr lang="en-US" sz="1800" b="1" u="sng" dirty="0">
                <a:effectLst/>
              </a:rPr>
              <a:t>sun had risen</a:t>
            </a:r>
            <a:r>
              <a:rPr lang="en-US" sz="1600" dirty="0">
                <a:effectLst/>
              </a:rPr>
              <a:t>, they went to the tomb. </a:t>
            </a:r>
            <a:r>
              <a:rPr lang="en-US" sz="1600" b="1" baseline="30000" dirty="0">
                <a:effectLst/>
              </a:rPr>
              <a:t>3 </a:t>
            </a:r>
            <a:r>
              <a:rPr lang="en-US" sz="1600" dirty="0">
                <a:effectLst/>
              </a:rPr>
              <a:t>And they were saying to one another, “Who will roll away the stone for us from the entrance of the tomb?” </a:t>
            </a:r>
            <a:r>
              <a:rPr lang="en-US" sz="1600" b="1" baseline="30000" dirty="0">
                <a:effectLst/>
              </a:rPr>
              <a:t>4 </a:t>
            </a:r>
            <a:r>
              <a:rPr lang="en-US" sz="1600" dirty="0">
                <a:effectLst/>
              </a:rPr>
              <a:t>And looking up, they saw that the stone had been rolled back—it was very large. </a:t>
            </a:r>
            <a:r>
              <a:rPr lang="en-US" sz="1600" b="1" baseline="30000" dirty="0">
                <a:effectLst/>
              </a:rPr>
              <a:t>5 </a:t>
            </a:r>
            <a:r>
              <a:rPr lang="en-US" sz="1600" dirty="0">
                <a:effectLst/>
              </a:rPr>
              <a:t>And entering the tomb, they saw a young man sitting on the right side, dressed in a white robe, and they were alarmed. </a:t>
            </a:r>
            <a:r>
              <a:rPr lang="en-US" sz="1600" b="1" baseline="30000" dirty="0">
                <a:effectLst/>
              </a:rPr>
              <a:t>6 </a:t>
            </a:r>
            <a:r>
              <a:rPr lang="en-US" sz="1600" dirty="0">
                <a:effectLst/>
              </a:rPr>
              <a:t>And he said to them, “Do not be alarmed. You seek Jesus of Nazareth, who was crucified. </a:t>
            </a:r>
            <a:r>
              <a:rPr lang="en-US" sz="1800" b="1" u="sng" dirty="0">
                <a:effectLst/>
              </a:rPr>
              <a:t>He has risen</a:t>
            </a:r>
            <a:r>
              <a:rPr lang="en-US" sz="1600" dirty="0">
                <a:effectLst/>
              </a:rPr>
              <a:t>; he is not here. See the place where they laid him. </a:t>
            </a:r>
            <a:r>
              <a:rPr lang="en-US" sz="1600" b="1" baseline="30000" dirty="0">
                <a:effectLst/>
              </a:rPr>
              <a:t>7 </a:t>
            </a:r>
            <a:r>
              <a:rPr lang="en-US" sz="1600" dirty="0">
                <a:effectLst/>
              </a:rPr>
              <a:t>But go, tell his disciples </a:t>
            </a:r>
            <a:r>
              <a:rPr lang="en-US" sz="1600" b="1" dirty="0">
                <a:effectLst/>
              </a:rPr>
              <a:t>and Peter</a:t>
            </a:r>
            <a:r>
              <a:rPr lang="en-US" sz="1600" dirty="0">
                <a:effectLst/>
              </a:rPr>
              <a:t> that he is going before you to Galilee. There you will see him, just as he told you.” </a:t>
            </a:r>
            <a:r>
              <a:rPr lang="en-US" sz="1600" b="1" baseline="30000" dirty="0">
                <a:effectLst/>
              </a:rPr>
              <a:t>8 </a:t>
            </a:r>
            <a:r>
              <a:rPr lang="en-US" sz="1600" dirty="0">
                <a:effectLst/>
              </a:rPr>
              <a:t>And they went out and fled from the tomb, for trembling and astonishment had seized them, and they said nothing to anyone, for they were afraid. </a:t>
            </a:r>
          </a:p>
          <a:p>
            <a:pPr marL="0" marR="0" indent="0">
              <a:lnSpc>
                <a:spcPct val="115000"/>
              </a:lnSpc>
              <a:spcBef>
                <a:spcPts val="0"/>
              </a:spcBef>
              <a:spcAft>
                <a:spcPts val="0"/>
              </a:spcAft>
              <a:buNone/>
            </a:pPr>
            <a:endParaRPr lang="en-US" sz="1600" dirty="0"/>
          </a:p>
          <a:p>
            <a:pPr marL="0" indent="0">
              <a:lnSpc>
                <a:spcPct val="115000"/>
              </a:lnSpc>
              <a:spcBef>
                <a:spcPts val="0"/>
              </a:spcBef>
              <a:buNone/>
            </a:pPr>
            <a:r>
              <a:rPr lang="en-US" sz="1600" dirty="0">
                <a:effectLst/>
              </a:rPr>
              <a:t>Mark 16:1–18 (ESV) </a:t>
            </a:r>
          </a:p>
        </p:txBody>
      </p:sp>
    </p:spTree>
    <p:extLst>
      <p:ext uri="{BB962C8B-B14F-4D97-AF65-F5344CB8AC3E}">
        <p14:creationId xmlns:p14="http://schemas.microsoft.com/office/powerpoint/2010/main" val="132281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ACDC9-F996-75FA-EDE7-61A37E81898F}"/>
              </a:ext>
            </a:extLst>
          </p:cNvPr>
          <p:cNvSpPr>
            <a:spLocks noGrp="1"/>
          </p:cNvSpPr>
          <p:nvPr>
            <p:ph type="title"/>
          </p:nvPr>
        </p:nvSpPr>
        <p:spPr/>
        <p:txBody>
          <a:bodyPr>
            <a:normAutofit/>
          </a:bodyPr>
          <a:lstStyle/>
          <a:p>
            <a:r>
              <a:rPr lang="en-US" b="1" dirty="0"/>
              <a:t>Argument:</a:t>
            </a:r>
            <a:r>
              <a:rPr lang="en-US" dirty="0"/>
              <a:t> The disciples hallucinated / were delusional</a:t>
            </a:r>
          </a:p>
        </p:txBody>
      </p:sp>
      <p:sp>
        <p:nvSpPr>
          <p:cNvPr id="3" name="Content Placeholder 2">
            <a:extLst>
              <a:ext uri="{FF2B5EF4-FFF2-40B4-BE49-F238E27FC236}">
                <a16:creationId xmlns:a16="http://schemas.microsoft.com/office/drawing/2014/main" id="{D5AE15B6-4A20-0520-0B82-C02E75F1A5E4}"/>
              </a:ext>
            </a:extLst>
          </p:cNvPr>
          <p:cNvSpPr>
            <a:spLocks noGrp="1"/>
          </p:cNvSpPr>
          <p:nvPr>
            <p:ph idx="1"/>
          </p:nvPr>
        </p:nvSpPr>
        <p:spPr/>
        <p:txBody>
          <a:bodyPr>
            <a:normAutofit fontScale="92500" lnSpcReduction="10000"/>
          </a:bodyPr>
          <a:lstStyle/>
          <a:p>
            <a:r>
              <a:rPr lang="en-US" dirty="0"/>
              <a:t>Consider the volume of eyewitness accounts.</a:t>
            </a:r>
          </a:p>
          <a:p>
            <a:pPr lvl="1"/>
            <a:r>
              <a:rPr lang="en-US" b="1" dirty="0"/>
              <a:t>Hallucinations Rarely Seen by Multiple People Over Time:</a:t>
            </a:r>
          </a:p>
          <a:p>
            <a:pPr lvl="2"/>
            <a:r>
              <a:rPr lang="en-US" dirty="0"/>
              <a:t>Hallucinations are typically individual experiences and are not shared between multiple people.</a:t>
            </a:r>
          </a:p>
          <a:p>
            <a:pPr lvl="1"/>
            <a:r>
              <a:rPr lang="en-US" b="1" dirty="0"/>
              <a:t>Hallucinations Rarely Experienced by Large Groups:</a:t>
            </a:r>
          </a:p>
          <a:p>
            <a:pPr lvl="2"/>
            <a:r>
              <a:rPr lang="en-US" dirty="0"/>
              <a:t>Hallucinations are generally experienced individually.</a:t>
            </a:r>
          </a:p>
          <a:p>
            <a:pPr lvl="1"/>
            <a:r>
              <a:rPr lang="en-US" b="1" dirty="0"/>
              <a:t>Hallucinations and Claims of Resurrection:</a:t>
            </a:r>
          </a:p>
          <a:p>
            <a:pPr lvl="2"/>
            <a:r>
              <a:rPr lang="en-US" dirty="0"/>
              <a:t>The research on hallucinations does not generally connect them with claims of resurrection. </a:t>
            </a:r>
          </a:p>
          <a:p>
            <a:pPr lvl="1"/>
            <a:r>
              <a:rPr lang="en-US" b="1" dirty="0"/>
              <a:t>Hallucinations Not Involving Enemies:</a:t>
            </a:r>
          </a:p>
          <a:p>
            <a:pPr lvl="2"/>
            <a:r>
              <a:rPr lang="en-US" dirty="0"/>
              <a:t>Content of hallucinations can be influenced by a person's experiences, memories, and emotional state.</a:t>
            </a:r>
          </a:p>
        </p:txBody>
      </p:sp>
    </p:spTree>
    <p:extLst>
      <p:ext uri="{BB962C8B-B14F-4D97-AF65-F5344CB8AC3E}">
        <p14:creationId xmlns:p14="http://schemas.microsoft.com/office/powerpoint/2010/main" val="2093446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uck norris sun GIF">
            <a:hlinkClick r:id="rId2"/>
            <a:extLst>
              <a:ext uri="{FF2B5EF4-FFF2-40B4-BE49-F238E27FC236}">
                <a16:creationId xmlns:a16="http://schemas.microsoft.com/office/drawing/2014/main" id="{95F892EB-2647-F0A7-168D-012DCC1CA96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07543" y="1690688"/>
            <a:ext cx="7776914" cy="503686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4CA80306-56B9-1D48-094E-B93D971E9814}"/>
              </a:ext>
            </a:extLst>
          </p:cNvPr>
          <p:cNvSpPr>
            <a:spLocks noGrp="1"/>
          </p:cNvSpPr>
          <p:nvPr>
            <p:ph type="title"/>
          </p:nvPr>
        </p:nvSpPr>
        <p:spPr>
          <a:xfrm>
            <a:off x="838200" y="365125"/>
            <a:ext cx="10515600" cy="1325563"/>
          </a:xfrm>
        </p:spPr>
        <p:txBody>
          <a:bodyPr/>
          <a:lstStyle/>
          <a:p>
            <a:pPr algn="ctr"/>
            <a:r>
              <a:rPr lang="en-US" dirty="0"/>
              <a:t>He is Risen!!</a:t>
            </a:r>
          </a:p>
        </p:txBody>
      </p:sp>
    </p:spTree>
    <p:extLst>
      <p:ext uri="{BB962C8B-B14F-4D97-AF65-F5344CB8AC3E}">
        <p14:creationId xmlns:p14="http://schemas.microsoft.com/office/powerpoint/2010/main" val="2460982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CF9EE-EB59-854E-6770-24EC3B675989}"/>
              </a:ext>
            </a:extLst>
          </p:cNvPr>
          <p:cNvSpPr>
            <a:spLocks noGrp="1"/>
          </p:cNvSpPr>
          <p:nvPr>
            <p:ph type="title"/>
          </p:nvPr>
        </p:nvSpPr>
        <p:spPr/>
        <p:txBody>
          <a:bodyPr/>
          <a:lstStyle/>
          <a:p>
            <a:r>
              <a:rPr lang="en-US" dirty="0"/>
              <a:t>Why did Jesus Die on the Cross?</a:t>
            </a:r>
          </a:p>
        </p:txBody>
      </p:sp>
      <p:sp>
        <p:nvSpPr>
          <p:cNvPr id="3" name="Content Placeholder 2">
            <a:extLst>
              <a:ext uri="{FF2B5EF4-FFF2-40B4-BE49-F238E27FC236}">
                <a16:creationId xmlns:a16="http://schemas.microsoft.com/office/drawing/2014/main" id="{DB2C3B05-6611-7640-967B-2B4D87BE1760}"/>
              </a:ext>
            </a:extLst>
          </p:cNvPr>
          <p:cNvSpPr>
            <a:spLocks noGrp="1"/>
          </p:cNvSpPr>
          <p:nvPr>
            <p:ph idx="1"/>
          </p:nvPr>
        </p:nvSpPr>
        <p:spPr/>
        <p:txBody>
          <a:bodyPr/>
          <a:lstStyle/>
          <a:p>
            <a:pPr marL="0" indent="0">
              <a:buNone/>
            </a:pPr>
            <a:r>
              <a:rPr lang="en-US" dirty="0"/>
              <a:t>For God so loved the world that he gave his one and only Son, that whoever believes in him shall not perish but have eternal life.</a:t>
            </a:r>
          </a:p>
          <a:p>
            <a:pPr marL="0" indent="0">
              <a:buNone/>
            </a:pPr>
            <a:endParaRPr lang="en-US" dirty="0"/>
          </a:p>
          <a:p>
            <a:pPr marL="0" indent="0">
              <a:buNone/>
            </a:pPr>
            <a:r>
              <a:rPr lang="en-US" dirty="0"/>
              <a:t>John 3:16</a:t>
            </a:r>
          </a:p>
          <a:p>
            <a:endParaRPr lang="en-US" dirty="0"/>
          </a:p>
        </p:txBody>
      </p:sp>
    </p:spTree>
    <p:extLst>
      <p:ext uri="{BB962C8B-B14F-4D97-AF65-F5344CB8AC3E}">
        <p14:creationId xmlns:p14="http://schemas.microsoft.com/office/powerpoint/2010/main" val="2560738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39181-9FBB-9466-D1EA-8ECEC644A5C7}"/>
              </a:ext>
            </a:extLst>
          </p:cNvPr>
          <p:cNvSpPr>
            <a:spLocks noGrp="1"/>
          </p:cNvSpPr>
          <p:nvPr>
            <p:ph type="title"/>
          </p:nvPr>
        </p:nvSpPr>
        <p:spPr/>
        <p:txBody>
          <a:bodyPr/>
          <a:lstStyle/>
          <a:p>
            <a:r>
              <a:rPr lang="en-US" dirty="0"/>
              <a:t>The End</a:t>
            </a:r>
          </a:p>
        </p:txBody>
      </p:sp>
      <p:sp>
        <p:nvSpPr>
          <p:cNvPr id="3" name="Content Placeholder 2">
            <a:extLst>
              <a:ext uri="{FF2B5EF4-FFF2-40B4-BE49-F238E27FC236}">
                <a16:creationId xmlns:a16="http://schemas.microsoft.com/office/drawing/2014/main" id="{4007564F-A93A-F29C-A48E-7FD725F9CEE0}"/>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103654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AD24265-872A-CD68-770D-3E8BAD635456}"/>
              </a:ext>
            </a:extLst>
          </p:cNvPr>
          <p:cNvSpPr/>
          <p:nvPr/>
        </p:nvSpPr>
        <p:spPr>
          <a:xfrm>
            <a:off x="11289"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0E20927C-63F9-B3BB-A341-4D08E90A415A}"/>
              </a:ext>
            </a:extLst>
          </p:cNvPr>
          <p:cNvSpPr/>
          <p:nvPr/>
        </p:nvSpPr>
        <p:spPr>
          <a:xfrm>
            <a:off x="1764509" y="1390390"/>
            <a:ext cx="8396868" cy="3789869"/>
          </a:xfrm>
          <a:prstGeom prst="roundRect">
            <a:avLst/>
          </a:prstGeom>
          <a:noFill/>
          <a:ln w="2286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symbol on a white background&#10;&#10;Description automatically generated">
            <a:extLst>
              <a:ext uri="{FF2B5EF4-FFF2-40B4-BE49-F238E27FC236}">
                <a16:creationId xmlns:a16="http://schemas.microsoft.com/office/drawing/2014/main" id="{465C1164-3505-55E3-A8BF-4BFA2071D58D}"/>
              </a:ext>
            </a:extLst>
          </p:cNvPr>
          <p:cNvPicPr>
            <a:picLocks noChangeAspect="1"/>
          </p:cNvPicPr>
          <p:nvPr/>
        </p:nvPicPr>
        <p:blipFill>
          <a:blip r:embed="rId3"/>
          <a:stretch>
            <a:fillRect/>
          </a:stretch>
        </p:blipFill>
        <p:spPr>
          <a:xfrm rot="10800000">
            <a:off x="1393471" y="787499"/>
            <a:ext cx="1383596" cy="1104732"/>
          </a:xfrm>
          <a:prstGeom prst="rect">
            <a:avLst/>
          </a:prstGeom>
        </p:spPr>
      </p:pic>
      <p:pic>
        <p:nvPicPr>
          <p:cNvPr id="13" name="Picture 12" descr="A black symbol on a white background&#10;&#10;Description automatically generated">
            <a:extLst>
              <a:ext uri="{FF2B5EF4-FFF2-40B4-BE49-F238E27FC236}">
                <a16:creationId xmlns:a16="http://schemas.microsoft.com/office/drawing/2014/main" id="{256CECA3-7E42-9884-01DE-02A4B727F86F}"/>
              </a:ext>
            </a:extLst>
          </p:cNvPr>
          <p:cNvPicPr>
            <a:picLocks noChangeAspect="1"/>
          </p:cNvPicPr>
          <p:nvPr/>
        </p:nvPicPr>
        <p:blipFill>
          <a:blip r:embed="rId3"/>
          <a:stretch>
            <a:fillRect/>
          </a:stretch>
        </p:blipFill>
        <p:spPr>
          <a:xfrm>
            <a:off x="9143295" y="4649846"/>
            <a:ext cx="1383596" cy="1104732"/>
          </a:xfrm>
          <a:prstGeom prst="rect">
            <a:avLst/>
          </a:prstGeom>
        </p:spPr>
      </p:pic>
      <p:sp>
        <p:nvSpPr>
          <p:cNvPr id="15" name="Content Placeholder 2">
            <a:extLst>
              <a:ext uri="{FF2B5EF4-FFF2-40B4-BE49-F238E27FC236}">
                <a16:creationId xmlns:a16="http://schemas.microsoft.com/office/drawing/2014/main" id="{EA9457A3-580E-95EC-FB33-746EBA28301B}"/>
              </a:ext>
            </a:extLst>
          </p:cNvPr>
          <p:cNvSpPr>
            <a:spLocks noGrp="1"/>
          </p:cNvSpPr>
          <p:nvPr>
            <p:ph idx="1"/>
          </p:nvPr>
        </p:nvSpPr>
        <p:spPr>
          <a:xfrm>
            <a:off x="2090166" y="1813209"/>
            <a:ext cx="7858444" cy="2995859"/>
          </a:xfrm>
        </p:spPr>
        <p:txBody>
          <a:bodyPr>
            <a:normAutofit fontScale="92500" lnSpcReduction="10000"/>
          </a:bodyPr>
          <a:lstStyle/>
          <a:p>
            <a:pPr marL="0" indent="0" fontAlgn="base">
              <a:buNone/>
            </a:pPr>
            <a:r>
              <a:rPr lang="en-US" sz="2000" b="0" i="1" dirty="0">
                <a:effectLst/>
              </a:rPr>
              <a:t>I know in their own terms what they saw was the raised Jesus. That’s what they say, and then all the historic evidence we have afterwards attest to their conviction that that’s what they saw. I’m not saying that they really did see the raised Jesus. I wasn’t there. I don’t know what they saw. </a:t>
            </a:r>
            <a:r>
              <a:rPr lang="en-US" sz="2000" b="1" i="1" dirty="0">
                <a:effectLst/>
              </a:rPr>
              <a:t>But I do know that as a historian that they must have seen something.</a:t>
            </a:r>
          </a:p>
          <a:p>
            <a:pPr marL="0" indent="0" fontAlgn="base">
              <a:buNone/>
            </a:pPr>
            <a:endParaRPr lang="en-US" sz="700" b="0" i="1" dirty="0">
              <a:effectLst/>
            </a:endParaRPr>
          </a:p>
          <a:p>
            <a:pPr marL="0" indent="0" algn="r">
              <a:buNone/>
            </a:pPr>
            <a:r>
              <a:rPr lang="en-US" sz="2000" b="1" dirty="0"/>
              <a:t>Paula </a:t>
            </a:r>
            <a:r>
              <a:rPr lang="en-US" sz="2000" b="1" dirty="0" err="1"/>
              <a:t>Fredriksen</a:t>
            </a:r>
            <a:r>
              <a:rPr lang="en-US" sz="2000" dirty="0"/>
              <a:t> </a:t>
            </a:r>
          </a:p>
          <a:p>
            <a:pPr marL="0" indent="0" algn="r">
              <a:buNone/>
            </a:pPr>
            <a:r>
              <a:rPr lang="en-US" sz="1700" dirty="0"/>
              <a:t>American Historian</a:t>
            </a:r>
          </a:p>
          <a:p>
            <a:pPr marL="0" indent="0" algn="r">
              <a:buNone/>
            </a:pPr>
            <a:r>
              <a:rPr lang="en-US" sz="1400" dirty="0"/>
              <a:t>https://</a:t>
            </a:r>
            <a:r>
              <a:rPr lang="en-US" sz="1400" dirty="0" err="1"/>
              <a:t>youtu.be</a:t>
            </a:r>
            <a:r>
              <a:rPr lang="en-US" sz="1400" dirty="0"/>
              <a:t>/iIG007Zxqy8?si=vaDcu5JkFWRY-9nG&amp;t=451</a:t>
            </a:r>
            <a:endParaRPr lang="en-US" sz="2000" dirty="0"/>
          </a:p>
        </p:txBody>
      </p:sp>
    </p:spTree>
    <p:extLst>
      <p:ext uri="{BB962C8B-B14F-4D97-AF65-F5344CB8AC3E}">
        <p14:creationId xmlns:p14="http://schemas.microsoft.com/office/powerpoint/2010/main" val="14118684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B09AC-AFD8-6FCB-2DF1-45E8529AC6C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731D551-58DB-C3F3-5764-B2054F9E5437}"/>
              </a:ext>
            </a:extLst>
          </p:cNvPr>
          <p:cNvSpPr>
            <a:spLocks noGrp="1"/>
          </p:cNvSpPr>
          <p:nvPr>
            <p:ph idx="1"/>
          </p:nvPr>
        </p:nvSpPr>
        <p:spPr/>
        <p:txBody>
          <a:bodyPr/>
          <a:lstStyle/>
          <a:p>
            <a:pPr marL="0" indent="0">
              <a:buNone/>
            </a:pPr>
            <a:r>
              <a:rPr lang="en-US" dirty="0"/>
              <a:t>But he was pierced for our transgressions, he was crushed for our iniquities; the punishment that brought us peace was on him, and by his wounds we are healed.</a:t>
            </a:r>
          </a:p>
          <a:p>
            <a:pPr marL="0" indent="0">
              <a:buNone/>
            </a:pPr>
            <a:endParaRPr lang="en-US" dirty="0"/>
          </a:p>
          <a:p>
            <a:pPr marL="0" indent="0">
              <a:buNone/>
            </a:pPr>
            <a:r>
              <a:rPr lang="en-US" dirty="0"/>
              <a:t>Isaiah 53:5</a:t>
            </a:r>
          </a:p>
        </p:txBody>
      </p:sp>
    </p:spTree>
    <p:extLst>
      <p:ext uri="{BB962C8B-B14F-4D97-AF65-F5344CB8AC3E}">
        <p14:creationId xmlns:p14="http://schemas.microsoft.com/office/powerpoint/2010/main" val="1399555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FCC96-9934-D4D8-8D7B-58C7F8F61E9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5338478-733D-6BF4-12E6-C50FF19FE48D}"/>
              </a:ext>
            </a:extLst>
          </p:cNvPr>
          <p:cNvSpPr>
            <a:spLocks noGrp="1"/>
          </p:cNvSpPr>
          <p:nvPr>
            <p:ph idx="1"/>
          </p:nvPr>
        </p:nvSpPr>
        <p:spPr/>
        <p:txBody>
          <a:bodyPr/>
          <a:lstStyle/>
          <a:p>
            <a:pPr marL="0" indent="0">
              <a:buNone/>
            </a:pPr>
            <a:r>
              <a:rPr lang="en-US" dirty="0"/>
              <a:t>For God so loved the world that he gave his one and only Son, that whoever believes in him shall not perish but have eternal life.</a:t>
            </a:r>
          </a:p>
          <a:p>
            <a:pPr marL="0" indent="0">
              <a:buNone/>
            </a:pPr>
            <a:r>
              <a:rPr lang="en-US" dirty="0"/>
              <a:t>John 3:16</a:t>
            </a:r>
          </a:p>
          <a:p>
            <a:pPr marL="0" indent="0">
              <a:buNone/>
            </a:pPr>
            <a:endParaRPr lang="en-US" dirty="0"/>
          </a:p>
          <a:p>
            <a:pPr marL="0" indent="0">
              <a:buNone/>
            </a:pPr>
            <a:r>
              <a:rPr lang="en-US" dirty="0"/>
              <a:t>But God demonstrates his own love for us in this: While we were still sinners, Christ died for us.</a:t>
            </a:r>
          </a:p>
          <a:p>
            <a:pPr marL="0" indent="0">
              <a:buNone/>
            </a:pPr>
            <a:r>
              <a:rPr lang="en-US" dirty="0"/>
              <a:t>Romans 5:8</a:t>
            </a:r>
          </a:p>
        </p:txBody>
      </p:sp>
    </p:spTree>
    <p:extLst>
      <p:ext uri="{BB962C8B-B14F-4D97-AF65-F5344CB8AC3E}">
        <p14:creationId xmlns:p14="http://schemas.microsoft.com/office/powerpoint/2010/main" val="2228510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340B8-F993-3513-686D-DA42781D749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19BEBFF-8957-5E10-88B0-B90A9EFD62DC}"/>
              </a:ext>
            </a:extLst>
          </p:cNvPr>
          <p:cNvSpPr>
            <a:spLocks noGrp="1"/>
          </p:cNvSpPr>
          <p:nvPr>
            <p:ph idx="1"/>
          </p:nvPr>
        </p:nvSpPr>
        <p:spPr/>
        <p:txBody>
          <a:bodyPr/>
          <a:lstStyle/>
          <a:p>
            <a:pPr marL="0" indent="0">
              <a:buNone/>
            </a:pPr>
            <a:r>
              <a:rPr lang="en-US" sz="2800" b="0" i="0" dirty="0">
                <a:effectLst/>
              </a:rPr>
              <a:t>Where, O death, is your victory? Where, O death, is your sting? The sting of death is sin, and the power of sin is the law. But thanks be to God! He gives us the victory through our Lord Jesus Christ.</a:t>
            </a:r>
          </a:p>
          <a:p>
            <a:pPr marL="0" indent="0">
              <a:buNone/>
            </a:pPr>
            <a:endParaRPr lang="en-US" sz="2800" b="0" i="0" dirty="0">
              <a:effectLst/>
            </a:endParaRPr>
          </a:p>
          <a:p>
            <a:pPr marL="0" indent="0">
              <a:buNone/>
            </a:pPr>
            <a:r>
              <a:rPr lang="en-US" sz="2800" b="0" i="0" dirty="0">
                <a:effectLst/>
              </a:rPr>
              <a:t>1 Corinthians 15:55-57</a:t>
            </a:r>
            <a:endParaRPr lang="en-US" dirty="0"/>
          </a:p>
        </p:txBody>
      </p:sp>
    </p:spTree>
    <p:extLst>
      <p:ext uri="{BB962C8B-B14F-4D97-AF65-F5344CB8AC3E}">
        <p14:creationId xmlns:p14="http://schemas.microsoft.com/office/powerpoint/2010/main" val="3362677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73B952-A6AF-4514-F3E7-229B5BABFC2A}"/>
              </a:ext>
            </a:extLst>
          </p:cNvPr>
          <p:cNvSpPr>
            <a:spLocks noGrp="1"/>
          </p:cNvSpPr>
          <p:nvPr>
            <p:ph idx="1"/>
          </p:nvPr>
        </p:nvSpPr>
        <p:spPr>
          <a:xfrm>
            <a:off x="838200" y="666043"/>
            <a:ext cx="10515600" cy="5768623"/>
          </a:xfrm>
        </p:spPr>
        <p:txBody>
          <a:bodyPr>
            <a:normAutofit fontScale="92500" lnSpcReduction="10000"/>
          </a:bodyPr>
          <a:lstStyle/>
          <a:p>
            <a:pPr algn="l">
              <a:buFont typeface="+mj-lt"/>
              <a:buAutoNum type="arabicPeriod"/>
            </a:pPr>
            <a:r>
              <a:rPr lang="en-US" sz="1600" b="1" i="0" dirty="0">
                <a:effectLst/>
              </a:rPr>
              <a:t>Atonement for Sin</a:t>
            </a:r>
            <a:r>
              <a:rPr lang="en-US" sz="1600" b="0" i="0" dirty="0">
                <a:effectLst/>
              </a:rPr>
              <a:t>: Jesus' death was a sacrifice that atoned for the sins of humanity. Sin separates humans from God, and Jesus' sacrifice bridges that gap.</a:t>
            </a:r>
          </a:p>
          <a:p>
            <a:pPr lvl="1">
              <a:buFont typeface="+mj-lt"/>
              <a:buAutoNum type="arabicPeriod"/>
            </a:pPr>
            <a:r>
              <a:rPr lang="en-US" sz="1400" b="0" i="0" dirty="0">
                <a:effectLst/>
              </a:rPr>
              <a:t>Romans 3:25: "God presented Christ as a sacrifice of atonement, through the shedding of his blood—to be received by faith."</a:t>
            </a:r>
          </a:p>
          <a:p>
            <a:pPr lvl="1">
              <a:buFont typeface="+mj-lt"/>
              <a:buAutoNum type="arabicPeriod"/>
            </a:pPr>
            <a:r>
              <a:rPr lang="en-US" sz="1400" b="0" i="0" dirty="0">
                <a:effectLst/>
              </a:rPr>
              <a:t>Hebrews 9:26: "But now he has appeared once for all at the culmination of the ages to do away with sin by the sacrifice of himself."</a:t>
            </a:r>
          </a:p>
          <a:p>
            <a:pPr algn="l">
              <a:buFont typeface="+mj-lt"/>
              <a:buAutoNum type="arabicPeriod"/>
            </a:pPr>
            <a:r>
              <a:rPr lang="en-US" sz="1600" b="1" i="0" dirty="0">
                <a:effectLst/>
              </a:rPr>
              <a:t>Fulfillment of Prophecy</a:t>
            </a:r>
            <a:r>
              <a:rPr lang="en-US" sz="1600" b="0" i="0" dirty="0">
                <a:effectLst/>
              </a:rPr>
              <a:t>: His death is the fulfillment of prophecies in the Old Testament about a Messiah who would come to save people from their sins.</a:t>
            </a:r>
          </a:p>
          <a:p>
            <a:pPr lvl="1">
              <a:buFont typeface="+mj-lt"/>
              <a:buAutoNum type="arabicPeriod"/>
            </a:pPr>
            <a:r>
              <a:rPr lang="en-US" sz="1400" b="0" i="0" dirty="0">
                <a:effectLst/>
              </a:rPr>
              <a:t>Isaiah 53:5: "But he was pierced for our transgressions, he was crushed for our iniquities; the punishment that brought us peace was on him, and by his wounds we are healed."</a:t>
            </a:r>
          </a:p>
          <a:p>
            <a:pPr lvl="1">
              <a:buFont typeface="+mj-lt"/>
              <a:buAutoNum type="arabicPeriod"/>
            </a:pPr>
            <a:r>
              <a:rPr lang="en-US" sz="1400" b="0" i="0" dirty="0">
                <a:effectLst/>
              </a:rPr>
              <a:t>Luke 24:44-46: "He said to them, 'This is what I told you while I was still with you: Everything must be fulfilled that is written about me in the Law of Moses, the Prophets and the Psalms.'"</a:t>
            </a:r>
          </a:p>
          <a:p>
            <a:pPr algn="l">
              <a:buFont typeface="+mj-lt"/>
              <a:buAutoNum type="arabicPeriod"/>
            </a:pPr>
            <a:r>
              <a:rPr lang="en-US" sz="1600" b="1" i="0" dirty="0">
                <a:effectLst/>
              </a:rPr>
              <a:t>Demonstration of God’s Love</a:t>
            </a:r>
            <a:r>
              <a:rPr lang="en-US" sz="1600" b="0" i="0" dirty="0">
                <a:effectLst/>
              </a:rPr>
              <a:t>: Jesus' death is a demonstration of God's love for humanity, showing that He was willing to sacrifice His only Son for the salvation of mankind.</a:t>
            </a:r>
          </a:p>
          <a:p>
            <a:pPr lvl="1">
              <a:buFont typeface="+mj-lt"/>
              <a:buAutoNum type="arabicPeriod"/>
            </a:pPr>
            <a:r>
              <a:rPr lang="en-US" sz="1400" b="0" i="0" dirty="0">
                <a:effectLst/>
              </a:rPr>
              <a:t>John 3:16: "For God so loved the world that he gave his one and only Son, that whoever believes in him shall not perish but have eternal life."</a:t>
            </a:r>
          </a:p>
          <a:p>
            <a:pPr lvl="1">
              <a:buFont typeface="+mj-lt"/>
              <a:buAutoNum type="arabicPeriod"/>
            </a:pPr>
            <a:r>
              <a:rPr lang="en-US" sz="1400" b="0" i="0" dirty="0">
                <a:effectLst/>
              </a:rPr>
              <a:t>Romans 5:8: "But God demonstrates his own love for us in this: While we were still sinners, Christ died for us."</a:t>
            </a:r>
          </a:p>
          <a:p>
            <a:pPr algn="l">
              <a:buFont typeface="+mj-lt"/>
              <a:buAutoNum type="arabicPeriod"/>
            </a:pPr>
            <a:r>
              <a:rPr lang="en-US" sz="1600" b="1" i="0" dirty="0">
                <a:effectLst/>
              </a:rPr>
              <a:t>Victory Over Sin and Death</a:t>
            </a:r>
            <a:r>
              <a:rPr lang="en-US" sz="1600" b="0" i="0" dirty="0">
                <a:effectLst/>
              </a:rPr>
              <a:t>: The crucifixion, followed by the resurrection, is Jesus’ victory over sin and death, offering eternal life to believers.</a:t>
            </a:r>
          </a:p>
          <a:p>
            <a:pPr lvl="1">
              <a:buFont typeface="+mj-lt"/>
              <a:buAutoNum type="arabicPeriod"/>
            </a:pPr>
            <a:r>
              <a:rPr lang="en-US" sz="1400" b="0" i="0" dirty="0">
                <a:effectLst/>
              </a:rPr>
              <a:t>1 Corinthians 15:55-57: "Where, O death, is your victory? Where, O death, is your sting? The sting of death is sin, and the power of sin is the law. But thanks be to God! He gives us the victory through our Lord Jesus Christ."</a:t>
            </a:r>
          </a:p>
          <a:p>
            <a:pPr lvl="1">
              <a:buFont typeface="+mj-lt"/>
              <a:buAutoNum type="arabicPeriod"/>
            </a:pPr>
            <a:r>
              <a:rPr lang="en-US" sz="1400" b="0" i="0" dirty="0">
                <a:effectLst/>
              </a:rPr>
              <a:t>Romans 6:9: "We know that Christ, being raised from the dead, will never die again; death no longer has dominion over him."</a:t>
            </a:r>
          </a:p>
        </p:txBody>
      </p:sp>
    </p:spTree>
    <p:extLst>
      <p:ext uri="{BB962C8B-B14F-4D97-AF65-F5344CB8AC3E}">
        <p14:creationId xmlns:p14="http://schemas.microsoft.com/office/powerpoint/2010/main" val="3282255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188355-7EC2-0CB9-530B-573829AD9A30}"/>
              </a:ext>
            </a:extLst>
          </p:cNvPr>
          <p:cNvSpPr>
            <a:spLocks noGrp="1"/>
          </p:cNvSpPr>
          <p:nvPr>
            <p:ph idx="1"/>
          </p:nvPr>
        </p:nvSpPr>
        <p:spPr>
          <a:xfrm>
            <a:off x="838200" y="365125"/>
            <a:ext cx="10515600" cy="5807075"/>
          </a:xfrm>
        </p:spPr>
        <p:txBody>
          <a:bodyPr>
            <a:normAutofit/>
          </a:bodyPr>
          <a:lstStyle/>
          <a:p>
            <a:pPr marL="0" marR="0" indent="0">
              <a:lnSpc>
                <a:spcPct val="115000"/>
              </a:lnSpc>
              <a:spcBef>
                <a:spcPts val="1200"/>
              </a:spcBef>
              <a:spcAft>
                <a:spcPts val="1000"/>
              </a:spcAft>
              <a:buNone/>
            </a:pPr>
            <a:r>
              <a:rPr lang="en-US" sz="1800" b="1" dirty="0">
                <a:effectLst/>
              </a:rPr>
              <a:t>The Resurrection of Christ </a:t>
            </a:r>
          </a:p>
          <a:p>
            <a:pPr marL="0" marR="0" indent="0">
              <a:lnSpc>
                <a:spcPct val="115000"/>
              </a:lnSpc>
              <a:spcBef>
                <a:spcPts val="0"/>
              </a:spcBef>
              <a:spcAft>
                <a:spcPts val="0"/>
              </a:spcAft>
              <a:buNone/>
            </a:pPr>
            <a:r>
              <a:rPr lang="en-US" sz="1800" b="1" dirty="0">
                <a:effectLst/>
              </a:rPr>
              <a:t>15 </a:t>
            </a:r>
            <a:r>
              <a:rPr lang="en-US" sz="1800" dirty="0">
                <a:effectLst/>
              </a:rPr>
              <a:t>Now I would remind you, brothers, of the gospel I preached to you, which you received, in which you stand, </a:t>
            </a:r>
            <a:r>
              <a:rPr lang="en-US" sz="1800" b="1" baseline="30000" dirty="0">
                <a:effectLst/>
              </a:rPr>
              <a:t>2 </a:t>
            </a:r>
            <a:r>
              <a:rPr lang="en-US" sz="1800" dirty="0">
                <a:effectLst/>
              </a:rPr>
              <a:t>and by which you are being saved, if you hold fast to the word I preached to you—unless you believed in vain. </a:t>
            </a:r>
          </a:p>
          <a:p>
            <a:pPr marL="0" marR="0" indent="0">
              <a:lnSpc>
                <a:spcPct val="115000"/>
              </a:lnSpc>
              <a:spcBef>
                <a:spcPts val="0"/>
              </a:spcBef>
              <a:spcAft>
                <a:spcPts val="0"/>
              </a:spcAft>
              <a:buNone/>
            </a:pPr>
            <a:r>
              <a:rPr lang="en-US" sz="1800" b="1" baseline="30000" dirty="0">
                <a:effectLst/>
              </a:rPr>
              <a:t>3 </a:t>
            </a:r>
            <a:r>
              <a:rPr lang="en-US" sz="1800" dirty="0">
                <a:effectLst/>
              </a:rPr>
              <a:t>For I delivered to you as of first importance what I also received: that Christ died for our sins in accordance with the Scriptures, </a:t>
            </a:r>
            <a:r>
              <a:rPr lang="en-US" sz="1800" b="1" baseline="30000" dirty="0">
                <a:effectLst/>
              </a:rPr>
              <a:t>4 </a:t>
            </a:r>
            <a:r>
              <a:rPr lang="en-US" sz="1800" dirty="0">
                <a:effectLst/>
              </a:rPr>
              <a:t>that he was buried, that he was raised on the third day in accordance with the Scriptures, </a:t>
            </a:r>
            <a:r>
              <a:rPr lang="en-US" sz="1800" b="1" baseline="30000" dirty="0">
                <a:effectLst/>
              </a:rPr>
              <a:t>5 </a:t>
            </a:r>
            <a:r>
              <a:rPr lang="en-US" sz="1800" dirty="0">
                <a:effectLst/>
              </a:rPr>
              <a:t>and that he appeared to Cephas, then to the twelve. </a:t>
            </a:r>
            <a:r>
              <a:rPr lang="en-US" sz="1800" b="1" baseline="30000" dirty="0">
                <a:effectLst/>
              </a:rPr>
              <a:t>6 </a:t>
            </a:r>
            <a:r>
              <a:rPr lang="en-US" sz="1800" dirty="0">
                <a:effectLst/>
              </a:rPr>
              <a:t>Then he appeared to more than five hundred brothers at one time, most of whom are still alive, though some have fallen asleep. </a:t>
            </a:r>
            <a:r>
              <a:rPr lang="en-US" sz="1800" b="1" baseline="30000" dirty="0">
                <a:effectLst/>
              </a:rPr>
              <a:t>7 </a:t>
            </a:r>
            <a:r>
              <a:rPr lang="en-US" sz="1800" dirty="0">
                <a:effectLst/>
              </a:rPr>
              <a:t>Then he appeared to James, then to all the apostles. </a:t>
            </a:r>
            <a:r>
              <a:rPr lang="en-US" sz="1800" b="1" baseline="30000" dirty="0">
                <a:effectLst/>
              </a:rPr>
              <a:t>8 </a:t>
            </a:r>
            <a:r>
              <a:rPr lang="en-US" sz="1800" dirty="0">
                <a:effectLst/>
              </a:rPr>
              <a:t>Last of all, as to one untimely born, he appeared also to me. </a:t>
            </a:r>
            <a:r>
              <a:rPr lang="en-US" sz="1800" b="1" baseline="30000" dirty="0">
                <a:effectLst/>
              </a:rPr>
              <a:t>9 </a:t>
            </a:r>
            <a:r>
              <a:rPr lang="en-US" sz="1800" dirty="0">
                <a:effectLst/>
              </a:rPr>
              <a:t>For I am the least of the apostles, unworthy to be called an apostle, because I persecuted the church of God. </a:t>
            </a:r>
            <a:r>
              <a:rPr lang="en-US" sz="1800" b="1" baseline="30000" dirty="0">
                <a:effectLst/>
              </a:rPr>
              <a:t>10 </a:t>
            </a:r>
            <a:r>
              <a:rPr lang="en-US" sz="1800" dirty="0">
                <a:effectLst/>
              </a:rPr>
              <a:t>But by the grace of God I am what I am, and his grace toward me was not in vain. On the contrary, I worked harder than any of them, though it was not I, but the grace of God that is with me. </a:t>
            </a:r>
            <a:r>
              <a:rPr lang="en-US" sz="1800" b="1" baseline="30000" dirty="0">
                <a:effectLst/>
              </a:rPr>
              <a:t>11 </a:t>
            </a:r>
            <a:r>
              <a:rPr lang="en-US" sz="1800" dirty="0">
                <a:effectLst/>
              </a:rPr>
              <a:t>Whether then it was I or they, so we preach and so you believed. </a:t>
            </a:r>
          </a:p>
          <a:p>
            <a:pPr marL="0" marR="0" indent="0">
              <a:lnSpc>
                <a:spcPct val="115000"/>
              </a:lnSpc>
              <a:spcBef>
                <a:spcPts val="0"/>
              </a:spcBef>
              <a:spcAft>
                <a:spcPts val="0"/>
              </a:spcAft>
              <a:buNone/>
            </a:pPr>
            <a:endParaRPr lang="en-US" sz="1800" dirty="0"/>
          </a:p>
          <a:p>
            <a:pPr marL="0" indent="0">
              <a:lnSpc>
                <a:spcPct val="115000"/>
              </a:lnSpc>
              <a:spcBef>
                <a:spcPts val="0"/>
              </a:spcBef>
              <a:buNone/>
            </a:pPr>
            <a:r>
              <a:rPr lang="en-US" sz="1800" dirty="0">
                <a:effectLst/>
              </a:rPr>
              <a:t>1 Corinthians 15:1–11 (ESV) </a:t>
            </a:r>
          </a:p>
        </p:txBody>
      </p:sp>
    </p:spTree>
    <p:extLst>
      <p:ext uri="{BB962C8B-B14F-4D97-AF65-F5344CB8AC3E}">
        <p14:creationId xmlns:p14="http://schemas.microsoft.com/office/powerpoint/2010/main" val="2539526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Chuck Norris Cordell Walker GIF by Sony Pictures Television">
            <a:hlinkClick r:id="rId2"/>
            <a:extLst>
              <a:ext uri="{FF2B5EF4-FFF2-40B4-BE49-F238E27FC236}">
                <a16:creationId xmlns:a16="http://schemas.microsoft.com/office/drawing/2014/main" id="{31B6408C-5621-3EDC-8CE0-905CAB1D8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1189" y="878169"/>
            <a:ext cx="9069622" cy="5101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723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B0DD4-2EEE-1BEC-54F9-090EDF4439D6}"/>
              </a:ext>
            </a:extLst>
          </p:cNvPr>
          <p:cNvSpPr>
            <a:spLocks noGrp="1"/>
          </p:cNvSpPr>
          <p:nvPr>
            <p:ph type="title"/>
          </p:nvPr>
        </p:nvSpPr>
        <p:spPr>
          <a:xfrm>
            <a:off x="838201" y="365125"/>
            <a:ext cx="5251316" cy="1807305"/>
          </a:xfrm>
        </p:spPr>
        <p:txBody>
          <a:bodyPr>
            <a:normAutofit/>
          </a:bodyPr>
          <a:lstStyle/>
          <a:p>
            <a:r>
              <a:rPr lang="en-US" sz="4000" dirty="0"/>
              <a:t>Centurions / Roman Soldiers</a:t>
            </a:r>
            <a:endParaRPr lang="en-US" dirty="0"/>
          </a:p>
        </p:txBody>
      </p:sp>
      <p:sp>
        <p:nvSpPr>
          <p:cNvPr id="3" name="Content Placeholder 2">
            <a:extLst>
              <a:ext uri="{FF2B5EF4-FFF2-40B4-BE49-F238E27FC236}">
                <a16:creationId xmlns:a16="http://schemas.microsoft.com/office/drawing/2014/main" id="{A2E2819A-EDCC-DFC5-D01C-655540D53FE7}"/>
              </a:ext>
            </a:extLst>
          </p:cNvPr>
          <p:cNvSpPr>
            <a:spLocks noGrp="1"/>
          </p:cNvSpPr>
          <p:nvPr>
            <p:ph idx="1"/>
          </p:nvPr>
        </p:nvSpPr>
        <p:spPr>
          <a:xfrm>
            <a:off x="838200" y="2333297"/>
            <a:ext cx="4619621" cy="3843666"/>
          </a:xfrm>
        </p:spPr>
        <p:txBody>
          <a:bodyPr>
            <a:normAutofit/>
          </a:bodyPr>
          <a:lstStyle/>
          <a:p>
            <a:r>
              <a:rPr lang="en-US" sz="2000" dirty="0"/>
              <a:t>Military Commanders: Let unites of 80 Roman Legionaries (Heavy Infantry Soldiers.</a:t>
            </a:r>
          </a:p>
          <a:p>
            <a:r>
              <a:rPr lang="en-US" sz="2000" dirty="0"/>
              <a:t>Experienced and well-respected soldiers.</a:t>
            </a:r>
          </a:p>
          <a:p>
            <a:r>
              <a:rPr lang="en-US" sz="2000" dirty="0"/>
              <a:t>Experienced with crucifixion; since 6</a:t>
            </a:r>
            <a:r>
              <a:rPr lang="en-US" sz="2000" baseline="30000" dirty="0"/>
              <a:t>th</a:t>
            </a:r>
            <a:r>
              <a:rPr lang="en-US" sz="2000" dirty="0"/>
              <a:t> Century BC.</a:t>
            </a:r>
          </a:p>
          <a:p>
            <a:r>
              <a:rPr lang="en-US" sz="2000" dirty="0"/>
              <a:t>Experience with death.</a:t>
            </a:r>
          </a:p>
        </p:txBody>
      </p:sp>
      <p:pic>
        <p:nvPicPr>
          <p:cNvPr id="5122" name="Picture 2" descr="Roman Centurion Evocatus on Behance">
            <a:extLst>
              <a:ext uri="{FF2B5EF4-FFF2-40B4-BE49-F238E27FC236}">
                <a16:creationId xmlns:a16="http://schemas.microsoft.com/office/drawing/2014/main" id="{A3F43329-58EC-775B-CF70-70F502BFF0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52" r="5402"/>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72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54" name="Picture 10" descr="Mary, mother of James - Wikipedia">
            <a:extLst>
              <a:ext uri="{FF2B5EF4-FFF2-40B4-BE49-F238E27FC236}">
                <a16:creationId xmlns:a16="http://schemas.microsoft.com/office/drawing/2014/main" id="{9C2E1C7E-5361-018D-080A-FCB8581551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9" t="-13414" r="281" b="35991"/>
          <a:stretch/>
        </p:blipFill>
        <p:spPr bwMode="auto">
          <a:xfrm>
            <a:off x="5113867" y="-1783644"/>
            <a:ext cx="7075085" cy="8974666"/>
          </a:xfrm>
          <a:custGeom>
            <a:avLst/>
            <a:gdLst/>
            <a:ahLst/>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F33EA1A5-4893-6791-3D6E-720304A462E3}"/>
              </a:ext>
            </a:extLst>
          </p:cNvPr>
          <p:cNvSpPr>
            <a:spLocks noGrp="1"/>
          </p:cNvSpPr>
          <p:nvPr>
            <p:ph type="title"/>
          </p:nvPr>
        </p:nvSpPr>
        <p:spPr>
          <a:xfrm>
            <a:off x="838201" y="365125"/>
            <a:ext cx="5251316" cy="1807305"/>
          </a:xfrm>
        </p:spPr>
        <p:txBody>
          <a:bodyPr>
            <a:noAutofit/>
          </a:bodyPr>
          <a:lstStyle/>
          <a:p>
            <a:r>
              <a:rPr lang="en-US" sz="2800" dirty="0"/>
              <a:t>Mary</a:t>
            </a:r>
            <a:r>
              <a:rPr lang="en-US" sz="1400" dirty="0"/>
              <a:t> (Mother of James and Joseph)</a:t>
            </a:r>
            <a:br>
              <a:rPr lang="en-US" sz="1400" dirty="0"/>
            </a:br>
            <a:r>
              <a:rPr lang="en-US" sz="2800" dirty="0" err="1"/>
              <a:t>Solome</a:t>
            </a:r>
            <a:r>
              <a:rPr lang="en-US" sz="1600" dirty="0"/>
              <a:t> </a:t>
            </a:r>
            <a:r>
              <a:rPr lang="en-US" sz="1400" dirty="0"/>
              <a:t>(Mother of Zebedee’s Sons)</a:t>
            </a:r>
            <a:br>
              <a:rPr lang="en-US" sz="1400" dirty="0"/>
            </a:br>
            <a:r>
              <a:rPr lang="en-US" sz="2800" dirty="0"/>
              <a:t>Mary Magdalene </a:t>
            </a:r>
            <a:r>
              <a:rPr lang="en-US" sz="1400" dirty="0"/>
              <a:t>(Jesus cast out demons)</a:t>
            </a:r>
          </a:p>
        </p:txBody>
      </p:sp>
      <p:sp>
        <p:nvSpPr>
          <p:cNvPr id="11" name="Content Placeholder 2">
            <a:extLst>
              <a:ext uri="{FF2B5EF4-FFF2-40B4-BE49-F238E27FC236}">
                <a16:creationId xmlns:a16="http://schemas.microsoft.com/office/drawing/2014/main" id="{1A854BE6-D5C8-AF01-D4FF-D80F153DD5D7}"/>
              </a:ext>
            </a:extLst>
          </p:cNvPr>
          <p:cNvSpPr>
            <a:spLocks noGrp="1"/>
          </p:cNvSpPr>
          <p:nvPr>
            <p:ph idx="1"/>
          </p:nvPr>
        </p:nvSpPr>
        <p:spPr>
          <a:xfrm>
            <a:off x="838200" y="2333297"/>
            <a:ext cx="4619621" cy="3843666"/>
          </a:xfrm>
        </p:spPr>
        <p:txBody>
          <a:bodyPr>
            <a:normAutofit/>
          </a:bodyPr>
          <a:lstStyle/>
          <a:p>
            <a:r>
              <a:rPr lang="en-US" sz="2000" dirty="0"/>
              <a:t>Watched from a distance</a:t>
            </a:r>
          </a:p>
          <a:p>
            <a:r>
              <a:rPr lang="en-US" sz="2000" dirty="0"/>
              <a:t>Watched Jesus put in his tomb</a:t>
            </a:r>
          </a:p>
          <a:p>
            <a:endParaRPr lang="en-US" sz="2000" dirty="0"/>
          </a:p>
        </p:txBody>
      </p:sp>
    </p:spTree>
    <p:extLst>
      <p:ext uri="{BB962C8B-B14F-4D97-AF65-F5344CB8AC3E}">
        <p14:creationId xmlns:p14="http://schemas.microsoft.com/office/powerpoint/2010/main" val="495251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2" name="Picture 4">
            <a:extLst>
              <a:ext uri="{FF2B5EF4-FFF2-40B4-BE49-F238E27FC236}">
                <a16:creationId xmlns:a16="http://schemas.microsoft.com/office/drawing/2014/main" id="{9437CDF3-675A-17F9-CF7B-4CC223D82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032" r="20149"/>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86754D8C-0EDD-7545-8D22-5C7E2758184B}"/>
              </a:ext>
            </a:extLst>
          </p:cNvPr>
          <p:cNvSpPr txBox="1">
            <a:spLocks/>
          </p:cNvSpPr>
          <p:nvPr/>
        </p:nvSpPr>
        <p:spPr>
          <a:xfrm>
            <a:off x="838201" y="365125"/>
            <a:ext cx="5251316" cy="18073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r>
              <a:rPr lang="en-US" dirty="0"/>
              <a:t>Nicodemus and Joseph</a:t>
            </a:r>
          </a:p>
        </p:txBody>
      </p:sp>
      <p:sp>
        <p:nvSpPr>
          <p:cNvPr id="11" name="Content Placeholder 2">
            <a:extLst>
              <a:ext uri="{FF2B5EF4-FFF2-40B4-BE49-F238E27FC236}">
                <a16:creationId xmlns:a16="http://schemas.microsoft.com/office/drawing/2014/main" id="{AB715F6D-E7A1-7EDF-DA0F-D6D499A2953F}"/>
              </a:ext>
            </a:extLst>
          </p:cNvPr>
          <p:cNvSpPr>
            <a:spLocks noGrp="1"/>
          </p:cNvSpPr>
          <p:nvPr>
            <p:ph idx="1"/>
          </p:nvPr>
        </p:nvSpPr>
        <p:spPr>
          <a:xfrm>
            <a:off x="838200" y="2333297"/>
            <a:ext cx="4619621" cy="3843666"/>
          </a:xfrm>
        </p:spPr>
        <p:txBody>
          <a:bodyPr>
            <a:normAutofit/>
          </a:bodyPr>
          <a:lstStyle/>
          <a:p>
            <a:endParaRPr lang="en-US" sz="2000" dirty="0"/>
          </a:p>
        </p:txBody>
      </p:sp>
    </p:spTree>
    <p:extLst>
      <p:ext uri="{BB962C8B-B14F-4D97-AF65-F5344CB8AC3E}">
        <p14:creationId xmlns:p14="http://schemas.microsoft.com/office/powerpoint/2010/main" val="2221894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2619E-EBFD-BAD8-83B5-6659B70C546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2E86DC-2689-497E-04A2-D2BA34D304E1}"/>
              </a:ext>
            </a:extLst>
          </p:cNvPr>
          <p:cNvSpPr>
            <a:spLocks noGrp="1"/>
          </p:cNvSpPr>
          <p:nvPr>
            <p:ph idx="1"/>
          </p:nvPr>
        </p:nvSpPr>
        <p:spPr/>
        <p:txBody>
          <a:bodyPr/>
          <a:lstStyle/>
          <a:p>
            <a:r>
              <a:rPr lang="en-US" dirty="0"/>
              <a:t>Fulfillment of Prophecies: </a:t>
            </a:r>
          </a:p>
          <a:p>
            <a:pPr lvl="1"/>
            <a:r>
              <a:rPr lang="en-US" dirty="0"/>
              <a:t>Died for our sins: Isaiah 53:5-12, Daniel 9:26, and Zechariah 13:7</a:t>
            </a:r>
          </a:p>
          <a:p>
            <a:pPr lvl="1"/>
            <a:r>
              <a:rPr lang="en-US" dirty="0"/>
              <a:t>Rose from the dead: Isaiah 53:10 and Psalm 16:10</a:t>
            </a:r>
          </a:p>
        </p:txBody>
      </p:sp>
    </p:spTree>
    <p:extLst>
      <p:ext uri="{BB962C8B-B14F-4D97-AF65-F5344CB8AC3E}">
        <p14:creationId xmlns:p14="http://schemas.microsoft.com/office/powerpoint/2010/main" val="17591503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4B30C-C372-10A8-3827-A2D4B633CAF2}"/>
              </a:ext>
            </a:extLst>
          </p:cNvPr>
          <p:cNvSpPr>
            <a:spLocks noGrp="1"/>
          </p:cNvSpPr>
          <p:nvPr>
            <p:ph type="title"/>
          </p:nvPr>
        </p:nvSpPr>
        <p:spPr/>
        <p:txBody>
          <a:bodyPr/>
          <a:lstStyle/>
          <a:p>
            <a:r>
              <a:rPr lang="en-US" dirty="0"/>
              <a:t>Basic Evidence</a:t>
            </a:r>
          </a:p>
        </p:txBody>
      </p:sp>
      <p:sp>
        <p:nvSpPr>
          <p:cNvPr id="3" name="Content Placeholder 2">
            <a:extLst>
              <a:ext uri="{FF2B5EF4-FFF2-40B4-BE49-F238E27FC236}">
                <a16:creationId xmlns:a16="http://schemas.microsoft.com/office/drawing/2014/main" id="{DB538A99-EFB9-5D57-ACF3-9BC76D5EE4E2}"/>
              </a:ext>
            </a:extLst>
          </p:cNvPr>
          <p:cNvSpPr>
            <a:spLocks noGrp="1"/>
          </p:cNvSpPr>
          <p:nvPr>
            <p:ph idx="1"/>
          </p:nvPr>
        </p:nvSpPr>
        <p:spPr/>
        <p:txBody>
          <a:bodyPr/>
          <a:lstStyle/>
          <a:p>
            <a:r>
              <a:rPr lang="en-US" dirty="0"/>
              <a:t>Jesus died on the cross and was buried</a:t>
            </a:r>
          </a:p>
          <a:p>
            <a:r>
              <a:rPr lang="en-US" dirty="0"/>
              <a:t>Jesus’ tomb was empty, and no one ever produced His body</a:t>
            </a:r>
          </a:p>
          <a:p>
            <a:r>
              <a:rPr lang="en-US" dirty="0"/>
              <a:t>Jesus’ disciples believed that they saw Jesus resurrected from the the dead</a:t>
            </a:r>
          </a:p>
          <a:p>
            <a:r>
              <a:rPr lang="en-US" dirty="0"/>
              <a:t>Jesus’ disciples were transformed following their alleged resurrection observations</a:t>
            </a:r>
          </a:p>
        </p:txBody>
      </p:sp>
    </p:spTree>
    <p:extLst>
      <p:ext uri="{BB962C8B-B14F-4D97-AF65-F5344CB8AC3E}">
        <p14:creationId xmlns:p14="http://schemas.microsoft.com/office/powerpoint/2010/main" val="16006041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F4269-9ECE-EB92-764E-BDE89E24187D}"/>
              </a:ext>
            </a:extLst>
          </p:cNvPr>
          <p:cNvSpPr>
            <a:spLocks noGrp="1"/>
          </p:cNvSpPr>
          <p:nvPr>
            <p:ph type="title"/>
          </p:nvPr>
        </p:nvSpPr>
        <p:spPr/>
        <p:txBody>
          <a:bodyPr>
            <a:normAutofit/>
          </a:bodyPr>
          <a:lstStyle/>
          <a:p>
            <a:r>
              <a:rPr lang="en-US" dirty="0"/>
              <a:t>The Resurrection of the Dead </a:t>
            </a:r>
          </a:p>
        </p:txBody>
      </p:sp>
      <p:sp>
        <p:nvSpPr>
          <p:cNvPr id="3" name="Content Placeholder 2">
            <a:extLst>
              <a:ext uri="{FF2B5EF4-FFF2-40B4-BE49-F238E27FC236}">
                <a16:creationId xmlns:a16="http://schemas.microsoft.com/office/drawing/2014/main" id="{82088D4F-D4BF-B841-62A6-12DD12AB47BB}"/>
              </a:ext>
            </a:extLst>
          </p:cNvPr>
          <p:cNvSpPr>
            <a:spLocks noGrp="1"/>
          </p:cNvSpPr>
          <p:nvPr>
            <p:ph idx="1"/>
          </p:nvPr>
        </p:nvSpPr>
        <p:spPr/>
        <p:txBody>
          <a:bodyPr>
            <a:normAutofit fontScale="85000" lnSpcReduction="20000"/>
          </a:bodyPr>
          <a:lstStyle/>
          <a:p>
            <a:pPr marL="0" marR="0" indent="0">
              <a:lnSpc>
                <a:spcPct val="115000"/>
              </a:lnSpc>
              <a:spcBef>
                <a:spcPts val="0"/>
              </a:spcBef>
              <a:spcAft>
                <a:spcPts val="0"/>
              </a:spcAft>
              <a:buNone/>
            </a:pPr>
            <a:r>
              <a:rPr lang="en-US" sz="1800" b="1" baseline="30000" dirty="0">
                <a:effectLst/>
              </a:rPr>
              <a:t>12 </a:t>
            </a:r>
            <a:r>
              <a:rPr lang="en-US" sz="1800" dirty="0">
                <a:effectLst/>
              </a:rPr>
              <a:t>Now if Christ is proclaimed as raised from the dead, how can some of you say that there is no resurrection of the dead? </a:t>
            </a:r>
            <a:r>
              <a:rPr lang="en-US" sz="1800" b="1" baseline="30000" dirty="0">
                <a:effectLst/>
              </a:rPr>
              <a:t>13 </a:t>
            </a:r>
            <a:r>
              <a:rPr lang="en-US" sz="1800" dirty="0">
                <a:effectLst/>
              </a:rPr>
              <a:t>But if there is no resurrection of the dead, then not even Christ has been raised. </a:t>
            </a:r>
            <a:r>
              <a:rPr lang="en-US" sz="1800" b="1" u="sng" baseline="30000" dirty="0">
                <a:effectLst/>
              </a:rPr>
              <a:t>14 </a:t>
            </a:r>
            <a:r>
              <a:rPr lang="en-US" sz="1800" b="1" u="sng" dirty="0">
                <a:effectLst/>
              </a:rPr>
              <a:t>And if Christ has not been raised, then our preaching is in vain and your faith is in vain.</a:t>
            </a:r>
            <a:r>
              <a:rPr lang="en-US" sz="1800" b="1" dirty="0">
                <a:effectLst/>
              </a:rPr>
              <a:t> </a:t>
            </a:r>
            <a:r>
              <a:rPr lang="en-US" sz="1800" b="1" baseline="30000" dirty="0">
                <a:effectLst/>
              </a:rPr>
              <a:t>15 </a:t>
            </a:r>
            <a:r>
              <a:rPr lang="en-US" sz="1800" dirty="0">
                <a:effectLst/>
              </a:rPr>
              <a:t>We are even found to be misrepresenting God, because we testified about God that he raised Christ, whom he did not raise if it is true that the dead are not raised. </a:t>
            </a:r>
            <a:r>
              <a:rPr lang="en-US" sz="1800" b="1" baseline="30000" dirty="0">
                <a:effectLst/>
              </a:rPr>
              <a:t>16 </a:t>
            </a:r>
            <a:r>
              <a:rPr lang="en-US" sz="1800" dirty="0">
                <a:effectLst/>
              </a:rPr>
              <a:t>For if the dead are not raised, not even Christ has been raised. </a:t>
            </a:r>
            <a:r>
              <a:rPr lang="en-US" sz="1800" b="1" u="sng" baseline="30000" dirty="0">
                <a:effectLst/>
              </a:rPr>
              <a:t>17 </a:t>
            </a:r>
            <a:r>
              <a:rPr lang="en-US" sz="1800" b="1" u="sng" dirty="0">
                <a:effectLst/>
              </a:rPr>
              <a:t>And if Christ has not been raised, your faith is futile and you are still in your sins.</a:t>
            </a:r>
            <a:r>
              <a:rPr lang="en-US" sz="1800" dirty="0">
                <a:effectLst/>
              </a:rPr>
              <a:t> </a:t>
            </a:r>
            <a:r>
              <a:rPr lang="en-US" sz="1800" b="1" baseline="30000" dirty="0">
                <a:effectLst/>
              </a:rPr>
              <a:t>18 </a:t>
            </a:r>
            <a:r>
              <a:rPr lang="en-US" sz="1800" dirty="0">
                <a:effectLst/>
              </a:rPr>
              <a:t>Then those also who have fallen asleep in Christ have perished. </a:t>
            </a:r>
            <a:r>
              <a:rPr lang="en-US" sz="1800" b="1" baseline="30000" dirty="0">
                <a:effectLst/>
              </a:rPr>
              <a:t>19 </a:t>
            </a:r>
            <a:r>
              <a:rPr lang="en-US" sz="1800" dirty="0">
                <a:effectLst/>
              </a:rPr>
              <a:t>If in Christ we have hope in this life only, we are of all people most to be pitied. </a:t>
            </a:r>
          </a:p>
          <a:p>
            <a:pPr marL="0" marR="0" indent="0">
              <a:lnSpc>
                <a:spcPct val="115000"/>
              </a:lnSpc>
              <a:spcBef>
                <a:spcPts val="0"/>
              </a:spcBef>
              <a:spcAft>
                <a:spcPts val="0"/>
              </a:spcAft>
              <a:buNone/>
            </a:pPr>
            <a:r>
              <a:rPr lang="en-US" sz="1800" b="1" baseline="30000" dirty="0">
                <a:effectLst/>
              </a:rPr>
              <a:t>20 </a:t>
            </a:r>
            <a:r>
              <a:rPr lang="en-US" sz="1800" dirty="0">
                <a:effectLst/>
              </a:rPr>
              <a:t>But in fact Christ has been raised from the dead, the </a:t>
            </a:r>
            <a:r>
              <a:rPr lang="en-US" sz="1800" dirty="0" err="1">
                <a:effectLst/>
              </a:rPr>
              <a:t>firstfruits</a:t>
            </a:r>
            <a:r>
              <a:rPr lang="en-US" sz="1800" dirty="0">
                <a:effectLst/>
              </a:rPr>
              <a:t> of those who have fallen asleep. </a:t>
            </a:r>
            <a:r>
              <a:rPr lang="en-US" sz="1800" b="1" baseline="30000" dirty="0">
                <a:effectLst/>
              </a:rPr>
              <a:t>21 </a:t>
            </a:r>
            <a:r>
              <a:rPr lang="en-US" sz="1800" dirty="0">
                <a:effectLst/>
              </a:rPr>
              <a:t>For as by a man came death, by a man has come also the resurrection of the dead. </a:t>
            </a:r>
            <a:r>
              <a:rPr lang="en-US" sz="1800" b="1" baseline="30000" dirty="0">
                <a:effectLst/>
              </a:rPr>
              <a:t>22 </a:t>
            </a:r>
            <a:r>
              <a:rPr lang="en-US" sz="1800" dirty="0">
                <a:effectLst/>
              </a:rPr>
              <a:t>For as in Adam all die, so also in Christ shall all be made alive. </a:t>
            </a:r>
            <a:r>
              <a:rPr lang="en-US" sz="1800" b="1" baseline="30000" dirty="0">
                <a:effectLst/>
              </a:rPr>
              <a:t>23 </a:t>
            </a:r>
            <a:r>
              <a:rPr lang="en-US" sz="1800" dirty="0">
                <a:effectLst/>
              </a:rPr>
              <a:t>But each in his own order: Christ the </a:t>
            </a:r>
            <a:r>
              <a:rPr lang="en-US" sz="1800" dirty="0" err="1">
                <a:effectLst/>
              </a:rPr>
              <a:t>firstfruits</a:t>
            </a:r>
            <a:r>
              <a:rPr lang="en-US" sz="1800" dirty="0">
                <a:effectLst/>
              </a:rPr>
              <a:t>, then at his coming those who belong to Christ. </a:t>
            </a:r>
            <a:r>
              <a:rPr lang="en-US" sz="1800" b="1" baseline="30000" dirty="0">
                <a:effectLst/>
              </a:rPr>
              <a:t>24 </a:t>
            </a:r>
            <a:r>
              <a:rPr lang="en-US" sz="1800" dirty="0">
                <a:effectLst/>
              </a:rPr>
              <a:t>Then comes the end, when he delivers the kingdom to God the Father after destroying every rule and every authority and power. </a:t>
            </a:r>
            <a:r>
              <a:rPr lang="en-US" sz="1800" b="1" baseline="30000" dirty="0">
                <a:effectLst/>
              </a:rPr>
              <a:t>25 </a:t>
            </a:r>
            <a:r>
              <a:rPr lang="en-US" sz="1800" dirty="0">
                <a:effectLst/>
              </a:rPr>
              <a:t>For he must reign until he has put all his enemies under his feet. </a:t>
            </a:r>
            <a:r>
              <a:rPr lang="en-US" sz="1800" b="1" baseline="30000" dirty="0">
                <a:effectLst/>
              </a:rPr>
              <a:t>26 </a:t>
            </a:r>
            <a:r>
              <a:rPr lang="en-US" sz="1800" dirty="0">
                <a:effectLst/>
              </a:rPr>
              <a:t>The last enemy to be destroyed is death. </a:t>
            </a:r>
            <a:r>
              <a:rPr lang="en-US" sz="1800" b="1" baseline="30000" dirty="0">
                <a:effectLst/>
              </a:rPr>
              <a:t>27 </a:t>
            </a:r>
            <a:r>
              <a:rPr lang="en-US" sz="1800" dirty="0">
                <a:effectLst/>
              </a:rPr>
              <a:t>For “God has put all things in subjection under his feet.” But when it says, “all things are put in subjection,” it is plain that he is excepted who put all things in subjection under him. </a:t>
            </a:r>
            <a:r>
              <a:rPr lang="en-US" sz="1800" b="1" baseline="30000" dirty="0">
                <a:effectLst/>
              </a:rPr>
              <a:t>28 </a:t>
            </a:r>
            <a:r>
              <a:rPr lang="en-US" sz="1800" dirty="0">
                <a:effectLst/>
              </a:rPr>
              <a:t>When all things are subjected to him, then the Son himself will also be subjected to him who put all things in subjection under him, that God may be all in all. </a:t>
            </a:r>
          </a:p>
          <a:p>
            <a:pPr marL="0" marR="0" indent="0">
              <a:lnSpc>
                <a:spcPct val="115000"/>
              </a:lnSpc>
              <a:spcBef>
                <a:spcPts val="0"/>
              </a:spcBef>
              <a:spcAft>
                <a:spcPts val="0"/>
              </a:spcAft>
              <a:buNone/>
            </a:pPr>
            <a:endParaRPr lang="en-US" sz="1800" dirty="0"/>
          </a:p>
          <a:p>
            <a:pPr marL="0" indent="0">
              <a:lnSpc>
                <a:spcPct val="115000"/>
              </a:lnSpc>
              <a:spcBef>
                <a:spcPts val="0"/>
              </a:spcBef>
              <a:buNone/>
            </a:pPr>
            <a:r>
              <a:rPr lang="en-US" sz="1800" dirty="0">
                <a:effectLst/>
              </a:rPr>
              <a:t>1 Corinthians 15:12–28 (ESV) </a:t>
            </a:r>
          </a:p>
        </p:txBody>
      </p:sp>
    </p:spTree>
    <p:extLst>
      <p:ext uri="{BB962C8B-B14F-4D97-AF65-F5344CB8AC3E}">
        <p14:creationId xmlns:p14="http://schemas.microsoft.com/office/powerpoint/2010/main" val="42634671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7A07B2-01FF-E84F-65C4-99DE2BC89223}"/>
              </a:ext>
            </a:extLst>
          </p:cNvPr>
          <p:cNvSpPr>
            <a:spLocks noGrp="1"/>
          </p:cNvSpPr>
          <p:nvPr>
            <p:ph idx="1"/>
          </p:nvPr>
        </p:nvSpPr>
        <p:spPr>
          <a:xfrm>
            <a:off x="838200" y="365125"/>
            <a:ext cx="10515600" cy="6123598"/>
          </a:xfrm>
        </p:spPr>
        <p:txBody>
          <a:bodyPr>
            <a:normAutofit fontScale="92500"/>
          </a:bodyPr>
          <a:lstStyle/>
          <a:p>
            <a:pPr marL="0" marR="0" indent="0">
              <a:lnSpc>
                <a:spcPct val="115000"/>
              </a:lnSpc>
              <a:spcBef>
                <a:spcPts val="1200"/>
              </a:spcBef>
              <a:spcAft>
                <a:spcPts val="1000"/>
              </a:spcAft>
              <a:buNone/>
            </a:pPr>
            <a:r>
              <a:rPr lang="en-US" sz="1200" b="1" dirty="0">
                <a:effectLst/>
              </a:rPr>
              <a:t>The Resurrection </a:t>
            </a:r>
          </a:p>
          <a:p>
            <a:pPr marL="0" marR="0" indent="0">
              <a:lnSpc>
                <a:spcPct val="115000"/>
              </a:lnSpc>
              <a:spcBef>
                <a:spcPts val="0"/>
              </a:spcBef>
              <a:spcAft>
                <a:spcPts val="0"/>
              </a:spcAft>
              <a:buNone/>
            </a:pPr>
            <a:r>
              <a:rPr lang="en-US" sz="1200" b="1" dirty="0">
                <a:effectLst/>
              </a:rPr>
              <a:t>16 </a:t>
            </a:r>
            <a:r>
              <a:rPr lang="en-US" sz="1200" dirty="0">
                <a:effectLst/>
              </a:rPr>
              <a:t>When the Sabbath was past, Mary Magdalene, Mary the mother of James, and Salome bought spices, so that they might go and anoint him. </a:t>
            </a:r>
            <a:r>
              <a:rPr lang="en-US" sz="1200" b="1" baseline="30000" dirty="0">
                <a:effectLst/>
              </a:rPr>
              <a:t>2 </a:t>
            </a:r>
            <a:r>
              <a:rPr lang="en-US" sz="1200" dirty="0">
                <a:effectLst/>
              </a:rPr>
              <a:t>And very early on the first day of the week, when the </a:t>
            </a:r>
            <a:r>
              <a:rPr lang="en-US" sz="1500" b="1" u="sng" dirty="0">
                <a:effectLst/>
              </a:rPr>
              <a:t>sun had risen</a:t>
            </a:r>
            <a:r>
              <a:rPr lang="en-US" sz="1200" dirty="0">
                <a:effectLst/>
              </a:rPr>
              <a:t>, they went to the tomb. </a:t>
            </a:r>
            <a:r>
              <a:rPr lang="en-US" sz="1200" b="1" baseline="30000" dirty="0">
                <a:effectLst/>
              </a:rPr>
              <a:t>3 </a:t>
            </a:r>
            <a:r>
              <a:rPr lang="en-US" sz="1200" dirty="0">
                <a:effectLst/>
              </a:rPr>
              <a:t>And they were saying to one another, “Who will roll away the stone for us from the entrance of the tomb?” </a:t>
            </a:r>
            <a:r>
              <a:rPr lang="en-US" sz="1200" b="1" baseline="30000" dirty="0">
                <a:effectLst/>
              </a:rPr>
              <a:t>4 </a:t>
            </a:r>
            <a:r>
              <a:rPr lang="en-US" sz="1200" dirty="0">
                <a:effectLst/>
              </a:rPr>
              <a:t>And looking up, they saw that the stone had been rolled back—it was very large. </a:t>
            </a:r>
            <a:r>
              <a:rPr lang="en-US" sz="1200" b="1" baseline="30000" dirty="0">
                <a:effectLst/>
              </a:rPr>
              <a:t>5 </a:t>
            </a:r>
            <a:r>
              <a:rPr lang="en-US" sz="1200" dirty="0">
                <a:effectLst/>
              </a:rPr>
              <a:t>And entering the tomb, they saw a young man sitting on the right side, dressed in a white robe, and they were alarmed. </a:t>
            </a:r>
            <a:r>
              <a:rPr lang="en-US" sz="1200" b="1" baseline="30000" dirty="0">
                <a:effectLst/>
              </a:rPr>
              <a:t>6 </a:t>
            </a:r>
            <a:r>
              <a:rPr lang="en-US" sz="1200" dirty="0">
                <a:effectLst/>
              </a:rPr>
              <a:t>And he said to them, “Do not be alarmed. You seek Jesus of Nazareth, who was crucified. He has risen; he is not here. See the place where they laid him. </a:t>
            </a:r>
            <a:r>
              <a:rPr lang="en-US" sz="1200" b="1" baseline="30000" dirty="0">
                <a:effectLst/>
              </a:rPr>
              <a:t>7 </a:t>
            </a:r>
            <a:r>
              <a:rPr lang="en-US" sz="1200" dirty="0">
                <a:effectLst/>
              </a:rPr>
              <a:t>But go, tell his disciples and Peter that he is going before you to Galilee. There you will see him, just as he told you.” </a:t>
            </a:r>
            <a:r>
              <a:rPr lang="en-US" sz="1200" b="1" baseline="30000" dirty="0">
                <a:effectLst/>
              </a:rPr>
              <a:t>8 </a:t>
            </a:r>
            <a:r>
              <a:rPr lang="en-US" sz="1200" dirty="0">
                <a:effectLst/>
              </a:rPr>
              <a:t>And they went out and fled from the tomb, for trembling and astonishment had seized them, and they said nothing to anyone, for they were afraid. </a:t>
            </a:r>
          </a:p>
          <a:p>
            <a:pPr marL="0" marR="0" indent="0">
              <a:lnSpc>
                <a:spcPct val="115000"/>
              </a:lnSpc>
              <a:spcBef>
                <a:spcPts val="1200"/>
              </a:spcBef>
              <a:spcAft>
                <a:spcPts val="1000"/>
              </a:spcAft>
              <a:buNone/>
            </a:pPr>
            <a:r>
              <a:rPr lang="en-US" sz="1200" b="1" dirty="0">
                <a:effectLst/>
              </a:rPr>
              <a:t>Jesus Appears to Mary Magdalene </a:t>
            </a:r>
          </a:p>
          <a:p>
            <a:pPr marL="0" marR="0" indent="0">
              <a:lnSpc>
                <a:spcPct val="115000"/>
              </a:lnSpc>
              <a:spcBef>
                <a:spcPts val="0"/>
              </a:spcBef>
              <a:spcAft>
                <a:spcPts val="0"/>
              </a:spcAft>
              <a:buNone/>
            </a:pPr>
            <a:r>
              <a:rPr lang="en-US" sz="1200" b="1" baseline="30000" dirty="0">
                <a:effectLst/>
              </a:rPr>
              <a:t>9 </a:t>
            </a:r>
            <a:r>
              <a:rPr lang="en-US" sz="1200" dirty="0">
                <a:effectLst/>
              </a:rPr>
              <a:t>[[Now when he rose early on the first day of the week, he appeared first to Mary Magdalene, from whom he had cast out seven demons. </a:t>
            </a:r>
            <a:r>
              <a:rPr lang="en-US" sz="1200" b="1" baseline="30000" dirty="0">
                <a:effectLst/>
              </a:rPr>
              <a:t>10 </a:t>
            </a:r>
            <a:r>
              <a:rPr lang="en-US" sz="1200" dirty="0">
                <a:effectLst/>
              </a:rPr>
              <a:t>She went and told those who had been with him, as they mourned and wept. </a:t>
            </a:r>
            <a:r>
              <a:rPr lang="en-US" sz="1200" b="1" baseline="30000" dirty="0">
                <a:effectLst/>
              </a:rPr>
              <a:t>11 </a:t>
            </a:r>
            <a:r>
              <a:rPr lang="en-US" sz="1200" dirty="0">
                <a:effectLst/>
              </a:rPr>
              <a:t>But when they heard that he was alive and had been seen by her, they would not believe it. </a:t>
            </a:r>
          </a:p>
          <a:p>
            <a:pPr marL="0" marR="0" indent="0">
              <a:lnSpc>
                <a:spcPct val="115000"/>
              </a:lnSpc>
              <a:spcBef>
                <a:spcPts val="1200"/>
              </a:spcBef>
              <a:spcAft>
                <a:spcPts val="1000"/>
              </a:spcAft>
              <a:buNone/>
            </a:pPr>
            <a:r>
              <a:rPr lang="en-US" sz="1200" b="1" dirty="0">
                <a:effectLst/>
              </a:rPr>
              <a:t>Jesus Appears to Two Disciples </a:t>
            </a:r>
          </a:p>
          <a:p>
            <a:pPr marL="0" marR="0" indent="0">
              <a:lnSpc>
                <a:spcPct val="115000"/>
              </a:lnSpc>
              <a:spcBef>
                <a:spcPts val="0"/>
              </a:spcBef>
              <a:spcAft>
                <a:spcPts val="0"/>
              </a:spcAft>
              <a:buNone/>
            </a:pPr>
            <a:r>
              <a:rPr lang="en-US" sz="1200" b="1" baseline="30000" dirty="0">
                <a:effectLst/>
              </a:rPr>
              <a:t>12 </a:t>
            </a:r>
            <a:r>
              <a:rPr lang="en-US" sz="1200" dirty="0">
                <a:effectLst/>
              </a:rPr>
              <a:t>After these things he appeared in another form to two of them, as they were walking into the country. </a:t>
            </a:r>
            <a:r>
              <a:rPr lang="en-US" sz="1200" b="1" baseline="30000" dirty="0">
                <a:effectLst/>
              </a:rPr>
              <a:t>13 </a:t>
            </a:r>
            <a:r>
              <a:rPr lang="en-US" sz="1200" dirty="0">
                <a:effectLst/>
              </a:rPr>
              <a:t>And they went back and told the rest, but they did not believe them. </a:t>
            </a:r>
          </a:p>
          <a:p>
            <a:pPr marL="0" marR="0" indent="0">
              <a:lnSpc>
                <a:spcPct val="115000"/>
              </a:lnSpc>
              <a:spcBef>
                <a:spcPts val="1200"/>
              </a:spcBef>
              <a:spcAft>
                <a:spcPts val="1000"/>
              </a:spcAft>
              <a:buNone/>
            </a:pPr>
            <a:r>
              <a:rPr lang="en-US" sz="1200" b="1" dirty="0">
                <a:effectLst/>
              </a:rPr>
              <a:t>The Great Commission </a:t>
            </a:r>
          </a:p>
          <a:p>
            <a:pPr marL="0" marR="0" indent="0">
              <a:lnSpc>
                <a:spcPct val="115000"/>
              </a:lnSpc>
              <a:spcBef>
                <a:spcPts val="0"/>
              </a:spcBef>
              <a:spcAft>
                <a:spcPts val="0"/>
              </a:spcAft>
              <a:buNone/>
            </a:pPr>
            <a:r>
              <a:rPr lang="en-US" sz="1200" b="1" baseline="30000" dirty="0">
                <a:effectLst/>
              </a:rPr>
              <a:t>14 </a:t>
            </a:r>
            <a:r>
              <a:rPr lang="en-US" sz="1200" dirty="0">
                <a:effectLst/>
              </a:rPr>
              <a:t>Afterward he appeared to the eleven themselves as they were reclining at table, and he rebuked them for their unbelief and hardness of heart, because they had not believed those who saw him after he had risen. </a:t>
            </a:r>
            <a:r>
              <a:rPr lang="en-US" sz="1200" b="1" baseline="30000" dirty="0">
                <a:effectLst/>
              </a:rPr>
              <a:t>15 </a:t>
            </a:r>
            <a:r>
              <a:rPr lang="en-US" sz="1200" dirty="0">
                <a:effectLst/>
              </a:rPr>
              <a:t>And he said to them, </a:t>
            </a:r>
            <a:r>
              <a:rPr lang="en-US" sz="1200" dirty="0">
                <a:solidFill>
                  <a:srgbClr val="FF0000"/>
                </a:solidFill>
                <a:effectLst/>
              </a:rPr>
              <a:t>“Go into all the world and proclaim the gospel to the whole creation.</a:t>
            </a:r>
            <a:r>
              <a:rPr lang="en-US" sz="1200" dirty="0">
                <a:effectLst/>
              </a:rPr>
              <a:t> </a:t>
            </a:r>
            <a:r>
              <a:rPr lang="en-US" sz="1200" b="1" baseline="30000" dirty="0">
                <a:effectLst/>
              </a:rPr>
              <a:t>16 </a:t>
            </a:r>
            <a:r>
              <a:rPr lang="en-US" sz="1200" dirty="0">
                <a:solidFill>
                  <a:srgbClr val="FF0000"/>
                </a:solidFill>
                <a:effectLst/>
              </a:rPr>
              <a:t>Whoever believes and is baptized will be saved, but whoever does not believe will be condemned.</a:t>
            </a:r>
            <a:r>
              <a:rPr lang="en-US" sz="1200" dirty="0">
                <a:effectLst/>
              </a:rPr>
              <a:t> </a:t>
            </a:r>
            <a:r>
              <a:rPr lang="en-US" sz="1200" b="1" baseline="30000" dirty="0">
                <a:effectLst/>
              </a:rPr>
              <a:t>17 </a:t>
            </a:r>
            <a:r>
              <a:rPr lang="en-US" sz="1200" dirty="0">
                <a:solidFill>
                  <a:srgbClr val="FF0000"/>
                </a:solidFill>
                <a:effectLst/>
              </a:rPr>
              <a:t>And these signs will accompany those who believe: in my name they will cast out demons; they will speak in new tongues;</a:t>
            </a:r>
            <a:r>
              <a:rPr lang="en-US" sz="1200" dirty="0">
                <a:effectLst/>
              </a:rPr>
              <a:t> </a:t>
            </a:r>
            <a:r>
              <a:rPr lang="en-US" sz="1200" b="1" baseline="30000" dirty="0">
                <a:effectLst/>
              </a:rPr>
              <a:t>18 </a:t>
            </a:r>
            <a:r>
              <a:rPr lang="en-US" sz="1200" dirty="0">
                <a:solidFill>
                  <a:srgbClr val="FF0000"/>
                </a:solidFill>
                <a:effectLst/>
              </a:rPr>
              <a:t>they will pick up serpents with their hands; and if they drink any deadly poison, it will not hurt them; they will lay their hands on the sick, and they will recover.”</a:t>
            </a:r>
            <a:r>
              <a:rPr lang="en-US" sz="1200" dirty="0">
                <a:effectLst/>
              </a:rPr>
              <a:t> </a:t>
            </a:r>
          </a:p>
          <a:p>
            <a:pPr marL="0" marR="0" indent="0">
              <a:lnSpc>
                <a:spcPct val="115000"/>
              </a:lnSpc>
              <a:spcBef>
                <a:spcPts val="0"/>
              </a:spcBef>
              <a:spcAft>
                <a:spcPts val="0"/>
              </a:spcAft>
              <a:buNone/>
            </a:pPr>
            <a:r>
              <a:rPr lang="en-US" sz="1200" b="1" baseline="30000" dirty="0">
                <a:effectLst/>
              </a:rPr>
              <a:t>19 </a:t>
            </a:r>
            <a:r>
              <a:rPr lang="en-US" sz="1200" dirty="0">
                <a:effectLst/>
              </a:rPr>
              <a:t>So then the Lord Jesus, after he had spoken to them, was taken up into heaven and sat down at the right hand of God. </a:t>
            </a:r>
            <a:r>
              <a:rPr lang="en-US" sz="1200" b="1" baseline="30000" dirty="0">
                <a:effectLst/>
              </a:rPr>
              <a:t>20 </a:t>
            </a:r>
            <a:r>
              <a:rPr lang="en-US" sz="1200" dirty="0">
                <a:effectLst/>
              </a:rPr>
              <a:t>And they went out and preached everywhere, while the Lord worked with them and confirmed the message by accompanying signs.]] </a:t>
            </a:r>
          </a:p>
          <a:p>
            <a:pPr marL="0" marR="0" indent="0">
              <a:lnSpc>
                <a:spcPct val="115000"/>
              </a:lnSpc>
              <a:spcBef>
                <a:spcPts val="0"/>
              </a:spcBef>
              <a:spcAft>
                <a:spcPts val="0"/>
              </a:spcAft>
              <a:buNone/>
            </a:pPr>
            <a:endParaRPr lang="en-US" sz="1200" dirty="0"/>
          </a:p>
          <a:p>
            <a:pPr marL="0" indent="0">
              <a:lnSpc>
                <a:spcPct val="115000"/>
              </a:lnSpc>
              <a:spcBef>
                <a:spcPts val="0"/>
              </a:spcBef>
              <a:buNone/>
            </a:pPr>
            <a:r>
              <a:rPr lang="en-US" sz="1200" dirty="0">
                <a:effectLst/>
              </a:rPr>
              <a:t>Mark 16:1–20 (ESV) </a:t>
            </a:r>
          </a:p>
        </p:txBody>
      </p:sp>
    </p:spTree>
    <p:extLst>
      <p:ext uri="{BB962C8B-B14F-4D97-AF65-F5344CB8AC3E}">
        <p14:creationId xmlns:p14="http://schemas.microsoft.com/office/powerpoint/2010/main" val="21877569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4A70E-1679-2E2E-5ECC-E1A003A1CC4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6297038-B7B2-85D1-E57A-9F10BECA65C7}"/>
              </a:ext>
            </a:extLst>
          </p:cNvPr>
          <p:cNvSpPr>
            <a:spLocks noGrp="1"/>
          </p:cNvSpPr>
          <p:nvPr>
            <p:ph idx="1"/>
          </p:nvPr>
        </p:nvSpPr>
        <p:spPr/>
        <p:txBody>
          <a:bodyPr>
            <a:normAutofit fontScale="40000" lnSpcReduction="20000"/>
          </a:bodyPr>
          <a:lstStyle/>
          <a:p>
            <a:r>
              <a:rPr lang="en-US" dirty="0"/>
              <a:t>Peter -&gt; His disconnection based on his betrayal</a:t>
            </a:r>
          </a:p>
          <a:p>
            <a:pPr lvl="1"/>
            <a:r>
              <a:rPr lang="en-US" sz="2400" dirty="0">
                <a:effectLst/>
              </a:rPr>
              <a:t>John 21:15–19</a:t>
            </a:r>
            <a:endParaRPr lang="en-US" dirty="0"/>
          </a:p>
          <a:p>
            <a:r>
              <a:rPr lang="en-US" dirty="0"/>
              <a:t>Baptism Requirements</a:t>
            </a:r>
          </a:p>
          <a:p>
            <a:r>
              <a:rPr lang="en-US" dirty="0"/>
              <a:t>Not guaranteed: Snakes, Healing, cast out demons, tongues, poison, pick up serpents.</a:t>
            </a:r>
          </a:p>
          <a:p>
            <a:r>
              <a:rPr lang="en-US" dirty="0"/>
              <a:t>Jesus’ Prophecies</a:t>
            </a:r>
          </a:p>
          <a:p>
            <a:pPr lvl="1"/>
            <a:r>
              <a:rPr lang="en-US" dirty="0"/>
              <a:t>Mark 8:31, 9:30-31, 10:33-34</a:t>
            </a:r>
          </a:p>
          <a:p>
            <a:r>
              <a:rPr lang="en-US" dirty="0"/>
              <a:t>Three Appearances:</a:t>
            </a:r>
          </a:p>
          <a:p>
            <a:pPr lvl="1"/>
            <a:r>
              <a:rPr lang="en-US" dirty="0"/>
              <a:t>Mary Mangelin (v9) &lt;- They Sought the Lord Early (Psalm 63 – Early will I seek you)</a:t>
            </a:r>
          </a:p>
          <a:p>
            <a:pPr lvl="2"/>
            <a:r>
              <a:rPr lang="en-US" dirty="0"/>
              <a:t>Refused to believe</a:t>
            </a:r>
          </a:p>
          <a:p>
            <a:pPr lvl="1"/>
            <a:r>
              <a:rPr lang="en-US" dirty="0"/>
              <a:t>Two on the Road</a:t>
            </a:r>
          </a:p>
          <a:p>
            <a:pPr lvl="2"/>
            <a:r>
              <a:rPr lang="en-US" dirty="0"/>
              <a:t>Refused to believe</a:t>
            </a:r>
          </a:p>
          <a:p>
            <a:pPr lvl="1"/>
            <a:r>
              <a:rPr lang="en-US" dirty="0"/>
              <a:t>The 11 at the table</a:t>
            </a:r>
          </a:p>
          <a:p>
            <a:pPr lvl="2"/>
            <a:r>
              <a:rPr lang="en-US" dirty="0"/>
              <a:t>Had no choice but to believe; but still touched his hands</a:t>
            </a:r>
          </a:p>
          <a:p>
            <a:r>
              <a:rPr lang="en-US" dirty="0"/>
              <a:t>Jesus is Alive</a:t>
            </a:r>
          </a:p>
          <a:p>
            <a:pPr lvl="1"/>
            <a:r>
              <a:rPr lang="en-US" dirty="0"/>
              <a:t>If you came to a fork in the road; found two men, one dead and another alive. Which one do you ask directions from?</a:t>
            </a:r>
          </a:p>
          <a:p>
            <a:r>
              <a:rPr lang="en-US" dirty="0"/>
              <a:t>Jesus’ Credentials</a:t>
            </a:r>
          </a:p>
          <a:p>
            <a:pPr lvl="1"/>
            <a:r>
              <a:rPr lang="en-US" dirty="0"/>
              <a:t>Radically altered human history</a:t>
            </a:r>
          </a:p>
          <a:p>
            <a:pPr lvl="1"/>
            <a:r>
              <a:rPr lang="en-US" dirty="0"/>
              <a:t>Fulfilled prophecies</a:t>
            </a:r>
          </a:p>
          <a:p>
            <a:pPr lvl="1"/>
            <a:r>
              <a:rPr lang="en-US" dirty="0"/>
              <a:t>Resurrection</a:t>
            </a:r>
          </a:p>
        </p:txBody>
      </p:sp>
    </p:spTree>
    <p:extLst>
      <p:ext uri="{BB962C8B-B14F-4D97-AF65-F5344CB8AC3E}">
        <p14:creationId xmlns:p14="http://schemas.microsoft.com/office/powerpoint/2010/main" val="3104931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A4169-2D65-C378-7C38-6BF5311FD491}"/>
              </a:ext>
            </a:extLst>
          </p:cNvPr>
          <p:cNvSpPr>
            <a:spLocks noGrp="1"/>
          </p:cNvSpPr>
          <p:nvPr>
            <p:ph type="title"/>
          </p:nvPr>
        </p:nvSpPr>
        <p:spPr/>
        <p:txBody>
          <a:bodyPr/>
          <a:lstStyle/>
          <a:p>
            <a:r>
              <a:rPr lang="en-US" dirty="0"/>
              <a:t>PETER STORY - 1</a:t>
            </a:r>
          </a:p>
        </p:txBody>
      </p:sp>
      <p:sp>
        <p:nvSpPr>
          <p:cNvPr id="3" name="Content Placeholder 2">
            <a:extLst>
              <a:ext uri="{FF2B5EF4-FFF2-40B4-BE49-F238E27FC236}">
                <a16:creationId xmlns:a16="http://schemas.microsoft.com/office/drawing/2014/main" id="{5856F3F0-8213-5D9F-8F94-1B0D58D6FFCB}"/>
              </a:ext>
            </a:extLst>
          </p:cNvPr>
          <p:cNvSpPr>
            <a:spLocks noGrp="1"/>
          </p:cNvSpPr>
          <p:nvPr>
            <p:ph idx="1"/>
          </p:nvPr>
        </p:nvSpPr>
        <p:spPr/>
        <p:txBody>
          <a:bodyPr/>
          <a:lstStyle/>
          <a:p>
            <a:pPr marL="0" indent="0">
              <a:lnSpc>
                <a:spcPct val="115000"/>
              </a:lnSpc>
              <a:spcBef>
                <a:spcPts val="0"/>
              </a:spcBef>
              <a:buNone/>
            </a:pPr>
            <a:r>
              <a:rPr lang="en-US" sz="1800" b="1" baseline="30000" dirty="0">
                <a:effectLst/>
              </a:rPr>
              <a:t>29 </a:t>
            </a:r>
            <a:r>
              <a:rPr lang="en-US" sz="1800" dirty="0">
                <a:effectLst/>
              </a:rPr>
              <a:t>Peter said to him, “Even though they all fall away, I will not.” </a:t>
            </a:r>
            <a:r>
              <a:rPr lang="en-US" sz="1800" b="1" baseline="30000" dirty="0">
                <a:effectLst/>
              </a:rPr>
              <a:t>30 </a:t>
            </a:r>
            <a:r>
              <a:rPr lang="en-US" sz="1800" dirty="0">
                <a:effectLst/>
              </a:rPr>
              <a:t>And Jesus said to him, </a:t>
            </a:r>
            <a:r>
              <a:rPr lang="en-US" sz="1800" dirty="0">
                <a:solidFill>
                  <a:srgbClr val="FF0000"/>
                </a:solidFill>
                <a:effectLst/>
              </a:rPr>
              <a:t>“Truly, I tell you, this very night, before the rooster crows twice, you will deny me three times.”</a:t>
            </a:r>
            <a:r>
              <a:rPr lang="en-US" sz="1800" dirty="0">
                <a:effectLst/>
              </a:rPr>
              <a:t> </a:t>
            </a:r>
            <a:r>
              <a:rPr lang="en-US" sz="1800" b="1" baseline="30000" dirty="0">
                <a:effectLst/>
              </a:rPr>
              <a:t>31 </a:t>
            </a:r>
            <a:r>
              <a:rPr lang="en-US" sz="1800" dirty="0">
                <a:effectLst/>
              </a:rPr>
              <a:t>But he said emphatically, “If I must die with you, I will not deny you.” And they all said the same. </a:t>
            </a:r>
          </a:p>
          <a:p>
            <a:pPr marL="0" indent="0">
              <a:lnSpc>
                <a:spcPct val="115000"/>
              </a:lnSpc>
              <a:spcBef>
                <a:spcPts val="0"/>
              </a:spcBef>
              <a:buNone/>
            </a:pPr>
            <a:endParaRPr lang="en-US" sz="1800" dirty="0"/>
          </a:p>
          <a:p>
            <a:pPr marL="0" indent="0">
              <a:lnSpc>
                <a:spcPct val="115000"/>
              </a:lnSpc>
              <a:spcBef>
                <a:spcPts val="0"/>
              </a:spcBef>
              <a:buNone/>
            </a:pPr>
            <a:r>
              <a:rPr lang="en-US" sz="1800" dirty="0">
                <a:effectLst/>
              </a:rPr>
              <a:t>Mark 14:29–31 (ESV)</a:t>
            </a:r>
          </a:p>
        </p:txBody>
      </p:sp>
    </p:spTree>
    <p:extLst>
      <p:ext uri="{BB962C8B-B14F-4D97-AF65-F5344CB8AC3E}">
        <p14:creationId xmlns:p14="http://schemas.microsoft.com/office/powerpoint/2010/main" val="14319797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5FAB4-33C6-0B19-D56E-A579A8A21F23}"/>
              </a:ext>
            </a:extLst>
          </p:cNvPr>
          <p:cNvSpPr>
            <a:spLocks noGrp="1"/>
          </p:cNvSpPr>
          <p:nvPr>
            <p:ph type="title"/>
          </p:nvPr>
        </p:nvSpPr>
        <p:spPr/>
        <p:txBody>
          <a:bodyPr/>
          <a:lstStyle/>
          <a:p>
            <a:r>
              <a:rPr lang="en-US" dirty="0"/>
              <a:t>PETER STORY - 2</a:t>
            </a:r>
          </a:p>
        </p:txBody>
      </p:sp>
      <p:sp>
        <p:nvSpPr>
          <p:cNvPr id="3" name="Content Placeholder 2">
            <a:extLst>
              <a:ext uri="{FF2B5EF4-FFF2-40B4-BE49-F238E27FC236}">
                <a16:creationId xmlns:a16="http://schemas.microsoft.com/office/drawing/2014/main" id="{C4113469-564C-4239-CBD4-9326EA25894B}"/>
              </a:ext>
            </a:extLst>
          </p:cNvPr>
          <p:cNvSpPr>
            <a:spLocks noGrp="1"/>
          </p:cNvSpPr>
          <p:nvPr>
            <p:ph idx="1"/>
          </p:nvPr>
        </p:nvSpPr>
        <p:spPr/>
        <p:txBody>
          <a:bodyPr>
            <a:normAutofit lnSpcReduction="10000"/>
          </a:bodyPr>
          <a:lstStyle/>
          <a:p>
            <a:pPr marL="0" indent="0">
              <a:lnSpc>
                <a:spcPct val="115000"/>
              </a:lnSpc>
              <a:spcBef>
                <a:spcPts val="1200"/>
              </a:spcBef>
              <a:spcAft>
                <a:spcPts val="1000"/>
              </a:spcAft>
              <a:buNone/>
            </a:pPr>
            <a:r>
              <a:rPr lang="en-US" sz="1800" b="1" dirty="0">
                <a:effectLst/>
              </a:rPr>
              <a:t>Peter Denies Jesus </a:t>
            </a:r>
          </a:p>
          <a:p>
            <a:pPr marL="0" indent="0">
              <a:lnSpc>
                <a:spcPct val="115000"/>
              </a:lnSpc>
              <a:spcBef>
                <a:spcPts val="0"/>
              </a:spcBef>
              <a:buNone/>
            </a:pPr>
            <a:r>
              <a:rPr lang="en-US" sz="1800" b="1" baseline="30000" dirty="0">
                <a:effectLst/>
              </a:rPr>
              <a:t>66 </a:t>
            </a:r>
            <a:r>
              <a:rPr lang="en-US" sz="1800" dirty="0">
                <a:effectLst/>
              </a:rPr>
              <a:t>And as Peter was below in the courtyard, one of the servant girls of the high priest came, </a:t>
            </a:r>
            <a:r>
              <a:rPr lang="en-US" sz="1800" b="1" baseline="30000" dirty="0">
                <a:effectLst/>
              </a:rPr>
              <a:t>67 </a:t>
            </a:r>
            <a:r>
              <a:rPr lang="en-US" sz="1800" dirty="0">
                <a:effectLst/>
              </a:rPr>
              <a:t>and seeing Peter warming himself, she looked at him and said, “You also were with the Nazarene, Jesus.” </a:t>
            </a:r>
            <a:r>
              <a:rPr lang="en-US" sz="1800" b="1" baseline="30000" dirty="0">
                <a:effectLst/>
              </a:rPr>
              <a:t>68 </a:t>
            </a:r>
            <a:r>
              <a:rPr lang="en-US" sz="1800" dirty="0">
                <a:effectLst/>
              </a:rPr>
              <a:t>But he denied it, saying, “I neither know nor understand what you mean.” And he went out into the gateway and the rooster crowed. </a:t>
            </a:r>
            <a:r>
              <a:rPr lang="en-US" sz="1800" b="1" baseline="30000" dirty="0">
                <a:effectLst/>
              </a:rPr>
              <a:t>69 </a:t>
            </a:r>
            <a:r>
              <a:rPr lang="en-US" sz="1800" dirty="0">
                <a:effectLst/>
              </a:rPr>
              <a:t>And the servant girl saw him and began again to say to the bystanders, “This man is one of them.” </a:t>
            </a:r>
            <a:r>
              <a:rPr lang="en-US" sz="1800" b="1" baseline="30000" dirty="0">
                <a:effectLst/>
              </a:rPr>
              <a:t>70 </a:t>
            </a:r>
            <a:r>
              <a:rPr lang="en-US" sz="1800" dirty="0">
                <a:effectLst/>
              </a:rPr>
              <a:t>But again he denied it. And after a little while the bystanders again said to Peter, “Certainly you are one of them, for you are a Galilean.” </a:t>
            </a:r>
            <a:r>
              <a:rPr lang="en-US" sz="1800" b="1" baseline="30000" dirty="0">
                <a:effectLst/>
              </a:rPr>
              <a:t>71 </a:t>
            </a:r>
            <a:r>
              <a:rPr lang="en-US" sz="1800" dirty="0">
                <a:effectLst/>
              </a:rPr>
              <a:t>But he began to invoke a curse on himself and to swear, “I do not know this man of whom you speak.” </a:t>
            </a:r>
            <a:r>
              <a:rPr lang="en-US" sz="1800" b="1" baseline="30000" dirty="0">
                <a:effectLst/>
              </a:rPr>
              <a:t>72 </a:t>
            </a:r>
            <a:r>
              <a:rPr lang="en-US" sz="1800" dirty="0">
                <a:effectLst/>
              </a:rPr>
              <a:t>And immediately the rooster crowed a second time. And Peter remembered how Jesus had said to him, </a:t>
            </a:r>
            <a:r>
              <a:rPr lang="en-US" sz="1800" dirty="0">
                <a:solidFill>
                  <a:srgbClr val="FF0000"/>
                </a:solidFill>
                <a:effectLst/>
              </a:rPr>
              <a:t>“Before the rooster crows twice, you will deny me three times.”</a:t>
            </a:r>
            <a:r>
              <a:rPr lang="en-US" sz="1800" dirty="0">
                <a:effectLst/>
              </a:rPr>
              <a:t> And he broke down and wept. </a:t>
            </a:r>
          </a:p>
          <a:p>
            <a:pPr marL="0" indent="0">
              <a:lnSpc>
                <a:spcPct val="115000"/>
              </a:lnSpc>
              <a:spcBef>
                <a:spcPts val="0"/>
              </a:spcBef>
              <a:buNone/>
            </a:pPr>
            <a:endParaRPr lang="en-US" sz="1800" dirty="0"/>
          </a:p>
          <a:p>
            <a:pPr marL="0" indent="0">
              <a:lnSpc>
                <a:spcPct val="115000"/>
              </a:lnSpc>
              <a:spcBef>
                <a:spcPts val="0"/>
              </a:spcBef>
              <a:buNone/>
            </a:pPr>
            <a:r>
              <a:rPr lang="en-US" sz="1800" dirty="0">
                <a:effectLst/>
              </a:rPr>
              <a:t>Mark 14:66–72 (ESV)</a:t>
            </a:r>
          </a:p>
        </p:txBody>
      </p:sp>
    </p:spTree>
    <p:extLst>
      <p:ext uri="{BB962C8B-B14F-4D97-AF65-F5344CB8AC3E}">
        <p14:creationId xmlns:p14="http://schemas.microsoft.com/office/powerpoint/2010/main" val="2738904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E523F-0038-D39A-D542-E8FA76F39143}"/>
              </a:ext>
            </a:extLst>
          </p:cNvPr>
          <p:cNvSpPr>
            <a:spLocks noGrp="1"/>
          </p:cNvSpPr>
          <p:nvPr>
            <p:ph type="title"/>
          </p:nvPr>
        </p:nvSpPr>
        <p:spPr/>
        <p:txBody>
          <a:bodyPr/>
          <a:lstStyle/>
          <a:p>
            <a:r>
              <a:rPr lang="en-US" dirty="0"/>
              <a:t>Give Thought</a:t>
            </a:r>
          </a:p>
        </p:txBody>
      </p:sp>
      <p:sp>
        <p:nvSpPr>
          <p:cNvPr id="3" name="Content Placeholder 2">
            <a:extLst>
              <a:ext uri="{FF2B5EF4-FFF2-40B4-BE49-F238E27FC236}">
                <a16:creationId xmlns:a16="http://schemas.microsoft.com/office/drawing/2014/main" id="{E7E49213-9995-A9F9-484C-1F920C634346}"/>
              </a:ext>
            </a:extLst>
          </p:cNvPr>
          <p:cNvSpPr>
            <a:spLocks noGrp="1"/>
          </p:cNvSpPr>
          <p:nvPr>
            <p:ph idx="1"/>
          </p:nvPr>
        </p:nvSpPr>
        <p:spPr/>
        <p:txBody>
          <a:bodyPr>
            <a:normAutofit/>
          </a:bodyPr>
          <a:lstStyle/>
          <a:p>
            <a:pPr marL="0" marR="0" indent="0">
              <a:lnSpc>
                <a:spcPct val="115000"/>
              </a:lnSpc>
              <a:spcBef>
                <a:spcPts val="0"/>
              </a:spcBef>
              <a:spcAft>
                <a:spcPts val="1000"/>
              </a:spcAft>
              <a:buNone/>
              <a:tabLst>
                <a:tab pos="127000" algn="r"/>
                <a:tab pos="254000" algn="l"/>
              </a:tabLst>
            </a:pPr>
            <a:r>
              <a:rPr lang="en-US" sz="2400" dirty="0">
                <a:effectLst/>
                <a:latin typeface="+mj-lt"/>
              </a:rPr>
              <a:t>	</a:t>
            </a:r>
            <a:r>
              <a:rPr lang="en-US" sz="2400" b="1" baseline="30000" dirty="0">
                <a:effectLst/>
                <a:latin typeface="+mj-lt"/>
              </a:rPr>
              <a:t>15 </a:t>
            </a:r>
            <a:r>
              <a:rPr lang="en-US" sz="2400" dirty="0">
                <a:effectLst/>
                <a:latin typeface="+mj-lt"/>
              </a:rPr>
              <a:t>	The simple believes everything, </a:t>
            </a:r>
          </a:p>
          <a:p>
            <a:pPr marL="406400" marR="0" indent="0">
              <a:lnSpc>
                <a:spcPct val="115000"/>
              </a:lnSpc>
              <a:spcBef>
                <a:spcPts val="0"/>
              </a:spcBef>
              <a:spcAft>
                <a:spcPts val="1000"/>
              </a:spcAft>
              <a:buNone/>
            </a:pPr>
            <a:r>
              <a:rPr lang="en-US" sz="2400" dirty="0">
                <a:effectLst/>
                <a:latin typeface="+mj-lt"/>
              </a:rPr>
              <a:t>but the prudent gives thought to his steps. </a:t>
            </a:r>
          </a:p>
          <a:p>
            <a:pPr marL="406400" marR="0" indent="0">
              <a:lnSpc>
                <a:spcPct val="115000"/>
              </a:lnSpc>
              <a:spcBef>
                <a:spcPts val="0"/>
              </a:spcBef>
              <a:spcAft>
                <a:spcPts val="1000"/>
              </a:spcAft>
              <a:buNone/>
            </a:pPr>
            <a:endParaRPr lang="en-US" sz="2400" dirty="0">
              <a:latin typeface="+mj-lt"/>
            </a:endParaRPr>
          </a:p>
          <a:p>
            <a:pPr marL="9525" indent="0">
              <a:lnSpc>
                <a:spcPct val="115000"/>
              </a:lnSpc>
              <a:spcBef>
                <a:spcPts val="0"/>
              </a:spcBef>
              <a:spcAft>
                <a:spcPts val="1000"/>
              </a:spcAft>
              <a:buNone/>
            </a:pPr>
            <a:r>
              <a:rPr lang="en-US" sz="2400" dirty="0">
                <a:effectLst/>
                <a:latin typeface="+mj-lt"/>
              </a:rPr>
              <a:t>Proverbs 14:15 (ESV) </a:t>
            </a:r>
          </a:p>
        </p:txBody>
      </p:sp>
    </p:spTree>
    <p:extLst>
      <p:ext uri="{BB962C8B-B14F-4D97-AF65-F5344CB8AC3E}">
        <p14:creationId xmlns:p14="http://schemas.microsoft.com/office/powerpoint/2010/main" val="9795912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AA674-F397-D498-B6FA-6E16C2551317}"/>
              </a:ext>
            </a:extLst>
          </p:cNvPr>
          <p:cNvSpPr>
            <a:spLocks noGrp="1"/>
          </p:cNvSpPr>
          <p:nvPr>
            <p:ph type="title"/>
          </p:nvPr>
        </p:nvSpPr>
        <p:spPr/>
        <p:txBody>
          <a:bodyPr/>
          <a:lstStyle/>
          <a:p>
            <a:r>
              <a:rPr lang="en-US" dirty="0"/>
              <a:t>PETER STORY - 3</a:t>
            </a:r>
          </a:p>
        </p:txBody>
      </p:sp>
      <p:sp>
        <p:nvSpPr>
          <p:cNvPr id="3" name="Content Placeholder 2">
            <a:extLst>
              <a:ext uri="{FF2B5EF4-FFF2-40B4-BE49-F238E27FC236}">
                <a16:creationId xmlns:a16="http://schemas.microsoft.com/office/drawing/2014/main" id="{D2C154E8-CB76-9765-3C73-70C04E7A4376}"/>
              </a:ext>
            </a:extLst>
          </p:cNvPr>
          <p:cNvSpPr>
            <a:spLocks noGrp="1"/>
          </p:cNvSpPr>
          <p:nvPr>
            <p:ph idx="1"/>
          </p:nvPr>
        </p:nvSpPr>
        <p:spPr/>
        <p:txBody>
          <a:bodyPr>
            <a:normAutofit fontScale="92500" lnSpcReduction="10000"/>
          </a:bodyPr>
          <a:lstStyle/>
          <a:p>
            <a:pPr marL="0" indent="0">
              <a:lnSpc>
                <a:spcPct val="115000"/>
              </a:lnSpc>
              <a:spcBef>
                <a:spcPts val="1200"/>
              </a:spcBef>
              <a:spcAft>
                <a:spcPts val="1000"/>
              </a:spcAft>
              <a:buNone/>
            </a:pPr>
            <a:r>
              <a:rPr lang="en-US" sz="1800" b="1" dirty="0">
                <a:effectLst/>
              </a:rPr>
              <a:t>Jesus and Peter </a:t>
            </a:r>
          </a:p>
          <a:p>
            <a:pPr marL="0" indent="0">
              <a:lnSpc>
                <a:spcPct val="115000"/>
              </a:lnSpc>
              <a:spcBef>
                <a:spcPts val="0"/>
              </a:spcBef>
              <a:buNone/>
            </a:pPr>
            <a:r>
              <a:rPr lang="en-US" sz="1800" b="1" baseline="30000" dirty="0">
                <a:effectLst/>
              </a:rPr>
              <a:t>15 </a:t>
            </a:r>
            <a:r>
              <a:rPr lang="en-US" sz="1800" dirty="0">
                <a:effectLst/>
              </a:rPr>
              <a:t>When they had finished breakfast, Jesus said to Simon Peter, </a:t>
            </a:r>
            <a:r>
              <a:rPr lang="en-US" sz="1800" dirty="0">
                <a:solidFill>
                  <a:srgbClr val="FF0000"/>
                </a:solidFill>
                <a:effectLst/>
              </a:rPr>
              <a:t>“Simon, son of John, do you love me more than these?”</a:t>
            </a:r>
            <a:r>
              <a:rPr lang="en-US" sz="1800" dirty="0">
                <a:effectLst/>
              </a:rPr>
              <a:t> He said to him, “Yes, Lord; you know that I love you.” He said to him, </a:t>
            </a:r>
            <a:r>
              <a:rPr lang="en-US" sz="1800" dirty="0">
                <a:solidFill>
                  <a:srgbClr val="FF0000"/>
                </a:solidFill>
                <a:effectLst/>
              </a:rPr>
              <a:t>“Feed my lambs.”</a:t>
            </a:r>
            <a:r>
              <a:rPr lang="en-US" sz="1800" dirty="0">
                <a:effectLst/>
              </a:rPr>
              <a:t> </a:t>
            </a:r>
            <a:r>
              <a:rPr lang="en-US" sz="1800" b="1" baseline="30000" dirty="0">
                <a:effectLst/>
              </a:rPr>
              <a:t>16 </a:t>
            </a:r>
            <a:r>
              <a:rPr lang="en-US" sz="1800" dirty="0">
                <a:effectLst/>
              </a:rPr>
              <a:t>He said to him a second time, </a:t>
            </a:r>
            <a:r>
              <a:rPr lang="en-US" sz="1800" dirty="0">
                <a:solidFill>
                  <a:srgbClr val="FF0000"/>
                </a:solidFill>
                <a:effectLst/>
              </a:rPr>
              <a:t>“Simon, son of John, do you love me?”</a:t>
            </a:r>
            <a:r>
              <a:rPr lang="en-US" sz="1800" dirty="0">
                <a:effectLst/>
              </a:rPr>
              <a:t> He said to him, “Yes, Lord; you know that I love you.” He said to him, </a:t>
            </a:r>
            <a:r>
              <a:rPr lang="en-US" sz="1800" dirty="0">
                <a:solidFill>
                  <a:srgbClr val="FF0000"/>
                </a:solidFill>
                <a:effectLst/>
              </a:rPr>
              <a:t>“Tend my sheep.”</a:t>
            </a:r>
            <a:r>
              <a:rPr lang="en-US" sz="1800" dirty="0">
                <a:effectLst/>
              </a:rPr>
              <a:t> </a:t>
            </a:r>
            <a:r>
              <a:rPr lang="en-US" sz="1800" b="1" baseline="30000" dirty="0">
                <a:effectLst/>
              </a:rPr>
              <a:t>17 </a:t>
            </a:r>
            <a:r>
              <a:rPr lang="en-US" sz="1800" dirty="0">
                <a:effectLst/>
              </a:rPr>
              <a:t>He said to him the third time, </a:t>
            </a:r>
            <a:r>
              <a:rPr lang="en-US" sz="1800" dirty="0">
                <a:solidFill>
                  <a:srgbClr val="FF0000"/>
                </a:solidFill>
                <a:effectLst/>
              </a:rPr>
              <a:t>“Simon, son of John, do you love me?”</a:t>
            </a:r>
            <a:r>
              <a:rPr lang="en-US" sz="1800" dirty="0">
                <a:effectLst/>
              </a:rPr>
              <a:t> Peter was grieved because he said to him the third time, </a:t>
            </a:r>
            <a:r>
              <a:rPr lang="en-US" sz="1800" dirty="0">
                <a:solidFill>
                  <a:srgbClr val="FF0000"/>
                </a:solidFill>
                <a:effectLst/>
              </a:rPr>
              <a:t>“Do you love me?”</a:t>
            </a:r>
            <a:r>
              <a:rPr lang="en-US" sz="1800" dirty="0">
                <a:effectLst/>
              </a:rPr>
              <a:t> and he said to him, “Lord, you know everything; you know that I love you.” Jesus said to him, </a:t>
            </a:r>
            <a:r>
              <a:rPr lang="en-US" sz="1800" dirty="0">
                <a:solidFill>
                  <a:srgbClr val="FF0000"/>
                </a:solidFill>
                <a:effectLst/>
              </a:rPr>
              <a:t>“Feed my sheep.</a:t>
            </a:r>
            <a:r>
              <a:rPr lang="en-US" sz="1800" dirty="0">
                <a:effectLst/>
              </a:rPr>
              <a:t> </a:t>
            </a:r>
            <a:r>
              <a:rPr lang="en-US" sz="1800" b="1" baseline="30000" dirty="0">
                <a:effectLst/>
              </a:rPr>
              <a:t>18 </a:t>
            </a:r>
            <a:r>
              <a:rPr lang="en-US" sz="1800" dirty="0">
                <a:solidFill>
                  <a:srgbClr val="FF0000"/>
                </a:solidFill>
                <a:effectLst/>
              </a:rPr>
              <a:t>Truly, truly, I say to you, when you were young, you used to dress yourself and walk wherever you wanted, but when you are old, you will stretch out your hands, and another will dress you and carry you where you do not want to go.”</a:t>
            </a:r>
            <a:r>
              <a:rPr lang="en-US" sz="1800" dirty="0">
                <a:effectLst/>
              </a:rPr>
              <a:t> </a:t>
            </a:r>
            <a:r>
              <a:rPr lang="en-US" sz="1800" b="1" baseline="30000" dirty="0">
                <a:effectLst/>
              </a:rPr>
              <a:t>19 </a:t>
            </a:r>
            <a:r>
              <a:rPr lang="en-US" sz="1800" dirty="0">
                <a:effectLst/>
              </a:rPr>
              <a:t>(This he said to show by what kind of death he was to glorify God.) And after saying this he said to him, </a:t>
            </a:r>
            <a:r>
              <a:rPr lang="en-US" sz="1800" dirty="0">
                <a:solidFill>
                  <a:srgbClr val="FF0000"/>
                </a:solidFill>
                <a:effectLst/>
              </a:rPr>
              <a:t>“Follow me.”</a:t>
            </a:r>
            <a:r>
              <a:rPr lang="en-US" sz="1800" dirty="0">
                <a:effectLst/>
              </a:rPr>
              <a:t> </a:t>
            </a:r>
          </a:p>
          <a:p>
            <a:pPr marL="0" indent="0">
              <a:lnSpc>
                <a:spcPct val="115000"/>
              </a:lnSpc>
              <a:spcBef>
                <a:spcPts val="0"/>
              </a:spcBef>
              <a:buNone/>
            </a:pPr>
            <a:endParaRPr lang="en-US" sz="1800" dirty="0"/>
          </a:p>
          <a:p>
            <a:pPr marL="0" indent="0">
              <a:lnSpc>
                <a:spcPct val="115000"/>
              </a:lnSpc>
              <a:spcBef>
                <a:spcPts val="0"/>
              </a:spcBef>
              <a:buNone/>
            </a:pPr>
            <a:r>
              <a:rPr lang="en-US" sz="1800" dirty="0">
                <a:effectLst/>
              </a:rPr>
              <a:t>John 21:15–19 (ESV)</a:t>
            </a:r>
          </a:p>
        </p:txBody>
      </p:sp>
    </p:spTree>
    <p:extLst>
      <p:ext uri="{BB962C8B-B14F-4D97-AF65-F5344CB8AC3E}">
        <p14:creationId xmlns:p14="http://schemas.microsoft.com/office/powerpoint/2010/main" val="130028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AE0347-0E7A-6434-19F4-440EB0E960DC}"/>
              </a:ext>
            </a:extLst>
          </p:cNvPr>
          <p:cNvSpPr>
            <a:spLocks noGrp="1"/>
          </p:cNvSpPr>
          <p:nvPr>
            <p:ph idx="1"/>
          </p:nvPr>
        </p:nvSpPr>
        <p:spPr>
          <a:xfrm>
            <a:off x="6810442" y="525462"/>
            <a:ext cx="4766313" cy="5807075"/>
          </a:xfrm>
        </p:spPr>
        <p:txBody>
          <a:bodyPr anchor="ctr">
            <a:normAutofit/>
          </a:bodyPr>
          <a:lstStyle/>
          <a:p>
            <a:pPr marL="0" indent="0" algn="ctr">
              <a:buNone/>
            </a:pPr>
            <a:r>
              <a:rPr lang="en-US" sz="3600" dirty="0"/>
              <a:t>Do you believe Jesus rose from the dead?</a:t>
            </a:r>
          </a:p>
        </p:txBody>
      </p:sp>
      <p:pic>
        <p:nvPicPr>
          <p:cNvPr id="4098" name="Picture 2" descr="Looking Chuck Norris GIF by Sony Pictures Television">
            <a:hlinkClick r:id="rId2"/>
            <a:extLst>
              <a:ext uri="{FF2B5EF4-FFF2-40B4-BE49-F238E27FC236}">
                <a16:creationId xmlns:a16="http://schemas.microsoft.com/office/drawing/2014/main" id="{3C38430F-4ABA-E75F-E5E1-BA319CE1F4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969" y="968442"/>
            <a:ext cx="4921115" cy="4921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597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24EDAB-ACDA-7E23-A987-9901D71F720E}"/>
              </a:ext>
            </a:extLst>
          </p:cNvPr>
          <p:cNvSpPr>
            <a:spLocks noGrp="1"/>
          </p:cNvSpPr>
          <p:nvPr>
            <p:ph idx="1"/>
          </p:nvPr>
        </p:nvSpPr>
        <p:spPr>
          <a:xfrm>
            <a:off x="849489" y="316046"/>
            <a:ext cx="4589834" cy="5807075"/>
          </a:xfrm>
        </p:spPr>
        <p:txBody>
          <a:bodyPr anchor="ctr">
            <a:normAutofit/>
          </a:bodyPr>
          <a:lstStyle/>
          <a:p>
            <a:pPr marL="0" indent="0" algn="ctr">
              <a:buNone/>
            </a:pPr>
            <a:r>
              <a:rPr lang="en-US" sz="4000" dirty="0"/>
              <a:t>How do you know?</a:t>
            </a:r>
          </a:p>
        </p:txBody>
      </p:sp>
      <p:pic>
        <p:nvPicPr>
          <p:cNvPr id="2050" name="Picture 2" descr="Are You Sure Chuck Norris GIF by Sony Pictures Television">
            <a:extLst>
              <a:ext uri="{FF2B5EF4-FFF2-40B4-BE49-F238E27FC236}">
                <a16:creationId xmlns:a16="http://schemas.microsoft.com/office/drawing/2014/main" id="{8C6EB18B-7D6B-9023-E83A-2EFDE41F84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4861" y="545830"/>
            <a:ext cx="5347509" cy="5347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060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EECE8E-B8F4-24ED-DF92-FF6D42E14D5B}"/>
              </a:ext>
            </a:extLst>
          </p:cNvPr>
          <p:cNvSpPr>
            <a:spLocks noGrp="1"/>
          </p:cNvSpPr>
          <p:nvPr>
            <p:ph idx="1"/>
          </p:nvPr>
        </p:nvSpPr>
        <p:spPr>
          <a:xfrm>
            <a:off x="838200" y="365125"/>
            <a:ext cx="10486292" cy="5807075"/>
          </a:xfrm>
        </p:spPr>
        <p:txBody>
          <a:bodyPr anchor="ctr">
            <a:normAutofit/>
          </a:bodyPr>
          <a:lstStyle/>
          <a:p>
            <a:pPr marL="0" indent="0" algn="ctr">
              <a:buNone/>
            </a:pPr>
            <a:r>
              <a:rPr lang="en-US" sz="3600" dirty="0"/>
              <a:t>If Jesus did not rise from the dead, </a:t>
            </a:r>
          </a:p>
          <a:p>
            <a:pPr marL="0" indent="0" algn="ctr">
              <a:buNone/>
            </a:pPr>
            <a:r>
              <a:rPr lang="en-US" sz="4400" b="1" dirty="0"/>
              <a:t>would you still be a Christian?</a:t>
            </a:r>
          </a:p>
        </p:txBody>
      </p:sp>
    </p:spTree>
    <p:extLst>
      <p:ext uri="{BB962C8B-B14F-4D97-AF65-F5344CB8AC3E}">
        <p14:creationId xmlns:p14="http://schemas.microsoft.com/office/powerpoint/2010/main" val="3465610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B78C4-89EF-902A-DC0F-EC25871557C0}"/>
              </a:ext>
            </a:extLst>
          </p:cNvPr>
          <p:cNvSpPr>
            <a:spLocks noGrp="1"/>
          </p:cNvSpPr>
          <p:nvPr>
            <p:ph type="title"/>
          </p:nvPr>
        </p:nvSpPr>
        <p:spPr/>
        <p:txBody>
          <a:bodyPr/>
          <a:lstStyle/>
          <a:p>
            <a:r>
              <a:rPr lang="en-US" dirty="0"/>
              <a:t>How Important is Jesus’ Resurrection?</a:t>
            </a:r>
          </a:p>
        </p:txBody>
      </p:sp>
      <p:sp>
        <p:nvSpPr>
          <p:cNvPr id="3" name="Content Placeholder 2">
            <a:extLst>
              <a:ext uri="{FF2B5EF4-FFF2-40B4-BE49-F238E27FC236}">
                <a16:creationId xmlns:a16="http://schemas.microsoft.com/office/drawing/2014/main" id="{7BA91260-A5EE-7D76-9CC8-9B04A8FD9C84}"/>
              </a:ext>
            </a:extLst>
          </p:cNvPr>
          <p:cNvSpPr>
            <a:spLocks noGrp="1"/>
          </p:cNvSpPr>
          <p:nvPr>
            <p:ph idx="1"/>
          </p:nvPr>
        </p:nvSpPr>
        <p:spPr/>
        <p:txBody>
          <a:bodyPr>
            <a:normAutofit/>
          </a:bodyPr>
          <a:lstStyle/>
          <a:p>
            <a:pPr marL="0" indent="0">
              <a:buNone/>
            </a:pPr>
            <a:r>
              <a:rPr lang="en-US" sz="2800" dirty="0">
                <a:effectLst/>
              </a:rPr>
              <a:t>And if Christ has not been raised, </a:t>
            </a:r>
          </a:p>
          <a:p>
            <a:pPr marL="0" indent="687388">
              <a:buNone/>
            </a:pPr>
            <a:r>
              <a:rPr lang="en-US" sz="2800" dirty="0">
                <a:solidFill>
                  <a:schemeClr val="accent1"/>
                </a:solidFill>
                <a:effectLst/>
              </a:rPr>
              <a:t>then</a:t>
            </a:r>
            <a:r>
              <a:rPr lang="en-US" sz="2800" dirty="0">
                <a:effectLst/>
              </a:rPr>
              <a:t> </a:t>
            </a:r>
            <a:r>
              <a:rPr lang="en-US" sz="2800" b="1" dirty="0">
                <a:solidFill>
                  <a:schemeClr val="accent1"/>
                </a:solidFill>
                <a:effectLst/>
              </a:rPr>
              <a:t>our preaching is in vain </a:t>
            </a:r>
            <a:r>
              <a:rPr lang="en-US" sz="2800" dirty="0">
                <a:solidFill>
                  <a:schemeClr val="accent1"/>
                </a:solidFill>
                <a:effectLst/>
              </a:rPr>
              <a:t>and </a:t>
            </a:r>
            <a:r>
              <a:rPr lang="en-US" sz="2800" b="1" dirty="0">
                <a:solidFill>
                  <a:schemeClr val="accent1"/>
                </a:solidFill>
                <a:effectLst/>
              </a:rPr>
              <a:t>your faith is in vain</a:t>
            </a:r>
            <a:r>
              <a:rPr lang="en-US" sz="2800" dirty="0">
                <a:solidFill>
                  <a:schemeClr val="accent1"/>
                </a:solidFill>
                <a:effectLst/>
              </a:rPr>
              <a:t>…</a:t>
            </a:r>
          </a:p>
          <a:p>
            <a:pPr marL="0" indent="687388">
              <a:buNone/>
            </a:pPr>
            <a:r>
              <a:rPr lang="en-US" sz="2800" b="1" dirty="0">
                <a:solidFill>
                  <a:schemeClr val="accent1"/>
                </a:solidFill>
                <a:effectLst/>
              </a:rPr>
              <a:t>your faith is futile </a:t>
            </a:r>
            <a:r>
              <a:rPr lang="en-US" sz="2800" dirty="0">
                <a:solidFill>
                  <a:schemeClr val="accent1"/>
                </a:solidFill>
                <a:effectLst/>
              </a:rPr>
              <a:t>and </a:t>
            </a:r>
            <a:r>
              <a:rPr lang="en-US" sz="2800" b="1" dirty="0">
                <a:solidFill>
                  <a:schemeClr val="accent1"/>
                </a:solidFill>
                <a:effectLst/>
              </a:rPr>
              <a:t>you are still in your sins</a:t>
            </a:r>
            <a:r>
              <a:rPr lang="en-US" sz="2800" dirty="0">
                <a:solidFill>
                  <a:schemeClr val="accent1"/>
                </a:solidFill>
                <a:effectLst/>
              </a:rPr>
              <a:t>.</a:t>
            </a:r>
            <a:endParaRPr lang="en-US" dirty="0">
              <a:solidFill>
                <a:schemeClr val="accent1"/>
              </a:solidFill>
            </a:endParaRPr>
          </a:p>
          <a:p>
            <a:pPr marL="0" indent="0">
              <a:buNone/>
            </a:pPr>
            <a:endParaRPr lang="en-US" dirty="0"/>
          </a:p>
          <a:p>
            <a:pPr marL="0" indent="0">
              <a:buNone/>
            </a:pPr>
            <a:r>
              <a:rPr lang="en-US" sz="2400" dirty="0">
                <a:effectLst/>
              </a:rPr>
              <a:t>1 Corinthians 15:14;17 (ESV) </a:t>
            </a:r>
          </a:p>
        </p:txBody>
      </p:sp>
    </p:spTree>
    <p:extLst>
      <p:ext uri="{BB962C8B-B14F-4D97-AF65-F5344CB8AC3E}">
        <p14:creationId xmlns:p14="http://schemas.microsoft.com/office/powerpoint/2010/main" val="3124678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7C06E-C0E4-27B0-67C7-A75608DE5917}"/>
              </a:ext>
            </a:extLst>
          </p:cNvPr>
          <p:cNvSpPr>
            <a:spLocks noGrp="1"/>
          </p:cNvSpPr>
          <p:nvPr>
            <p:ph type="title"/>
          </p:nvPr>
        </p:nvSpPr>
        <p:spPr/>
        <p:txBody>
          <a:bodyPr/>
          <a:lstStyle/>
          <a:p>
            <a:r>
              <a:rPr lang="en-US" dirty="0"/>
              <a:t>Arguments</a:t>
            </a:r>
          </a:p>
        </p:txBody>
      </p:sp>
      <p:sp>
        <p:nvSpPr>
          <p:cNvPr id="3" name="Content Placeholder 2">
            <a:extLst>
              <a:ext uri="{FF2B5EF4-FFF2-40B4-BE49-F238E27FC236}">
                <a16:creationId xmlns:a16="http://schemas.microsoft.com/office/drawing/2014/main" id="{497517D9-7D47-4867-F425-C8AA0169BFE3}"/>
              </a:ext>
            </a:extLst>
          </p:cNvPr>
          <p:cNvSpPr>
            <a:spLocks noGrp="1"/>
          </p:cNvSpPr>
          <p:nvPr>
            <p:ph idx="1"/>
          </p:nvPr>
        </p:nvSpPr>
        <p:spPr/>
        <p:txBody>
          <a:bodyPr>
            <a:normAutofit/>
          </a:bodyPr>
          <a:lstStyle/>
          <a:p>
            <a:r>
              <a:rPr lang="en-US" dirty="0"/>
              <a:t>Jesus did not die on the cross.</a:t>
            </a:r>
          </a:p>
          <a:p>
            <a:r>
              <a:rPr lang="en-US" dirty="0"/>
              <a:t>Jesus body was stolen, never put into the tomb, or they went to the wrong one.</a:t>
            </a:r>
          </a:p>
          <a:p>
            <a:r>
              <a:rPr lang="en-US" dirty="0"/>
              <a:t>The disciples lied about His resurrection.</a:t>
            </a:r>
          </a:p>
          <a:p>
            <a:r>
              <a:rPr lang="en-US" dirty="0"/>
              <a:t>The disciples hallucinated.</a:t>
            </a:r>
          </a:p>
        </p:txBody>
      </p:sp>
    </p:spTree>
    <p:extLst>
      <p:ext uri="{BB962C8B-B14F-4D97-AF65-F5344CB8AC3E}">
        <p14:creationId xmlns:p14="http://schemas.microsoft.com/office/powerpoint/2010/main" val="3995719010"/>
      </p:ext>
    </p:extLst>
  </p:cSld>
  <p:clrMapOvr>
    <a:masterClrMapping/>
  </p:clrMapOvr>
</p:sld>
</file>

<file path=ppt/theme/theme1.xml><?xml version="1.0" encoding="utf-8"?>
<a:theme xmlns:a="http://schemas.openxmlformats.org/drawingml/2006/main" name="BrushVTI">
  <a:themeElements>
    <a:clrScheme name="AnalogousFromDarkSeedLeftStep">
      <a:dk1>
        <a:srgbClr val="000000"/>
      </a:dk1>
      <a:lt1>
        <a:srgbClr val="FFFFFF"/>
      </a:lt1>
      <a:dk2>
        <a:srgbClr val="213B3A"/>
      </a:dk2>
      <a:lt2>
        <a:srgbClr val="E8E2E2"/>
      </a:lt2>
      <a:accent1>
        <a:srgbClr val="45AFAD"/>
      </a:accent1>
      <a:accent2>
        <a:srgbClr val="3BB17D"/>
      </a:accent2>
      <a:accent3>
        <a:srgbClr val="48B758"/>
      </a:accent3>
      <a:accent4>
        <a:srgbClr val="5BB13B"/>
      </a:accent4>
      <a:accent5>
        <a:srgbClr val="8CAC44"/>
      </a:accent5>
      <a:accent6>
        <a:srgbClr val="AFA33A"/>
      </a:accent6>
      <a:hlink>
        <a:srgbClr val="608D2F"/>
      </a:hlink>
      <a:folHlink>
        <a:srgbClr val="7F7F7F"/>
      </a:folHlink>
    </a:clrScheme>
    <a:fontScheme name="Custom 3">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3018</TotalTime>
  <Words>5491</Words>
  <Application>Microsoft Macintosh PowerPoint</Application>
  <PresentationFormat>Widescreen</PresentationFormat>
  <Paragraphs>265</Paragraphs>
  <Slides>40</Slides>
  <Notes>10</Notes>
  <HiddenSlides>5</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Century Gothic</vt:lpstr>
      <vt:lpstr>Söhne</vt:lpstr>
      <vt:lpstr>BrushVTI</vt:lpstr>
      <vt:lpstr>Is He Risen?</vt:lpstr>
      <vt:lpstr>PowerPoint Presentation</vt:lpstr>
      <vt:lpstr>PowerPoint Presentation</vt:lpstr>
      <vt:lpstr>Give Thought</vt:lpstr>
      <vt:lpstr>PowerPoint Presentation</vt:lpstr>
      <vt:lpstr>PowerPoint Presentation</vt:lpstr>
      <vt:lpstr>PowerPoint Presentation</vt:lpstr>
      <vt:lpstr>How Important is Jesus’ Resurrection?</vt:lpstr>
      <vt:lpstr>Arguments</vt:lpstr>
      <vt:lpstr>Argument: Jesus did not die on the cross</vt:lpstr>
      <vt:lpstr>Key Questions for Witnesses</vt:lpstr>
      <vt:lpstr>Using Scripture</vt:lpstr>
      <vt:lpstr>PowerPoint Presentation</vt:lpstr>
      <vt:lpstr>Key Witnesses: Jesus’ Death</vt:lpstr>
      <vt:lpstr>PowerPoint Presentation</vt:lpstr>
      <vt:lpstr>Argument: Jesus did not die on the cross</vt:lpstr>
      <vt:lpstr>Arguments: Jesus body was stolen, never put into the tomb, or they went to the wrong tomb.</vt:lpstr>
      <vt:lpstr>Argument: The disciples lied about His resurrection</vt:lpstr>
      <vt:lpstr>Key Witnesses: Jesus’ Resurrection</vt:lpstr>
      <vt:lpstr>Argument: The disciples hallucinated / were delusional</vt:lpstr>
      <vt:lpstr>He is Risen!!</vt:lpstr>
      <vt:lpstr>Why did Jesus Die on the Cross?</vt:lpstr>
      <vt:lpstr>The End</vt:lpstr>
      <vt:lpstr>PowerPoint Presentation</vt:lpstr>
      <vt:lpstr>PowerPoint Presentation</vt:lpstr>
      <vt:lpstr>PowerPoint Presentation</vt:lpstr>
      <vt:lpstr>PowerPoint Presentation</vt:lpstr>
      <vt:lpstr>PowerPoint Presentation</vt:lpstr>
      <vt:lpstr>PowerPoint Presentation</vt:lpstr>
      <vt:lpstr>Centurions / Roman Soldiers</vt:lpstr>
      <vt:lpstr>Mary (Mother of James and Joseph) Solome (Mother of Zebedee’s Sons) Mary Magdalene (Jesus cast out demons)</vt:lpstr>
      <vt:lpstr>PowerPoint Presentation</vt:lpstr>
      <vt:lpstr>PowerPoint Presentation</vt:lpstr>
      <vt:lpstr>Basic Evidence</vt:lpstr>
      <vt:lpstr>The Resurrection of the Dead </vt:lpstr>
      <vt:lpstr>PowerPoint Presentation</vt:lpstr>
      <vt:lpstr>PowerPoint Presentation</vt:lpstr>
      <vt:lpstr>PETER STORY - 1</vt:lpstr>
      <vt:lpstr>PETER STORY - 2</vt:lpstr>
      <vt:lpstr>PETER STORY - 3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Resurrection</dc:title>
  <dc:creator>Tom Gorup</dc:creator>
  <cp:lastModifiedBy>Tom Gorup</cp:lastModifiedBy>
  <cp:revision>1</cp:revision>
  <dcterms:created xsi:type="dcterms:W3CDTF">2023-11-24T14:58:00Z</dcterms:created>
  <dcterms:modified xsi:type="dcterms:W3CDTF">2023-11-26T17:16:46Z</dcterms:modified>
</cp:coreProperties>
</file>