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34"/>
  </p:notesMasterIdLst>
  <p:sldIdLst>
    <p:sldId id="256" r:id="rId2"/>
    <p:sldId id="276" r:id="rId3"/>
    <p:sldId id="301" r:id="rId4"/>
    <p:sldId id="299" r:id="rId5"/>
    <p:sldId id="282" r:id="rId6"/>
    <p:sldId id="281" r:id="rId7"/>
    <p:sldId id="278" r:id="rId8"/>
    <p:sldId id="302" r:id="rId9"/>
    <p:sldId id="289" r:id="rId10"/>
    <p:sldId id="303" r:id="rId11"/>
    <p:sldId id="283" r:id="rId12"/>
    <p:sldId id="284" r:id="rId13"/>
    <p:sldId id="277" r:id="rId14"/>
    <p:sldId id="286" r:id="rId15"/>
    <p:sldId id="285" r:id="rId16"/>
    <p:sldId id="298" r:id="rId17"/>
    <p:sldId id="294" r:id="rId18"/>
    <p:sldId id="287" r:id="rId19"/>
    <p:sldId id="296" r:id="rId20"/>
    <p:sldId id="288" r:id="rId21"/>
    <p:sldId id="279" r:id="rId22"/>
    <p:sldId id="257" r:id="rId23"/>
    <p:sldId id="291" r:id="rId24"/>
    <p:sldId id="261" r:id="rId25"/>
    <p:sldId id="262" r:id="rId26"/>
    <p:sldId id="263" r:id="rId27"/>
    <p:sldId id="265" r:id="rId28"/>
    <p:sldId id="266" r:id="rId29"/>
    <p:sldId id="267" r:id="rId30"/>
    <p:sldId id="268" r:id="rId31"/>
    <p:sldId id="269" r:id="rId32"/>
    <p:sldId id="27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41840A-01C8-0847-B909-2A0009C75EE5}" v="3" dt="2023-11-05T13:10:55.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7"/>
    <p:restoredTop sz="72161"/>
  </p:normalViewPr>
  <p:slideViewPr>
    <p:cSldViewPr snapToGrid="0">
      <p:cViewPr varScale="1">
        <p:scale>
          <a:sx n="72" d="100"/>
          <a:sy n="72" d="100"/>
        </p:scale>
        <p:origin x="128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EE8D3-7C94-1548-85A2-9EC51563BA66}" type="datetimeFigureOut">
              <a:rPr lang="en-US" smtClean="0"/>
              <a:t>11/4/23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397A8-E56C-D54D-994B-D95D942F0A09}" type="slidenum">
              <a:rPr lang="en-US" smtClean="0"/>
              <a:t>‹#›</a:t>
            </a:fld>
            <a:endParaRPr lang="en-US"/>
          </a:p>
        </p:txBody>
      </p:sp>
    </p:spTree>
    <p:extLst>
      <p:ext uri="{BB962C8B-B14F-4D97-AF65-F5344CB8AC3E}">
        <p14:creationId xmlns:p14="http://schemas.microsoft.com/office/powerpoint/2010/main" val="3911427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earnreligions.com/coptic-orthodox-church-700011"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learnreligions.com/book-of-colossians-701038" TargetMode="External"/><Relationship Id="rId4" Type="http://schemas.openxmlformats.org/officeDocument/2006/relationships/hyperlink" Target="https://www.learnreligions.com/new-international-version-niv-700664"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Something Unique in this passage; Mark is HEAVILY focused on what Jesus says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Longest section Jesus speaks consistently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Was not a disciple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Was there the night Jesus was arrested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Also known as John Mark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Son of a woman named Mary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His Gospel is thought to be the earliest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Max Mclean – Mark dramatized max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In </a:t>
            </a:r>
            <a:r>
              <a:rPr lang="en-US" b="1" i="0" dirty="0">
                <a:solidFill>
                  <a:srgbClr val="222222"/>
                </a:solidFill>
                <a:effectLst/>
                <a:latin typeface="-apple-system"/>
              </a:rPr>
              <a:t>Acts 12:12</a:t>
            </a:r>
            <a:r>
              <a:rPr lang="en-US" b="0" i="0" dirty="0">
                <a:solidFill>
                  <a:srgbClr val="222222"/>
                </a:solidFill>
                <a:effectLst/>
                <a:latin typeface="-apple-system"/>
              </a:rPr>
              <a:t>, </a:t>
            </a:r>
            <a:r>
              <a:rPr lang="en-US" b="0" i="1" dirty="0">
                <a:solidFill>
                  <a:srgbClr val="222222"/>
                </a:solidFill>
                <a:effectLst/>
                <a:latin typeface="-apple-system"/>
              </a:rPr>
              <a:t>‘When this had dawned on him, he went to the house of Mary the mother of John, also called Mark, where many people had gathered and were praying’</a:t>
            </a:r>
            <a:endParaRPr lang="en-US" dirty="0"/>
          </a:p>
          <a:p>
            <a:endParaRPr lang="en-US" b="0" i="0" u="none" strike="noStrike" dirty="0">
              <a:solidFill>
                <a:srgbClr val="464646"/>
              </a:solidFill>
              <a:effectLst/>
              <a:latin typeface="Poppins" panose="020B0604020202020204" pitchFamily="34" charset="0"/>
            </a:endParaRPr>
          </a:p>
          <a:p>
            <a:r>
              <a:rPr lang="en-US" b="0" i="0" u="none" strike="noStrike" dirty="0">
                <a:solidFill>
                  <a:srgbClr val="464646"/>
                </a:solidFill>
                <a:effectLst/>
                <a:latin typeface="Poppins" panose="020B0604020202020204" pitchFamily="34" charset="0"/>
              </a:rPr>
              <a:t>Forgiveness is </a:t>
            </a:r>
            <a:r>
              <a:rPr lang="en-US" b="0" i="0" dirty="0">
                <a:solidFill>
                  <a:srgbClr val="464646"/>
                </a:solidFill>
                <a:effectLst/>
                <a:latin typeface="Poppins" panose="020B0604020202020204" pitchFamily="34" charset="0"/>
              </a:rPr>
              <a:t>possible. So are second chances. Paul forgave Mark and gave him a chance to prove his worth. Peter was so taken with Mark he considered him like a son.</a:t>
            </a:r>
          </a:p>
          <a:p>
            <a:endParaRPr lang="en-US" b="0" i="0" dirty="0">
              <a:solidFill>
                <a:srgbClr val="464646"/>
              </a:solidFill>
              <a:effectLst/>
              <a:latin typeface="Poppins" panose="020B0604020202020204" pitchFamily="34" charset="0"/>
            </a:endParaRPr>
          </a:p>
          <a:p>
            <a:r>
              <a:rPr lang="en-US" b="0" i="0" dirty="0">
                <a:solidFill>
                  <a:srgbClr val="464646"/>
                </a:solidFill>
                <a:effectLst/>
                <a:latin typeface="Poppins" pitchFamily="2" charset="77"/>
              </a:rPr>
              <a:t>Paul made his first missionary journey to Cyprus, accompanied by Barnabas and John Mark. When they sailed to </a:t>
            </a:r>
            <a:r>
              <a:rPr lang="en-US" b="0" i="0" dirty="0" err="1">
                <a:solidFill>
                  <a:srgbClr val="464646"/>
                </a:solidFill>
                <a:effectLst/>
                <a:latin typeface="Poppins" pitchFamily="2" charset="77"/>
              </a:rPr>
              <a:t>Perga</a:t>
            </a:r>
            <a:r>
              <a:rPr lang="en-US" b="0" i="0" dirty="0">
                <a:solidFill>
                  <a:srgbClr val="464646"/>
                </a:solidFill>
                <a:effectLst/>
                <a:latin typeface="Poppins" pitchFamily="2" charset="77"/>
              </a:rPr>
              <a:t> in Pamphylia, Mark left them and returned to Jerusalem. No explanation is given for his departure, and Bible scholars have been speculating ever since.</a:t>
            </a:r>
            <a:r>
              <a:rPr lang="en-US" b="0" i="0" dirty="0">
                <a:solidFill>
                  <a:srgbClr val="464646"/>
                </a:solidFill>
                <a:effectLst/>
                <a:latin typeface="Poppins" panose="020B0604020202020204" pitchFamily="34" charset="0"/>
              </a:rPr>
              <a:t> </a:t>
            </a:r>
          </a:p>
          <a:p>
            <a:endParaRPr lang="en-US" b="0" i="0" dirty="0">
              <a:solidFill>
                <a:srgbClr val="464646"/>
              </a:solidFill>
              <a:effectLst/>
              <a:latin typeface="Poppins" panose="020B0604020202020204" pitchFamily="34" charset="0"/>
            </a:endParaRPr>
          </a:p>
          <a:p>
            <a:r>
              <a:rPr lang="en-US" b="0" i="0" dirty="0">
                <a:solidFill>
                  <a:srgbClr val="464646"/>
                </a:solidFill>
                <a:effectLst/>
                <a:latin typeface="Poppins" pitchFamily="2" charset="77"/>
              </a:rPr>
              <a:t>According to Coptic tradition, John Mark is the founder of the </a:t>
            </a:r>
            <a:r>
              <a:rPr lang="en-US" b="0" i="0" u="none" strike="noStrike" dirty="0">
                <a:solidFill>
                  <a:srgbClr val="464646"/>
                </a:solidFill>
                <a:effectLst/>
                <a:latin typeface="Poppins" pitchFamily="2" charset="77"/>
                <a:hlinkClick r:id="rId3"/>
              </a:rPr>
              <a:t>Coptic Church</a:t>
            </a:r>
            <a:r>
              <a:rPr lang="en-US" b="0" i="0" dirty="0">
                <a:solidFill>
                  <a:srgbClr val="464646"/>
                </a:solidFill>
                <a:effectLst/>
                <a:latin typeface="Poppins" pitchFamily="2" charset="77"/>
              </a:rPr>
              <a:t> in Egypt. Copts believe Mark was tied to a horse and dragged to his death by a mob of pagans on Easter, 68 A.D., in Alexandria.</a:t>
            </a:r>
            <a:endParaRPr lang="en-US" b="0" i="0" dirty="0">
              <a:solidFill>
                <a:srgbClr val="464646"/>
              </a:solidFill>
              <a:effectLst/>
              <a:latin typeface="Poppins" panose="020B0604020202020204" pitchFamily="34" charset="0"/>
            </a:endParaRPr>
          </a:p>
          <a:p>
            <a:endParaRPr lang="en-US" b="0" i="0" dirty="0">
              <a:solidFill>
                <a:srgbClr val="464646"/>
              </a:solidFill>
              <a:effectLst/>
              <a:latin typeface="Poppins" panose="020B0604020202020204" pitchFamily="34" charset="0"/>
            </a:endParaRPr>
          </a:p>
          <a:p>
            <a:r>
              <a:rPr lang="en-US" b="0" i="0" dirty="0">
                <a:solidFill>
                  <a:srgbClr val="464646"/>
                </a:solidFill>
                <a:effectLst/>
                <a:latin typeface="Poppins" pitchFamily="2" charset="77"/>
              </a:rPr>
              <a:t>A young man, wearing nothing but a linen garment, was following Jesus. When they seized him, he fled naked, leaving his garment behind. (Mark 14:51-52, </a:t>
            </a:r>
            <a:r>
              <a:rPr lang="en-US" b="0" i="0" u="none" strike="noStrike" dirty="0">
                <a:solidFill>
                  <a:srgbClr val="464646"/>
                </a:solidFill>
                <a:effectLst/>
                <a:latin typeface="Poppins" pitchFamily="2" charset="77"/>
                <a:hlinkClick r:id="rId4"/>
              </a:rPr>
              <a:t>NIV</a:t>
            </a:r>
            <a:r>
              <a:rPr lang="en-US" b="0" i="0" dirty="0">
                <a:solidFill>
                  <a:srgbClr val="464646"/>
                </a:solidFill>
                <a:effectLst/>
                <a:latin typeface="Poppins" pitchFamily="2" charset="77"/>
              </a:rPr>
              <a:t>)</a:t>
            </a:r>
          </a:p>
          <a:p>
            <a:endParaRPr lang="en-US" b="0" i="0" dirty="0">
              <a:solidFill>
                <a:srgbClr val="464646"/>
              </a:solidFill>
              <a:effectLst/>
              <a:latin typeface="Poppins" pitchFamily="2" charset="77"/>
            </a:endParaRPr>
          </a:p>
          <a:p>
            <a:r>
              <a:rPr lang="en-US" b="0" i="0" dirty="0">
                <a:solidFill>
                  <a:srgbClr val="464646"/>
                </a:solidFill>
                <a:effectLst/>
                <a:latin typeface="Poppins" pitchFamily="2" charset="77"/>
              </a:rPr>
              <a:t>John Mark is mentioned in Acts 12:23-13:13, 15:36-39; </a:t>
            </a:r>
            <a:r>
              <a:rPr lang="en-US" b="0" i="0" u="none" strike="noStrike" dirty="0">
                <a:solidFill>
                  <a:srgbClr val="464646"/>
                </a:solidFill>
                <a:effectLst/>
                <a:latin typeface="Poppins" pitchFamily="2" charset="77"/>
                <a:hlinkClick r:id="rId5"/>
              </a:rPr>
              <a:t>Colossians</a:t>
            </a:r>
            <a:r>
              <a:rPr lang="en-US" b="0" i="0" dirty="0">
                <a:solidFill>
                  <a:srgbClr val="464646"/>
                </a:solidFill>
                <a:effectLst/>
                <a:latin typeface="Poppins" pitchFamily="2" charset="77"/>
              </a:rPr>
              <a:t> 4:10; 2 Timothy 4:11; and 1 Peter 5:13.</a:t>
            </a:r>
          </a:p>
          <a:p>
            <a:endParaRPr lang="en-US" b="0" i="0" dirty="0">
              <a:solidFill>
                <a:srgbClr val="464646"/>
              </a:solidFill>
              <a:effectLst/>
              <a:latin typeface="Poppins" pitchFamily="2" charset="77"/>
            </a:endParaRPr>
          </a:p>
        </p:txBody>
      </p:sp>
      <p:sp>
        <p:nvSpPr>
          <p:cNvPr id="4" name="Slide Number Placeholder 3"/>
          <p:cNvSpPr>
            <a:spLocks noGrp="1"/>
          </p:cNvSpPr>
          <p:nvPr>
            <p:ph type="sldNum" sz="quarter" idx="5"/>
          </p:nvPr>
        </p:nvSpPr>
        <p:spPr/>
        <p:txBody>
          <a:bodyPr/>
          <a:lstStyle/>
          <a:p>
            <a:fld id="{CC6C295A-ED67-F94E-B146-D07ADBEAEC32}" type="slidenum">
              <a:rPr lang="en-US" smtClean="0"/>
              <a:t>2</a:t>
            </a:fld>
            <a:endParaRPr lang="en-US"/>
          </a:p>
        </p:txBody>
      </p:sp>
    </p:spTree>
    <p:extLst>
      <p:ext uri="{BB962C8B-B14F-4D97-AF65-F5344CB8AC3E}">
        <p14:creationId xmlns:p14="http://schemas.microsoft.com/office/powerpoint/2010/main" val="2074703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let the Lord return and find you slacking off.</a:t>
            </a:r>
          </a:p>
        </p:txBody>
      </p:sp>
      <p:sp>
        <p:nvSpPr>
          <p:cNvPr id="4" name="Slide Number Placeholder 3"/>
          <p:cNvSpPr>
            <a:spLocks noGrp="1"/>
          </p:cNvSpPr>
          <p:nvPr>
            <p:ph type="sldNum" sz="quarter" idx="5"/>
          </p:nvPr>
        </p:nvSpPr>
        <p:spPr/>
        <p:txBody>
          <a:bodyPr/>
          <a:lstStyle/>
          <a:p>
            <a:fld id="{E3E397A8-E56C-D54D-994B-D95D942F0A09}" type="slidenum">
              <a:rPr lang="en-US" smtClean="0"/>
              <a:t>19</a:t>
            </a:fld>
            <a:endParaRPr lang="en-US"/>
          </a:p>
        </p:txBody>
      </p:sp>
    </p:spTree>
    <p:extLst>
      <p:ext uri="{BB962C8B-B14F-4D97-AF65-F5344CB8AC3E}">
        <p14:creationId xmlns:p14="http://schemas.microsoft.com/office/powerpoint/2010/main" val="754547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Generation == Jews</a:t>
            </a:r>
          </a:p>
        </p:txBody>
      </p:sp>
      <p:sp>
        <p:nvSpPr>
          <p:cNvPr id="4" name="Slide Number Placeholder 3"/>
          <p:cNvSpPr>
            <a:spLocks noGrp="1"/>
          </p:cNvSpPr>
          <p:nvPr>
            <p:ph type="sldNum" sz="quarter" idx="5"/>
          </p:nvPr>
        </p:nvSpPr>
        <p:spPr/>
        <p:txBody>
          <a:bodyPr/>
          <a:lstStyle/>
          <a:p>
            <a:fld id="{E3E397A8-E56C-D54D-994B-D95D942F0A09}" type="slidenum">
              <a:rPr lang="en-US" smtClean="0"/>
              <a:t>22</a:t>
            </a:fld>
            <a:endParaRPr lang="en-US"/>
          </a:p>
        </p:txBody>
      </p:sp>
    </p:spTree>
    <p:extLst>
      <p:ext uri="{BB962C8B-B14F-4D97-AF65-F5344CB8AC3E}">
        <p14:creationId xmlns:p14="http://schemas.microsoft.com/office/powerpoint/2010/main" val="2510462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Elephant in the room – Israel / Hamas War</a:t>
            </a:r>
          </a:p>
        </p:txBody>
      </p:sp>
      <p:sp>
        <p:nvSpPr>
          <p:cNvPr id="4" name="Slide Number Placeholder 3"/>
          <p:cNvSpPr>
            <a:spLocks noGrp="1"/>
          </p:cNvSpPr>
          <p:nvPr>
            <p:ph type="sldNum" sz="quarter" idx="5"/>
          </p:nvPr>
        </p:nvSpPr>
        <p:spPr/>
        <p:txBody>
          <a:bodyPr/>
          <a:lstStyle/>
          <a:p>
            <a:fld id="{E3E397A8-E56C-D54D-994B-D95D942F0A09}" type="slidenum">
              <a:rPr lang="en-US" smtClean="0"/>
              <a:t>23</a:t>
            </a:fld>
            <a:endParaRPr lang="en-US"/>
          </a:p>
        </p:txBody>
      </p:sp>
    </p:spTree>
    <p:extLst>
      <p:ext uri="{BB962C8B-B14F-4D97-AF65-F5344CB8AC3E}">
        <p14:creationId xmlns:p14="http://schemas.microsoft.com/office/powerpoint/2010/main" val="422526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 Acres</a:t>
            </a:r>
          </a:p>
          <a:p>
            <a:r>
              <a:rPr lang="en-US" dirty="0"/>
              <a:t>Walls 9 stories high and 16 feet thick</a:t>
            </a:r>
          </a:p>
          <a:p>
            <a:r>
              <a:rPr lang="en-US" dirty="0"/>
              <a:t>Stones weighting 600+ ton</a:t>
            </a:r>
          </a:p>
          <a:p>
            <a:endParaRPr lang="en-US" dirty="0"/>
          </a:p>
          <a:p>
            <a:r>
              <a:rPr lang="en-US" dirty="0"/>
              <a:t>Jewish Eschatology</a:t>
            </a:r>
          </a:p>
          <a:p>
            <a:pPr lvl="1"/>
            <a:r>
              <a:rPr lang="en-US" dirty="0"/>
              <a:t>Significant turmoil in the world and land of Israel –&gt; Roman Occupation led them to believe </a:t>
            </a:r>
          </a:p>
          <a:p>
            <a:pPr lvl="1"/>
            <a:r>
              <a:rPr lang="en-US" dirty="0"/>
              <a:t>Elijah-like forerunner will announce the Messiah –&gt; John the Baptist</a:t>
            </a:r>
          </a:p>
          <a:p>
            <a:pPr lvl="1"/>
            <a:r>
              <a:rPr lang="en-US" dirty="0"/>
              <a:t>Messiah would establish his kingdom and defeat his enemies -&gt; Jesus</a:t>
            </a:r>
          </a:p>
          <a:p>
            <a:pPr lvl="2"/>
            <a:r>
              <a:rPr lang="en-US" dirty="0"/>
              <a:t>Donkey ride, Zachariah 9</a:t>
            </a:r>
          </a:p>
          <a:p>
            <a:pPr lvl="1"/>
            <a:r>
              <a:rPr lang="en-US" dirty="0"/>
              <a:t>Scattered Jews will return Israel, and the temple would be restored</a:t>
            </a:r>
          </a:p>
          <a:p>
            <a:endParaRPr lang="en-US" dirty="0"/>
          </a:p>
          <a:p>
            <a:r>
              <a:rPr lang="en-US" dirty="0"/>
              <a:t>----</a:t>
            </a:r>
          </a:p>
          <a:p>
            <a:endParaRPr lang="en-US" dirty="0"/>
          </a:p>
          <a:p>
            <a:r>
              <a:rPr lang="en-US" dirty="0"/>
              <a:t>In 37 BC, King Herod enlarged the Temple Mount and rebuilt the temple with the consent of the public. During the Roman period, in AD 70, the Second Temple was destroyed, along with Jerusalem, by Titus’ army. It was also during this period that Jesus was in Jerusalem.</a:t>
            </a:r>
          </a:p>
          <a:p>
            <a:endParaRPr lang="en-US" dirty="0"/>
          </a:p>
          <a:p>
            <a:r>
              <a:rPr lang="en-US" dirty="0"/>
              <a:t>36 acres</a:t>
            </a:r>
          </a:p>
          <a:p>
            <a:endParaRPr lang="en-US" dirty="0"/>
          </a:p>
          <a:p>
            <a:r>
              <a:rPr lang="en-US" dirty="0"/>
              <a:t>1,600 feet (490 m) wide by 900 feet (270 m) broad by 9 stories high, with walls up to 16 feet (4.9 m) thick</a:t>
            </a:r>
          </a:p>
          <a:p>
            <a:r>
              <a:rPr lang="en-US" dirty="0"/>
              <a:t>To complete it, a trench was dug around the mountain, and huge stone blocks were laid. Some of these weighed well over 100 tons, the largest measuring 45 by 11 by 16.5 feet (13.6 m × 3.4 m × 5.0 m) and weighing approximately 567–628 tons.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E397A8-E56C-D54D-994B-D95D942F0A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64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flips their Eschatology upside down…</a:t>
            </a:r>
          </a:p>
          <a:p>
            <a:r>
              <a:rPr lang="en-US" dirty="0"/>
              <a:t>He’s got their attention</a:t>
            </a:r>
          </a:p>
        </p:txBody>
      </p:sp>
      <p:sp>
        <p:nvSpPr>
          <p:cNvPr id="4" name="Slide Number Placeholder 3"/>
          <p:cNvSpPr>
            <a:spLocks noGrp="1"/>
          </p:cNvSpPr>
          <p:nvPr>
            <p:ph type="sldNum" sz="quarter" idx="5"/>
          </p:nvPr>
        </p:nvSpPr>
        <p:spPr/>
        <p:txBody>
          <a:bodyPr/>
          <a:lstStyle/>
          <a:p>
            <a:fld id="{E3E397A8-E56C-D54D-994B-D95D942F0A09}" type="slidenum">
              <a:rPr lang="en-US" smtClean="0"/>
              <a:t>4</a:t>
            </a:fld>
            <a:endParaRPr lang="en-US"/>
          </a:p>
        </p:txBody>
      </p:sp>
    </p:spTree>
    <p:extLst>
      <p:ext uri="{BB962C8B-B14F-4D97-AF65-F5344CB8AC3E}">
        <p14:creationId xmlns:p14="http://schemas.microsoft.com/office/powerpoint/2010/main" val="18176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37 BC, King Herod enlarged the Temple Mount and rebuilt the temple with the consent of the public. During the Roman period, in AD 70, the Second Temple was destroyed, along with Jerusalem, by Titus’ army. It was also during this period that Jesus was in Jerusalem.</a:t>
            </a:r>
          </a:p>
          <a:p>
            <a:endParaRPr lang="en-US" dirty="0"/>
          </a:p>
          <a:p>
            <a:r>
              <a:rPr lang="en-US" dirty="0"/>
              <a:t>36 acres</a:t>
            </a:r>
          </a:p>
          <a:p>
            <a:endParaRPr lang="en-US" dirty="0"/>
          </a:p>
          <a:p>
            <a:r>
              <a:rPr lang="en-US" dirty="0"/>
              <a:t>1,600 feet (490 m) wide by 900 feet (270 m) broad by 9 stories high, with walls up to 16 feet (4.9 m) thick</a:t>
            </a:r>
          </a:p>
          <a:p>
            <a:r>
              <a:rPr lang="en-US" dirty="0"/>
              <a:t>To complete it, a trench was dug around the mountain, and huge stone blocks were laid. Some of these weighed well over 100 tons, the largest measuring 45 by 11 by 16.5 feet (13.6 m × 3.4 m × 5.0 m) and weighing approximately 567–628 tons.</a:t>
            </a:r>
          </a:p>
        </p:txBody>
      </p:sp>
      <p:sp>
        <p:nvSpPr>
          <p:cNvPr id="4" name="Slide Number Placeholder 3"/>
          <p:cNvSpPr>
            <a:spLocks noGrp="1"/>
          </p:cNvSpPr>
          <p:nvPr>
            <p:ph type="sldNum" sz="quarter" idx="5"/>
          </p:nvPr>
        </p:nvSpPr>
        <p:spPr/>
        <p:txBody>
          <a:bodyPr/>
          <a:lstStyle/>
          <a:p>
            <a:fld id="{E3E397A8-E56C-D54D-994B-D95D942F0A09}" type="slidenum">
              <a:rPr lang="en-US" smtClean="0"/>
              <a:t>5</a:t>
            </a:fld>
            <a:endParaRPr lang="en-US"/>
          </a:p>
        </p:txBody>
      </p:sp>
    </p:spTree>
    <p:extLst>
      <p:ext uri="{BB962C8B-B14F-4D97-AF65-F5344CB8AC3E}">
        <p14:creationId xmlns:p14="http://schemas.microsoft.com/office/powerpoint/2010/main" val="286104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Elephant in the room – Israel / Hamas War</a:t>
            </a:r>
          </a:p>
        </p:txBody>
      </p:sp>
      <p:sp>
        <p:nvSpPr>
          <p:cNvPr id="4" name="Slide Number Placeholder 3"/>
          <p:cNvSpPr>
            <a:spLocks noGrp="1"/>
          </p:cNvSpPr>
          <p:nvPr>
            <p:ph type="sldNum" sz="quarter" idx="5"/>
          </p:nvPr>
        </p:nvSpPr>
        <p:spPr/>
        <p:txBody>
          <a:bodyPr/>
          <a:lstStyle/>
          <a:p>
            <a:fld id="{E3E397A8-E56C-D54D-994B-D95D942F0A09}" type="slidenum">
              <a:rPr lang="en-US" smtClean="0"/>
              <a:t>8</a:t>
            </a:fld>
            <a:endParaRPr lang="en-US"/>
          </a:p>
        </p:txBody>
      </p:sp>
    </p:spTree>
    <p:extLst>
      <p:ext uri="{BB962C8B-B14F-4D97-AF65-F5344CB8AC3E}">
        <p14:creationId xmlns:p14="http://schemas.microsoft.com/office/powerpoint/2010/main" val="1137016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30000" dirty="0">
                <a:effectLst/>
              </a:rPr>
              <a:t>20 </a:t>
            </a:r>
            <a:r>
              <a:rPr lang="en-US" dirty="0">
                <a:solidFill>
                  <a:srgbClr val="FF0000"/>
                </a:solidFill>
                <a:effectLst/>
              </a:rPr>
              <a:t>“But when you see Jerusalem surrounded by armies, then know that its desolation has come near.</a:t>
            </a:r>
            <a:r>
              <a:rPr lang="en-US" dirty="0">
                <a:effectLst/>
              </a:rPr>
              <a:t>  Luke 21:20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Ezekiel 38:1–6 (ESV)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Israel is attacked from the North</a:t>
            </a:r>
          </a:p>
          <a:p>
            <a:pPr lvl="1"/>
            <a:r>
              <a:rPr lang="en-US" dirty="0"/>
              <a:t>Gog prince of Magog Region – Land of ancient </a:t>
            </a:r>
            <a:r>
              <a:rPr lang="en-US" dirty="0" err="1"/>
              <a:t>Skidion’s</a:t>
            </a:r>
            <a:r>
              <a:rPr lang="en-US" dirty="0"/>
              <a:t> North of </a:t>
            </a:r>
            <a:r>
              <a:rPr lang="en-US" dirty="0" err="1"/>
              <a:t>Caspien</a:t>
            </a:r>
            <a:r>
              <a:rPr lang="en-US" dirty="0"/>
              <a:t> and Black Seas -&gt; Prophecy about Russia</a:t>
            </a:r>
          </a:p>
          <a:p>
            <a:pPr lvl="1"/>
            <a:r>
              <a:rPr lang="en-US" dirty="0"/>
              <a:t>Iran was called Persia</a:t>
            </a:r>
          </a:p>
          <a:p>
            <a:r>
              <a:rPr lang="en-US" dirty="0"/>
              <a:t>Why or why not prophecy</a:t>
            </a:r>
          </a:p>
          <a:p>
            <a:pPr lvl="1"/>
            <a:r>
              <a:rPr lang="en-US" dirty="0"/>
              <a:t>The battle is in the South</a:t>
            </a:r>
          </a:p>
          <a:p>
            <a:pPr lvl="1"/>
            <a:r>
              <a:rPr lang="en-US" dirty="0"/>
              <a:t>No one comes to Israel’s Defense </a:t>
            </a:r>
          </a:p>
          <a:p>
            <a:pPr lvl="1"/>
            <a:r>
              <a:rPr lang="en-US" dirty="0"/>
              <a:t>Iran gets involved and tells Hezbollah to get involved; Russia starts getting involved</a:t>
            </a:r>
          </a:p>
          <a:p>
            <a:pPr lvl="1"/>
            <a:r>
              <a:rPr lang="en-US" dirty="0"/>
              <a:t>UN Does not recognize Hamas as a terrorist organization</a:t>
            </a:r>
          </a:p>
          <a:p>
            <a:pPr lvl="1"/>
            <a:r>
              <a:rPr lang="en-US" dirty="0"/>
              <a:t>Everyone is telling Israel not to get too harsh; we could pull out</a:t>
            </a:r>
          </a:p>
          <a:p>
            <a:pPr lvl="1"/>
            <a:r>
              <a:rPr lang="en-US" dirty="0"/>
              <a:t>Taiwan gets attack by China</a:t>
            </a:r>
          </a:p>
          <a:p>
            <a:pPr lvl="1"/>
            <a:r>
              <a:rPr lang="en-US" dirty="0"/>
              <a:t>Ukraine</a:t>
            </a:r>
          </a:p>
          <a:p>
            <a:pPr lvl="1"/>
            <a:r>
              <a:rPr lang="en-US" dirty="0"/>
              <a:t>Terrorist cells within America</a:t>
            </a:r>
          </a:p>
          <a:p>
            <a:pPr lvl="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3E397A8-E56C-D54D-994B-D95D942F0A09}" type="slidenum">
              <a:rPr lang="en-US" smtClean="0"/>
              <a:t>9</a:t>
            </a:fld>
            <a:endParaRPr lang="en-US"/>
          </a:p>
        </p:txBody>
      </p:sp>
    </p:spTree>
    <p:extLst>
      <p:ext uri="{BB962C8B-B14F-4D97-AF65-F5344CB8AC3E}">
        <p14:creationId xmlns:p14="http://schemas.microsoft.com/office/powerpoint/2010/main" val="3618310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Wikipedia only includes those with Wikipedia pages…It excludes David Koresh from Waco who claimed to be Christ</a:t>
            </a:r>
          </a:p>
          <a:p>
            <a:r>
              <a:rPr lang="en-US" dirty="0"/>
              <a:t>Between 1900 and 2015, there have been more than 10,000 “strong” quakes around the world.</a:t>
            </a:r>
          </a:p>
          <a:p>
            <a:endParaRPr lang="en-US" dirty="0"/>
          </a:p>
          <a:p>
            <a:r>
              <a:rPr lang="en-US" dirty="0"/>
              <a:t>https://</a:t>
            </a:r>
            <a:r>
              <a:rPr lang="en-US" dirty="0" err="1"/>
              <a:t>ourworldindata.org</a:t>
            </a:r>
            <a:r>
              <a:rPr lang="en-US" dirty="0"/>
              <a:t>/famines</a:t>
            </a:r>
            <a:br>
              <a:rPr lang="en-US" dirty="0"/>
            </a:br>
            <a:r>
              <a:rPr lang="en-US" dirty="0"/>
              <a:t>https://</a:t>
            </a:r>
            <a:r>
              <a:rPr lang="en-US" dirty="0" err="1"/>
              <a:t>www.bloomberg.com</a:t>
            </a:r>
            <a:r>
              <a:rPr lang="en-US" dirty="0"/>
              <a:t>/news/articles/2015-10-09/mapping-100-years-of-earthquakes-in-3-d</a:t>
            </a:r>
          </a:p>
          <a:p>
            <a:endParaRPr lang="en-US" dirty="0"/>
          </a:p>
          <a:p>
            <a:r>
              <a:rPr lang="en-US" dirty="0"/>
              <a:t>10’s of 1000’s of Jews died under Roman Rule and wars.</a:t>
            </a:r>
          </a:p>
          <a:p>
            <a:endParaRPr lang="en-US" dirty="0"/>
          </a:p>
          <a:p>
            <a:r>
              <a:rPr lang="en-US" dirty="0"/>
              <a:t>“Possible, but unlikely” ~ Bible Doctrine</a:t>
            </a:r>
          </a:p>
          <a:p>
            <a:r>
              <a:rPr lang="en-US" dirty="0"/>
              <a:t>The reality is… we don’t know.</a:t>
            </a:r>
          </a:p>
          <a:p>
            <a:endParaRPr lang="en-US" dirty="0"/>
          </a:p>
        </p:txBody>
      </p:sp>
      <p:sp>
        <p:nvSpPr>
          <p:cNvPr id="4" name="Slide Number Placeholder 3"/>
          <p:cNvSpPr>
            <a:spLocks noGrp="1"/>
          </p:cNvSpPr>
          <p:nvPr>
            <p:ph type="sldNum" sz="quarter" idx="5"/>
          </p:nvPr>
        </p:nvSpPr>
        <p:spPr/>
        <p:txBody>
          <a:bodyPr/>
          <a:lstStyle/>
          <a:p>
            <a:fld id="{E3E397A8-E56C-D54D-994B-D95D942F0A09}" type="slidenum">
              <a:rPr lang="en-US" smtClean="0"/>
              <a:t>11</a:t>
            </a:fld>
            <a:endParaRPr lang="en-US"/>
          </a:p>
        </p:txBody>
      </p:sp>
    </p:spTree>
    <p:extLst>
      <p:ext uri="{BB962C8B-B14F-4D97-AF65-F5344CB8AC3E}">
        <p14:creationId xmlns:p14="http://schemas.microsoft.com/office/powerpoint/2010/main" val="289773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WILL KNOW – You won’t need to worry about someone else telling you about it.</a:t>
            </a:r>
          </a:p>
        </p:txBody>
      </p:sp>
      <p:sp>
        <p:nvSpPr>
          <p:cNvPr id="4" name="Slide Number Placeholder 3"/>
          <p:cNvSpPr>
            <a:spLocks noGrp="1"/>
          </p:cNvSpPr>
          <p:nvPr>
            <p:ph type="sldNum" sz="quarter" idx="5"/>
          </p:nvPr>
        </p:nvSpPr>
        <p:spPr/>
        <p:txBody>
          <a:bodyPr/>
          <a:lstStyle/>
          <a:p>
            <a:fld id="{E3E397A8-E56C-D54D-994B-D95D942F0A09}" type="slidenum">
              <a:rPr lang="en-US" smtClean="0"/>
              <a:t>13</a:t>
            </a:fld>
            <a:endParaRPr lang="en-US"/>
          </a:p>
        </p:txBody>
      </p:sp>
    </p:spTree>
    <p:extLst>
      <p:ext uri="{BB962C8B-B14F-4D97-AF65-F5344CB8AC3E}">
        <p14:creationId xmlns:p14="http://schemas.microsoft.com/office/powerpoint/2010/main" val="1057926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be anticipating the Lords return</a:t>
            </a:r>
          </a:p>
          <a:p>
            <a:r>
              <a:rPr lang="en-US" dirty="0"/>
              <a:t>We should be excited about the Lords return</a:t>
            </a:r>
          </a:p>
          <a:p>
            <a:r>
              <a:rPr lang="en-US" dirty="0"/>
              <a:t>“Stephanie told me, except when there are people you know that might not be going to heaven!”</a:t>
            </a:r>
          </a:p>
          <a:p>
            <a:r>
              <a:rPr lang="en-US" dirty="0"/>
              <a:t>If you’re not saved, Me, Angie, or Mitch would LOVE to have that conversation with you.</a:t>
            </a:r>
          </a:p>
          <a:p>
            <a:r>
              <a:rPr lang="en-US" dirty="0"/>
              <a:t>If you are saved…</a:t>
            </a:r>
          </a:p>
          <a:p>
            <a:endParaRPr lang="en-US" dirty="0"/>
          </a:p>
        </p:txBody>
      </p:sp>
      <p:sp>
        <p:nvSpPr>
          <p:cNvPr id="4" name="Slide Number Placeholder 3"/>
          <p:cNvSpPr>
            <a:spLocks noGrp="1"/>
          </p:cNvSpPr>
          <p:nvPr>
            <p:ph type="sldNum" sz="quarter" idx="5"/>
          </p:nvPr>
        </p:nvSpPr>
        <p:spPr/>
        <p:txBody>
          <a:bodyPr/>
          <a:lstStyle/>
          <a:p>
            <a:fld id="{E3E397A8-E56C-D54D-994B-D95D942F0A09}" type="slidenum">
              <a:rPr lang="en-US" smtClean="0"/>
              <a:t>18</a:t>
            </a:fld>
            <a:endParaRPr lang="en-US"/>
          </a:p>
        </p:txBody>
      </p:sp>
    </p:spTree>
    <p:extLst>
      <p:ext uri="{BB962C8B-B14F-4D97-AF65-F5344CB8AC3E}">
        <p14:creationId xmlns:p14="http://schemas.microsoft.com/office/powerpoint/2010/main" val="3535772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11/4/23</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57849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11/4/23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35421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11/4/23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2782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11/4/23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5735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11/4/23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4199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11/4/23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6746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11/4/23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7862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11/4/23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0237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11/4/23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0874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11/4/23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9812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11/4/23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0161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11/4/23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12589138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14" r:id="rId7"/>
    <p:sldLayoutId id="2147483715" r:id="rId8"/>
    <p:sldLayoutId id="2147483716" r:id="rId9"/>
    <p:sldLayoutId id="2147483717" r:id="rId10"/>
    <p:sldLayoutId id="2147483724"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gO8N3L_aERg?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4" name="Picture 23" descr="Network connection abstract against a white background">
            <a:extLst>
              <a:ext uri="{FF2B5EF4-FFF2-40B4-BE49-F238E27FC236}">
                <a16:creationId xmlns:a16="http://schemas.microsoft.com/office/drawing/2014/main" id="{F5FFC0A6-1B43-5FB6-D302-A562AC1747FD}"/>
              </a:ext>
            </a:extLst>
          </p:cNvPr>
          <p:cNvPicPr>
            <a:picLocks noChangeAspect="1"/>
          </p:cNvPicPr>
          <p:nvPr/>
        </p:nvPicPr>
        <p:blipFill rotWithShape="1">
          <a:blip r:embed="rId2">
            <a:alphaModFix amt="60000"/>
          </a:blip>
          <a:srcRect t="15726" r="-1" b="-1"/>
          <a:stretch/>
        </p:blipFill>
        <p:spPr>
          <a:xfrm>
            <a:off x="3048" y="10"/>
            <a:ext cx="12188952" cy="6856614"/>
          </a:xfrm>
          <a:prstGeom prst="rect">
            <a:avLst/>
          </a:prstGeom>
        </p:spPr>
      </p:pic>
      <p:grpSp>
        <p:nvGrpSpPr>
          <p:cNvPr id="13" name="Group 12">
            <a:extLst>
              <a:ext uri="{FF2B5EF4-FFF2-40B4-BE49-F238E27FC236}">
                <a16:creationId xmlns:a16="http://schemas.microsoft.com/office/drawing/2014/main" id="{B9632603-447F-4389-863D-9820DB9915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14" name="Picture 13">
              <a:extLst>
                <a:ext uri="{FF2B5EF4-FFF2-40B4-BE49-F238E27FC236}">
                  <a16:creationId xmlns:a16="http://schemas.microsoft.com/office/drawing/2014/main" id="{354F4BB5-9639-4525-A748-2B2D8FDB107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15" name="Picture 14">
              <a:extLst>
                <a:ext uri="{FF2B5EF4-FFF2-40B4-BE49-F238E27FC236}">
                  <a16:creationId xmlns:a16="http://schemas.microsoft.com/office/drawing/2014/main" id="{4D9AF55E-83EF-4A42-A236-590299A7B9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2" name="Title 1">
            <a:extLst>
              <a:ext uri="{FF2B5EF4-FFF2-40B4-BE49-F238E27FC236}">
                <a16:creationId xmlns:a16="http://schemas.microsoft.com/office/drawing/2014/main" id="{E91D242D-B3BE-77D3-66D4-2AD39E1CEB18}"/>
              </a:ext>
            </a:extLst>
          </p:cNvPr>
          <p:cNvSpPr>
            <a:spLocks noGrp="1"/>
          </p:cNvSpPr>
          <p:nvPr>
            <p:ph type="ctrTitle"/>
          </p:nvPr>
        </p:nvSpPr>
        <p:spPr>
          <a:xfrm>
            <a:off x="996275" y="744909"/>
            <a:ext cx="10190071" cy="3145855"/>
          </a:xfrm>
        </p:spPr>
        <p:txBody>
          <a:bodyPr anchor="b">
            <a:normAutofit/>
          </a:bodyPr>
          <a:lstStyle/>
          <a:p>
            <a:r>
              <a:rPr lang="en-US" sz="5200" dirty="0">
                <a:solidFill>
                  <a:srgbClr val="FFFFFF"/>
                </a:solidFill>
              </a:rPr>
              <a:t>Imminent Return</a:t>
            </a:r>
          </a:p>
        </p:txBody>
      </p:sp>
      <p:sp>
        <p:nvSpPr>
          <p:cNvPr id="3" name="Subtitle 2">
            <a:extLst>
              <a:ext uri="{FF2B5EF4-FFF2-40B4-BE49-F238E27FC236}">
                <a16:creationId xmlns:a16="http://schemas.microsoft.com/office/drawing/2014/main" id="{EBE77F05-3CEF-AC2C-5583-62F8A75A72BD}"/>
              </a:ext>
            </a:extLst>
          </p:cNvPr>
          <p:cNvSpPr>
            <a:spLocks noGrp="1"/>
          </p:cNvSpPr>
          <p:nvPr>
            <p:ph type="subTitle" idx="1"/>
          </p:nvPr>
        </p:nvSpPr>
        <p:spPr>
          <a:xfrm>
            <a:off x="1218708" y="4069780"/>
            <a:ext cx="9781327" cy="2056617"/>
          </a:xfrm>
        </p:spPr>
        <p:txBody>
          <a:bodyPr anchor="t">
            <a:normAutofit/>
          </a:bodyPr>
          <a:lstStyle/>
          <a:p>
            <a:r>
              <a:rPr lang="en-US" sz="2200" dirty="0">
                <a:solidFill>
                  <a:srgbClr val="FFFFFF"/>
                </a:solidFill>
              </a:rPr>
              <a:t>Mark 13:24-37</a:t>
            </a:r>
          </a:p>
        </p:txBody>
      </p:sp>
    </p:spTree>
    <p:extLst>
      <p:ext uri="{BB962C8B-B14F-4D97-AF65-F5344CB8AC3E}">
        <p14:creationId xmlns:p14="http://schemas.microsoft.com/office/powerpoint/2010/main" val="4027012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1B04-E71F-4767-1D94-6B8642AFDAF6}"/>
              </a:ext>
            </a:extLst>
          </p:cNvPr>
          <p:cNvSpPr>
            <a:spLocks noGrp="1"/>
          </p:cNvSpPr>
          <p:nvPr>
            <p:ph type="title"/>
          </p:nvPr>
        </p:nvSpPr>
        <p:spPr/>
        <p:txBody>
          <a:bodyPr>
            <a:normAutofit fontScale="90000"/>
          </a:bodyPr>
          <a:lstStyle/>
          <a:p>
            <a:pPr marL="0" marR="0">
              <a:lnSpc>
                <a:spcPct val="115000"/>
              </a:lnSpc>
              <a:spcBef>
                <a:spcPts val="0"/>
              </a:spcBef>
              <a:spcAft>
                <a:spcPts val="1000"/>
              </a:spcAft>
            </a:pPr>
            <a:r>
              <a:rPr lang="en-US" sz="3200" b="1" baseline="30000" dirty="0">
                <a:effectLst/>
              </a:rPr>
              <a:t>7 </a:t>
            </a:r>
            <a:r>
              <a:rPr lang="en-US" sz="3200" dirty="0">
                <a:solidFill>
                  <a:srgbClr val="FF0000"/>
                </a:solidFill>
                <a:effectLst/>
              </a:rPr>
              <a:t>And when you hear of wars and rumors of wars, do not be alarmed. This must take place, but the end is not yet.</a:t>
            </a:r>
            <a:r>
              <a:rPr lang="en-US" sz="3200" dirty="0">
                <a:effectLst/>
              </a:rPr>
              <a:t> </a:t>
            </a:r>
            <a:r>
              <a:rPr lang="en-US" sz="3200" b="1" baseline="30000" dirty="0">
                <a:effectLst/>
              </a:rPr>
              <a:t>8 </a:t>
            </a:r>
            <a:r>
              <a:rPr lang="en-US" sz="3200" dirty="0">
                <a:solidFill>
                  <a:srgbClr val="FF0000"/>
                </a:solidFill>
                <a:effectLst/>
              </a:rPr>
              <a:t>For nation will rise against nation, and kingdom against kingdom. There will be earthquakes in various places; there will be famines. These are but the beginning of the </a:t>
            </a:r>
            <a:r>
              <a:rPr lang="en-US" sz="3200" b="1" dirty="0">
                <a:solidFill>
                  <a:srgbClr val="FF0000"/>
                </a:solidFill>
                <a:effectLst/>
              </a:rPr>
              <a:t>birth pains</a:t>
            </a:r>
            <a:r>
              <a:rPr lang="en-US" sz="3200" dirty="0">
                <a:solidFill>
                  <a:srgbClr val="FF0000"/>
                </a:solidFill>
                <a:effectLst/>
              </a:rPr>
              <a:t>.</a:t>
            </a:r>
            <a:endParaRPr lang="en-US" sz="6600" dirty="0"/>
          </a:p>
        </p:txBody>
      </p:sp>
      <p:sp>
        <p:nvSpPr>
          <p:cNvPr id="3" name="Text Placeholder 2">
            <a:extLst>
              <a:ext uri="{FF2B5EF4-FFF2-40B4-BE49-F238E27FC236}">
                <a16:creationId xmlns:a16="http://schemas.microsoft.com/office/drawing/2014/main" id="{0C805911-0F15-2001-DB4E-E3E1D5C9F763}"/>
              </a:ext>
            </a:extLst>
          </p:cNvPr>
          <p:cNvSpPr>
            <a:spLocks noGrp="1"/>
          </p:cNvSpPr>
          <p:nvPr>
            <p:ph type="body" idx="1"/>
          </p:nvPr>
        </p:nvSpPr>
        <p:spPr/>
        <p:txBody>
          <a:bodyPr/>
          <a:lstStyle/>
          <a:p>
            <a:r>
              <a:rPr lang="en-US" dirty="0"/>
              <a:t>Mark 13:7–8 (ESV) </a:t>
            </a:r>
          </a:p>
        </p:txBody>
      </p:sp>
    </p:spTree>
    <p:extLst>
      <p:ext uri="{BB962C8B-B14F-4D97-AF65-F5344CB8AC3E}">
        <p14:creationId xmlns:p14="http://schemas.microsoft.com/office/powerpoint/2010/main" val="3821541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EEEFA-5922-0EC4-D9C8-A231576DFB21}"/>
              </a:ext>
            </a:extLst>
          </p:cNvPr>
          <p:cNvSpPr>
            <a:spLocks noGrp="1"/>
          </p:cNvSpPr>
          <p:nvPr>
            <p:ph type="title"/>
          </p:nvPr>
        </p:nvSpPr>
        <p:spPr/>
        <p:txBody>
          <a:bodyPr/>
          <a:lstStyle/>
          <a:p>
            <a:r>
              <a:rPr lang="en-US" dirty="0"/>
              <a:t>Jesus’ Prophecies (Mark 13)</a:t>
            </a:r>
          </a:p>
        </p:txBody>
      </p:sp>
      <p:graphicFrame>
        <p:nvGraphicFramePr>
          <p:cNvPr id="4" name="Content Placeholder 3">
            <a:extLst>
              <a:ext uri="{FF2B5EF4-FFF2-40B4-BE49-F238E27FC236}">
                <a16:creationId xmlns:a16="http://schemas.microsoft.com/office/drawing/2014/main" id="{DE537933-8FA9-8E00-5E19-1C727F1E9157}"/>
              </a:ext>
            </a:extLst>
          </p:cNvPr>
          <p:cNvGraphicFramePr>
            <a:graphicFrameLocks noGrp="1"/>
          </p:cNvGraphicFramePr>
          <p:nvPr>
            <p:ph idx="1"/>
            <p:extLst>
              <p:ext uri="{D42A27DB-BD31-4B8C-83A1-F6EECF244321}">
                <p14:modId xmlns:p14="http://schemas.microsoft.com/office/powerpoint/2010/main" val="2467242521"/>
              </p:ext>
            </p:extLst>
          </p:nvPr>
        </p:nvGraphicFramePr>
        <p:xfrm>
          <a:off x="458693" y="1691323"/>
          <a:ext cx="11146405" cy="5008880"/>
        </p:xfrm>
        <a:graphic>
          <a:graphicData uri="http://schemas.openxmlformats.org/drawingml/2006/table">
            <a:tbl>
              <a:tblPr firstRow="1" bandRow="1">
                <a:tableStyleId>{5C22544A-7EE6-4342-B048-85BDC9FD1C3A}</a:tableStyleId>
              </a:tblPr>
              <a:tblGrid>
                <a:gridCol w="6188292">
                  <a:extLst>
                    <a:ext uri="{9D8B030D-6E8A-4147-A177-3AD203B41FA5}">
                      <a16:colId xmlns:a16="http://schemas.microsoft.com/office/drawing/2014/main" val="522901360"/>
                    </a:ext>
                  </a:extLst>
                </a:gridCol>
                <a:gridCol w="4958113">
                  <a:extLst>
                    <a:ext uri="{9D8B030D-6E8A-4147-A177-3AD203B41FA5}">
                      <a16:colId xmlns:a16="http://schemas.microsoft.com/office/drawing/2014/main" val="1375181708"/>
                    </a:ext>
                  </a:extLst>
                </a:gridCol>
              </a:tblGrid>
              <a:tr h="370840">
                <a:tc>
                  <a:txBody>
                    <a:bodyPr/>
                    <a:lstStyle/>
                    <a:p>
                      <a:r>
                        <a:rPr lang="en-US" dirty="0"/>
                        <a:t>Prophecy</a:t>
                      </a:r>
                    </a:p>
                  </a:txBody>
                  <a:tcPr/>
                </a:tc>
                <a:tc>
                  <a:txBody>
                    <a:bodyPr/>
                    <a:lstStyle/>
                    <a:p>
                      <a:r>
                        <a:rPr lang="en-US" dirty="0"/>
                        <a:t>Fulfillment</a:t>
                      </a:r>
                    </a:p>
                  </a:txBody>
                  <a:tcPr/>
                </a:tc>
                <a:extLst>
                  <a:ext uri="{0D108BD9-81ED-4DB2-BD59-A6C34878D82A}">
                    <a16:rowId xmlns:a16="http://schemas.microsoft.com/office/drawing/2014/main" val="1860481526"/>
                  </a:ext>
                </a:extLst>
              </a:tr>
              <a:tr h="370840">
                <a:tc>
                  <a:txBody>
                    <a:bodyPr/>
                    <a:lstStyle/>
                    <a:p>
                      <a:r>
                        <a:rPr lang="en-US" dirty="0"/>
                        <a:t>Destruction of the Temple</a:t>
                      </a:r>
                    </a:p>
                  </a:txBody>
                  <a:tcPr anchor="ctr"/>
                </a:tc>
                <a:tc>
                  <a:txBody>
                    <a:bodyPr/>
                    <a:lstStyle/>
                    <a:p>
                      <a:pPr marL="285750" indent="-285750">
                        <a:buFont typeface="Arial" panose="020B0604020202020204" pitchFamily="34" charset="0"/>
                        <a:buChar char="•"/>
                      </a:pPr>
                      <a:r>
                        <a:rPr lang="en-US" sz="1600" dirty="0"/>
                        <a:t>Temple Destroyed in 70 A.D.</a:t>
                      </a:r>
                    </a:p>
                  </a:txBody>
                  <a:tcPr anchor="ctr"/>
                </a:tc>
                <a:extLst>
                  <a:ext uri="{0D108BD9-81ED-4DB2-BD59-A6C34878D82A}">
                    <a16:rowId xmlns:a16="http://schemas.microsoft.com/office/drawing/2014/main" val="2662660716"/>
                  </a:ext>
                </a:extLst>
              </a:tr>
              <a:tr h="370840">
                <a:tc>
                  <a:txBody>
                    <a:bodyPr/>
                    <a:lstStyle/>
                    <a:p>
                      <a:r>
                        <a:rPr lang="en-US" dirty="0"/>
                        <a:t>False Prophets; Claiming to be Christ</a:t>
                      </a:r>
                    </a:p>
                  </a:txBody>
                  <a:tcPr anchor="ctr"/>
                </a:tc>
                <a:tc>
                  <a:txBody>
                    <a:bodyPr/>
                    <a:lstStyle/>
                    <a:p>
                      <a:pPr marL="285750" indent="-285750">
                        <a:buFont typeface="Arial" panose="020B0604020202020204" pitchFamily="34" charset="0"/>
                        <a:buChar char="•"/>
                      </a:pPr>
                      <a:r>
                        <a:rPr lang="en-US" sz="1600" dirty="0"/>
                        <a:t>Wikipedia: 46 Since the 17</a:t>
                      </a:r>
                      <a:r>
                        <a:rPr lang="en-US" sz="1600" baseline="30000" dirty="0"/>
                        <a:t>th</a:t>
                      </a:r>
                      <a:r>
                        <a:rPr lang="en-US" sz="1600" dirty="0"/>
                        <a:t> Century</a:t>
                      </a:r>
                    </a:p>
                  </a:txBody>
                  <a:tcPr anchor="ctr"/>
                </a:tc>
                <a:extLst>
                  <a:ext uri="{0D108BD9-81ED-4DB2-BD59-A6C34878D82A}">
                    <a16:rowId xmlns:a16="http://schemas.microsoft.com/office/drawing/2014/main" val="3124257496"/>
                  </a:ext>
                </a:extLst>
              </a:tr>
              <a:tr h="370840">
                <a:tc>
                  <a:txBody>
                    <a:bodyPr/>
                    <a:lstStyle/>
                    <a:p>
                      <a:r>
                        <a:rPr lang="en-US" dirty="0"/>
                        <a:t>Wars and Rumors of Wars (Cold Wars)</a:t>
                      </a:r>
                    </a:p>
                  </a:txBody>
                  <a:tcPr anchor="ctr"/>
                </a:tc>
                <a:tc>
                  <a:txBody>
                    <a:bodyPr/>
                    <a:lstStyle/>
                    <a:p>
                      <a:pPr marL="285750" indent="-285750">
                        <a:buFont typeface="Arial" panose="020B0604020202020204" pitchFamily="34" charset="0"/>
                        <a:buChar char="•"/>
                      </a:pPr>
                      <a:r>
                        <a:rPr lang="en-US" sz="1600" dirty="0"/>
                        <a:t>Hamas/Israel War</a:t>
                      </a:r>
                    </a:p>
                  </a:txBody>
                  <a:tcPr anchor="ctr"/>
                </a:tc>
                <a:extLst>
                  <a:ext uri="{0D108BD9-81ED-4DB2-BD59-A6C34878D82A}">
                    <a16:rowId xmlns:a16="http://schemas.microsoft.com/office/drawing/2014/main" val="4044120005"/>
                  </a:ext>
                </a:extLst>
              </a:tr>
              <a:tr h="370840">
                <a:tc>
                  <a:txBody>
                    <a:bodyPr/>
                    <a:lstStyle/>
                    <a:p>
                      <a:r>
                        <a:rPr lang="en-US" dirty="0"/>
                        <a:t>Earthquakes and Famines</a:t>
                      </a:r>
                    </a:p>
                  </a:txBody>
                  <a:tcPr anchor="ctr"/>
                </a:tc>
                <a:tc>
                  <a:txBody>
                    <a:bodyPr/>
                    <a:lstStyle/>
                    <a:p>
                      <a:pPr marL="285750" indent="-285750">
                        <a:buFont typeface="Arial" panose="020B0604020202020204" pitchFamily="34" charset="0"/>
                        <a:buChar char="•"/>
                      </a:pPr>
                      <a:r>
                        <a:rPr lang="en-US" sz="1600" dirty="0"/>
                        <a:t>Over 10,000 ”strong” quakes since 1900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From 1860s to 2016 128 Million people died in famines</a:t>
                      </a:r>
                    </a:p>
                  </a:txBody>
                  <a:tcPr anchor="ctr"/>
                </a:tc>
                <a:extLst>
                  <a:ext uri="{0D108BD9-81ED-4DB2-BD59-A6C34878D82A}">
                    <a16:rowId xmlns:a16="http://schemas.microsoft.com/office/drawing/2014/main" val="546647544"/>
                  </a:ext>
                </a:extLst>
              </a:tr>
              <a:tr h="370840">
                <a:tc>
                  <a:txBody>
                    <a:bodyPr/>
                    <a:lstStyle/>
                    <a:p>
                      <a:r>
                        <a:rPr lang="en-US" dirty="0"/>
                        <a:t>The Disciples will be Persecuted</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Acts 4:5-12; 5:27-33; 12:1-5; 24: 1-9; 25:1-3, 7</a:t>
                      </a:r>
                    </a:p>
                  </a:txBody>
                  <a:tcPr anchor="ctr"/>
                </a:tc>
                <a:extLst>
                  <a:ext uri="{0D108BD9-81ED-4DB2-BD59-A6C34878D82A}">
                    <a16:rowId xmlns:a16="http://schemas.microsoft.com/office/drawing/2014/main" val="155877704"/>
                  </a:ext>
                </a:extLst>
              </a:tr>
              <a:tr h="370840">
                <a:tc>
                  <a:txBody>
                    <a:bodyPr/>
                    <a:lstStyle/>
                    <a:p>
                      <a:r>
                        <a:rPr lang="en-US" dirty="0"/>
                        <a:t>Families will betray one another</a:t>
                      </a:r>
                    </a:p>
                  </a:txBody>
                  <a:tcPr anchor="ctr"/>
                </a:tc>
                <a:tc>
                  <a:txBody>
                    <a:bodyPr/>
                    <a:lstStyle/>
                    <a:p>
                      <a:pPr marL="285750" indent="-285750">
                        <a:buFont typeface="Arial" panose="020B0604020202020204" pitchFamily="34" charset="0"/>
                        <a:buChar char="•"/>
                      </a:pPr>
                      <a:r>
                        <a:rPr lang="en-US" sz="1600" dirty="0"/>
                        <a:t>Have we not seen this?</a:t>
                      </a:r>
                    </a:p>
                  </a:txBody>
                  <a:tcPr anchor="ctr"/>
                </a:tc>
                <a:extLst>
                  <a:ext uri="{0D108BD9-81ED-4DB2-BD59-A6C34878D82A}">
                    <a16:rowId xmlns:a16="http://schemas.microsoft.com/office/drawing/2014/main" val="3481420001"/>
                  </a:ext>
                </a:extLst>
              </a:tr>
              <a:tr h="370840">
                <a:tc>
                  <a:txBody>
                    <a:bodyPr/>
                    <a:lstStyle/>
                    <a:p>
                      <a:r>
                        <a:rPr lang="en-US" dirty="0"/>
                        <a:t>Abomination of Desolation</a:t>
                      </a:r>
                    </a:p>
                  </a:txBody>
                  <a:tcPr anchor="ctr"/>
                </a:tc>
                <a:tc>
                  <a:txBody>
                    <a:bodyPr/>
                    <a:lstStyle/>
                    <a:p>
                      <a:pPr marL="285750" indent="-285750">
                        <a:buFont typeface="Arial" panose="020B0604020202020204" pitchFamily="34" charset="0"/>
                        <a:buChar char="•"/>
                      </a:pPr>
                      <a:r>
                        <a:rPr lang="en-US" sz="1600" dirty="0"/>
                        <a:t>Antiochus Epiphanes</a:t>
                      </a:r>
                    </a:p>
                    <a:p>
                      <a:pPr marL="285750" indent="-285750">
                        <a:buFont typeface="Arial" panose="020B0604020202020204" pitchFamily="34" charset="0"/>
                        <a:buChar char="•"/>
                      </a:pPr>
                      <a:r>
                        <a:rPr lang="en-US" sz="1600" dirty="0"/>
                        <a:t>Daniel 9:27; 11:31; 12:11</a:t>
                      </a:r>
                    </a:p>
                  </a:txBody>
                  <a:tcPr anchor="ctr"/>
                </a:tc>
                <a:extLst>
                  <a:ext uri="{0D108BD9-81ED-4DB2-BD59-A6C34878D82A}">
                    <a16:rowId xmlns:a16="http://schemas.microsoft.com/office/drawing/2014/main" val="603661974"/>
                  </a:ext>
                </a:extLst>
              </a:tr>
              <a:tr h="370840">
                <a:tc>
                  <a:txBody>
                    <a:bodyPr/>
                    <a:lstStyle/>
                    <a:p>
                      <a:r>
                        <a:rPr lang="en-US" dirty="0"/>
                        <a:t>Tribulation the world has never seen before</a:t>
                      </a:r>
                    </a:p>
                  </a:txBody>
                  <a:tcPr anchor="ctr"/>
                </a:tc>
                <a:tc>
                  <a:txBody>
                    <a:bodyPr/>
                    <a:lstStyle/>
                    <a:p>
                      <a:pPr marL="285750" indent="-285750">
                        <a:buFont typeface="Arial" panose="020B0604020202020204" pitchFamily="34" charset="0"/>
                        <a:buChar char="•"/>
                      </a:pPr>
                      <a:r>
                        <a:rPr lang="en-US" sz="1600" dirty="0"/>
                        <a:t>Pandemics, Plagues, Holocaust, Roman Rule, etc.</a:t>
                      </a:r>
                    </a:p>
                  </a:txBody>
                  <a:tcPr anchor="ctr"/>
                </a:tc>
                <a:extLst>
                  <a:ext uri="{0D108BD9-81ED-4DB2-BD59-A6C34878D82A}">
                    <a16:rowId xmlns:a16="http://schemas.microsoft.com/office/drawing/2014/main" val="242087450"/>
                  </a:ext>
                </a:extLst>
              </a:tr>
              <a:tr h="370840">
                <a:tc>
                  <a:txBody>
                    <a:bodyPr/>
                    <a:lstStyle/>
                    <a:p>
                      <a:r>
                        <a:rPr lang="en-US" dirty="0"/>
                        <a:t>Sun and Moon Darkened and Stars Fall From the sky</a:t>
                      </a:r>
                    </a:p>
                  </a:txBody>
                  <a:tcPr anchor="ctr">
                    <a:solidFill>
                      <a:schemeClr val="accent4">
                        <a:lumMod val="20000"/>
                        <a:lumOff val="80000"/>
                      </a:schemeClr>
                    </a:solidFill>
                  </a:tcPr>
                </a:tc>
                <a:tc>
                  <a:txBody>
                    <a:bodyPr/>
                    <a:lstStyle/>
                    <a:p>
                      <a:pPr marL="285750" indent="-285750">
                        <a:buFont typeface="Arial" panose="020B0604020202020204" pitchFamily="34" charset="0"/>
                        <a:buChar char="•"/>
                      </a:pPr>
                      <a:r>
                        <a:rPr lang="en-US" sz="1600" dirty="0"/>
                        <a:t>Not Seen</a:t>
                      </a:r>
                    </a:p>
                  </a:txBody>
                  <a:tcPr anchor="ctr">
                    <a:solidFill>
                      <a:schemeClr val="accent4">
                        <a:lumMod val="20000"/>
                        <a:lumOff val="80000"/>
                      </a:schemeClr>
                    </a:solidFill>
                  </a:tcPr>
                </a:tc>
                <a:extLst>
                  <a:ext uri="{0D108BD9-81ED-4DB2-BD59-A6C34878D82A}">
                    <a16:rowId xmlns:a16="http://schemas.microsoft.com/office/drawing/2014/main" val="3568251333"/>
                  </a:ext>
                </a:extLst>
              </a:tr>
              <a:tr h="370840">
                <a:tc>
                  <a:txBody>
                    <a:bodyPr/>
                    <a:lstStyle/>
                    <a:p>
                      <a:r>
                        <a:rPr lang="en-US" dirty="0"/>
                        <a:t>Jesus to come from the clouds with great power and glory</a:t>
                      </a:r>
                    </a:p>
                  </a:txBody>
                  <a:tcPr anchor="ctr">
                    <a:solidFill>
                      <a:schemeClr val="accent4">
                        <a:lumMod val="20000"/>
                        <a:lumOff val="80000"/>
                      </a:schemeClr>
                    </a:solidFill>
                  </a:tcPr>
                </a:tc>
                <a:tc>
                  <a:txBody>
                    <a:bodyPr/>
                    <a:lstStyle/>
                    <a:p>
                      <a:pPr marL="285750" indent="-285750">
                        <a:buFont typeface="Arial" panose="020B0604020202020204" pitchFamily="34" charset="0"/>
                        <a:buChar char="•"/>
                      </a:pPr>
                      <a:r>
                        <a:rPr lang="en-US" sz="1600" dirty="0"/>
                        <a:t>Not Seen</a:t>
                      </a:r>
                    </a:p>
                  </a:txBody>
                  <a:tcPr anchor="ctr">
                    <a:solidFill>
                      <a:schemeClr val="accent4">
                        <a:lumMod val="20000"/>
                        <a:lumOff val="80000"/>
                      </a:schemeClr>
                    </a:solidFill>
                  </a:tcPr>
                </a:tc>
                <a:extLst>
                  <a:ext uri="{0D108BD9-81ED-4DB2-BD59-A6C34878D82A}">
                    <a16:rowId xmlns:a16="http://schemas.microsoft.com/office/drawing/2014/main" val="455618712"/>
                  </a:ext>
                </a:extLst>
              </a:tr>
            </a:tbl>
          </a:graphicData>
        </a:graphic>
      </p:graphicFrame>
    </p:spTree>
    <p:extLst>
      <p:ext uri="{BB962C8B-B14F-4D97-AF65-F5344CB8AC3E}">
        <p14:creationId xmlns:p14="http://schemas.microsoft.com/office/powerpoint/2010/main" val="422620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4E36B-3498-760D-76E5-85E64DE6DCFF}"/>
              </a:ext>
            </a:extLst>
          </p:cNvPr>
          <p:cNvSpPr>
            <a:spLocks noGrp="1"/>
          </p:cNvSpPr>
          <p:nvPr>
            <p:ph type="title"/>
          </p:nvPr>
        </p:nvSpPr>
        <p:spPr/>
        <p:txBody>
          <a:bodyPr/>
          <a:lstStyle/>
          <a:p>
            <a:r>
              <a:rPr lang="en-US" dirty="0"/>
              <a:t>Lesson of the Fig Tree</a:t>
            </a:r>
          </a:p>
        </p:txBody>
      </p:sp>
      <p:sp>
        <p:nvSpPr>
          <p:cNvPr id="3" name="Content Placeholder 2">
            <a:extLst>
              <a:ext uri="{FF2B5EF4-FFF2-40B4-BE49-F238E27FC236}">
                <a16:creationId xmlns:a16="http://schemas.microsoft.com/office/drawing/2014/main" id="{BB81D5F9-034B-616C-591E-D981DF2C70FC}"/>
              </a:ext>
            </a:extLst>
          </p:cNvPr>
          <p:cNvSpPr>
            <a:spLocks noGrp="1"/>
          </p:cNvSpPr>
          <p:nvPr>
            <p:ph idx="1"/>
          </p:nvPr>
        </p:nvSpPr>
        <p:spPr/>
        <p:txBody>
          <a:bodyPr>
            <a:normAutofit lnSpcReduction="10000"/>
          </a:bodyPr>
          <a:lstStyle/>
          <a:p>
            <a:pPr marL="0" marR="0" indent="0">
              <a:lnSpc>
                <a:spcPct val="115000"/>
              </a:lnSpc>
              <a:spcBef>
                <a:spcPts val="0"/>
              </a:spcBef>
              <a:spcAft>
                <a:spcPts val="0"/>
              </a:spcAft>
              <a:buNone/>
            </a:pPr>
            <a:r>
              <a:rPr lang="en-US" sz="2800" b="1" baseline="30000" dirty="0">
                <a:effectLst/>
              </a:rPr>
              <a:t>28 </a:t>
            </a:r>
            <a:r>
              <a:rPr lang="en-US" sz="2800" dirty="0">
                <a:solidFill>
                  <a:srgbClr val="FF0000"/>
                </a:solidFill>
                <a:effectLst/>
              </a:rPr>
              <a:t>“From the fig tree learn its lesson: as soon as its branch becomes tender and puts out its leaves, you know that summer is near.</a:t>
            </a:r>
            <a:r>
              <a:rPr lang="en-US" sz="2800" dirty="0">
                <a:effectLst/>
              </a:rPr>
              <a:t> </a:t>
            </a:r>
            <a:r>
              <a:rPr lang="en-US" sz="2800" b="1" baseline="30000" dirty="0">
                <a:effectLst/>
              </a:rPr>
              <a:t>29 </a:t>
            </a:r>
            <a:r>
              <a:rPr lang="en-US" sz="2800" dirty="0">
                <a:solidFill>
                  <a:srgbClr val="FF0000"/>
                </a:solidFill>
                <a:effectLst/>
              </a:rPr>
              <a:t>So also, when you see these things taking place, you know that he is near, at the very gates.</a:t>
            </a:r>
            <a:r>
              <a:rPr lang="en-US" sz="2800" dirty="0">
                <a:effectLst/>
              </a:rPr>
              <a:t> </a:t>
            </a:r>
            <a:r>
              <a:rPr lang="en-US" sz="2800" b="1" baseline="30000" dirty="0">
                <a:effectLst/>
              </a:rPr>
              <a:t>30 </a:t>
            </a:r>
            <a:r>
              <a:rPr lang="en-US" sz="2800" dirty="0">
                <a:solidFill>
                  <a:srgbClr val="FF0000"/>
                </a:solidFill>
                <a:effectLst/>
              </a:rPr>
              <a:t>Truly, I say to you, this generation will not pass away until all these things take place.</a:t>
            </a:r>
            <a:r>
              <a:rPr lang="en-US" sz="2800" dirty="0">
                <a:effectLst/>
              </a:rPr>
              <a:t> </a:t>
            </a:r>
            <a:r>
              <a:rPr lang="en-US" sz="2800" b="1" baseline="30000" dirty="0">
                <a:effectLst/>
              </a:rPr>
              <a:t>31 </a:t>
            </a:r>
            <a:r>
              <a:rPr lang="en-US" sz="2800" dirty="0">
                <a:solidFill>
                  <a:srgbClr val="FF0000"/>
                </a:solidFill>
                <a:effectLst/>
              </a:rPr>
              <a:t>Heaven and earth will pass away, but my words will not pass away.</a:t>
            </a:r>
            <a:r>
              <a:rPr lang="en-US" sz="2800" dirty="0">
                <a:effectLst/>
              </a:rPr>
              <a:t> </a:t>
            </a:r>
          </a:p>
          <a:p>
            <a:pPr marL="0" indent="0">
              <a:buNone/>
            </a:pPr>
            <a:endParaRPr lang="en-US" sz="2800" dirty="0">
              <a:effectLst/>
            </a:endParaRPr>
          </a:p>
          <a:p>
            <a:pPr marL="0" indent="0">
              <a:buNone/>
            </a:pPr>
            <a:r>
              <a:rPr lang="en-US" sz="2800" dirty="0">
                <a:effectLst/>
              </a:rPr>
              <a:t>Mark 13:28-31 (ESV) </a:t>
            </a:r>
          </a:p>
        </p:txBody>
      </p:sp>
    </p:spTree>
    <p:extLst>
      <p:ext uri="{BB962C8B-B14F-4D97-AF65-F5344CB8AC3E}">
        <p14:creationId xmlns:p14="http://schemas.microsoft.com/office/powerpoint/2010/main" val="834093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E24A2-D074-789F-E0CF-E3DCDAB95583}"/>
              </a:ext>
            </a:extLst>
          </p:cNvPr>
          <p:cNvSpPr>
            <a:spLocks noGrp="1"/>
          </p:cNvSpPr>
          <p:nvPr>
            <p:ph type="title"/>
          </p:nvPr>
        </p:nvSpPr>
        <p:spPr/>
        <p:txBody>
          <a:bodyPr>
            <a:normAutofit/>
          </a:bodyPr>
          <a:lstStyle/>
          <a:p>
            <a:r>
              <a:rPr lang="en-US" dirty="0"/>
              <a:t>The Coming of the Son of Man </a:t>
            </a:r>
          </a:p>
        </p:txBody>
      </p:sp>
      <p:sp>
        <p:nvSpPr>
          <p:cNvPr id="3" name="Content Placeholder 2">
            <a:extLst>
              <a:ext uri="{FF2B5EF4-FFF2-40B4-BE49-F238E27FC236}">
                <a16:creationId xmlns:a16="http://schemas.microsoft.com/office/drawing/2014/main" id="{F9EA8A96-1E65-E282-32F7-A072642EC367}"/>
              </a:ext>
            </a:extLst>
          </p:cNvPr>
          <p:cNvSpPr>
            <a:spLocks noGrp="1"/>
          </p:cNvSpPr>
          <p:nvPr>
            <p:ph idx="1"/>
          </p:nvPr>
        </p:nvSpPr>
        <p:spPr/>
        <p:txBody>
          <a:bodyPr>
            <a:normAutofit/>
          </a:bodyPr>
          <a:lstStyle/>
          <a:p>
            <a:pPr marL="0" marR="0" indent="0">
              <a:lnSpc>
                <a:spcPct val="115000"/>
              </a:lnSpc>
              <a:spcBef>
                <a:spcPts val="0"/>
              </a:spcBef>
              <a:spcAft>
                <a:spcPts val="0"/>
              </a:spcAft>
              <a:buNone/>
            </a:pPr>
            <a:r>
              <a:rPr lang="en-US" sz="2800" baseline="30000" dirty="0">
                <a:effectLst/>
              </a:rPr>
              <a:t>26 </a:t>
            </a:r>
            <a:r>
              <a:rPr lang="en-US" sz="2800" dirty="0">
                <a:solidFill>
                  <a:srgbClr val="FF0000"/>
                </a:solidFill>
                <a:effectLst/>
              </a:rPr>
              <a:t>And then </a:t>
            </a:r>
            <a:r>
              <a:rPr lang="en-US" sz="3600" b="1" u="sng" dirty="0">
                <a:solidFill>
                  <a:srgbClr val="FF0000"/>
                </a:solidFill>
                <a:effectLst/>
              </a:rPr>
              <a:t>they</a:t>
            </a:r>
            <a:r>
              <a:rPr lang="en-US" sz="2800" dirty="0">
                <a:solidFill>
                  <a:srgbClr val="FF0000"/>
                </a:solidFill>
                <a:effectLst/>
              </a:rPr>
              <a:t> will see the Son of Man coming in clouds with great power and glory.</a:t>
            </a:r>
            <a:r>
              <a:rPr lang="en-US" sz="2800" dirty="0">
                <a:effectLst/>
              </a:rPr>
              <a:t> </a:t>
            </a:r>
          </a:p>
          <a:p>
            <a:pPr marL="0" marR="0" indent="0">
              <a:lnSpc>
                <a:spcPct val="115000"/>
              </a:lnSpc>
              <a:spcBef>
                <a:spcPts val="0"/>
              </a:spcBef>
              <a:spcAft>
                <a:spcPts val="0"/>
              </a:spcAft>
              <a:buNone/>
            </a:pPr>
            <a:endParaRPr lang="en-US" sz="2800" dirty="0">
              <a:effectLst/>
            </a:endParaRPr>
          </a:p>
          <a:p>
            <a:pPr marL="0" marR="0" indent="0">
              <a:lnSpc>
                <a:spcPct val="115000"/>
              </a:lnSpc>
              <a:spcBef>
                <a:spcPts val="0"/>
              </a:spcBef>
              <a:spcAft>
                <a:spcPts val="0"/>
              </a:spcAft>
              <a:buNone/>
            </a:pPr>
            <a:r>
              <a:rPr lang="en-US" sz="2800" dirty="0">
                <a:effectLst/>
              </a:rPr>
              <a:t>Mark 13:26 (ESV) </a:t>
            </a:r>
          </a:p>
          <a:p>
            <a:pPr marL="0" marR="0" indent="0">
              <a:lnSpc>
                <a:spcPct val="115000"/>
              </a:lnSpc>
              <a:spcBef>
                <a:spcPts val="0"/>
              </a:spcBef>
              <a:spcAft>
                <a:spcPts val="0"/>
              </a:spcAft>
              <a:buNone/>
            </a:pPr>
            <a:endParaRPr lang="en-US" sz="2800" dirty="0">
              <a:effectLst/>
            </a:endParaRPr>
          </a:p>
        </p:txBody>
      </p:sp>
    </p:spTree>
    <p:extLst>
      <p:ext uri="{BB962C8B-B14F-4D97-AF65-F5344CB8AC3E}">
        <p14:creationId xmlns:p14="http://schemas.microsoft.com/office/powerpoint/2010/main" val="419821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A6C6-932B-965B-2AF7-87ED18BE281E}"/>
              </a:ext>
            </a:extLst>
          </p:cNvPr>
          <p:cNvSpPr>
            <a:spLocks noGrp="1"/>
          </p:cNvSpPr>
          <p:nvPr>
            <p:ph type="title"/>
          </p:nvPr>
        </p:nvSpPr>
        <p:spPr/>
        <p:txBody>
          <a:bodyPr anchor="ctr"/>
          <a:lstStyle/>
          <a:p>
            <a:r>
              <a:rPr lang="en-US" sz="4400" b="1" baseline="30000" dirty="0">
                <a:effectLst/>
              </a:rPr>
              <a:t> </a:t>
            </a:r>
            <a:r>
              <a:rPr lang="en-US" sz="4400" dirty="0">
                <a:solidFill>
                  <a:srgbClr val="FF0000"/>
                </a:solidFill>
                <a:effectLst/>
              </a:rPr>
              <a:t>“But concerning that day or that hour, no one knows, not even the angels in heaven, nor the Son, but only the Father.</a:t>
            </a:r>
            <a:r>
              <a:rPr lang="en-US" dirty="0">
                <a:solidFill>
                  <a:srgbClr val="FF0000"/>
                </a:solidFill>
              </a:rPr>
              <a:t>”</a:t>
            </a:r>
            <a:endParaRPr lang="en-US" dirty="0"/>
          </a:p>
        </p:txBody>
      </p:sp>
      <p:sp>
        <p:nvSpPr>
          <p:cNvPr id="3" name="Text Placeholder 2">
            <a:extLst>
              <a:ext uri="{FF2B5EF4-FFF2-40B4-BE49-F238E27FC236}">
                <a16:creationId xmlns:a16="http://schemas.microsoft.com/office/drawing/2014/main" id="{50014E5E-A212-C752-68FE-BA3F3A0F2BB3}"/>
              </a:ext>
            </a:extLst>
          </p:cNvPr>
          <p:cNvSpPr>
            <a:spLocks noGrp="1"/>
          </p:cNvSpPr>
          <p:nvPr>
            <p:ph type="body" idx="1"/>
          </p:nvPr>
        </p:nvSpPr>
        <p:spPr/>
        <p:txBody>
          <a:bodyPr/>
          <a:lstStyle/>
          <a:p>
            <a:r>
              <a:rPr lang="en-US" dirty="0"/>
              <a:t>Mark 13:32</a:t>
            </a:r>
          </a:p>
        </p:txBody>
      </p:sp>
    </p:spTree>
    <p:extLst>
      <p:ext uri="{BB962C8B-B14F-4D97-AF65-F5344CB8AC3E}">
        <p14:creationId xmlns:p14="http://schemas.microsoft.com/office/powerpoint/2010/main" val="1611865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E78CA-229E-1C05-580A-C64E22AEA7F8}"/>
              </a:ext>
            </a:extLst>
          </p:cNvPr>
          <p:cNvSpPr>
            <a:spLocks noGrp="1"/>
          </p:cNvSpPr>
          <p:nvPr>
            <p:ph type="title"/>
          </p:nvPr>
        </p:nvSpPr>
        <p:spPr/>
        <p:txBody>
          <a:bodyPr>
            <a:normAutofit/>
          </a:bodyPr>
          <a:lstStyle/>
          <a:p>
            <a:r>
              <a:rPr lang="en-US" dirty="0"/>
              <a:t>No One Knows That Day or Hour </a:t>
            </a:r>
          </a:p>
        </p:txBody>
      </p:sp>
      <p:sp>
        <p:nvSpPr>
          <p:cNvPr id="3" name="Content Placeholder 2">
            <a:extLst>
              <a:ext uri="{FF2B5EF4-FFF2-40B4-BE49-F238E27FC236}">
                <a16:creationId xmlns:a16="http://schemas.microsoft.com/office/drawing/2014/main" id="{571A579C-2C42-3581-A3A3-C44541EB5C72}"/>
              </a:ext>
            </a:extLst>
          </p:cNvPr>
          <p:cNvSpPr>
            <a:spLocks noGrp="1"/>
          </p:cNvSpPr>
          <p:nvPr>
            <p:ph idx="1"/>
          </p:nvPr>
        </p:nvSpPr>
        <p:spPr/>
        <p:txBody>
          <a:bodyPr>
            <a:normAutofit lnSpcReduction="10000"/>
          </a:bodyPr>
          <a:lstStyle/>
          <a:p>
            <a:pPr marL="0" marR="0" indent="0">
              <a:lnSpc>
                <a:spcPct val="115000"/>
              </a:lnSpc>
              <a:spcBef>
                <a:spcPts val="0"/>
              </a:spcBef>
              <a:spcAft>
                <a:spcPts val="0"/>
              </a:spcAft>
              <a:buNone/>
            </a:pPr>
            <a:r>
              <a:rPr lang="en-US" sz="2800" b="1" baseline="30000" dirty="0">
                <a:effectLst/>
              </a:rPr>
              <a:t>33 </a:t>
            </a:r>
            <a:r>
              <a:rPr lang="en-US" sz="2800" dirty="0">
                <a:solidFill>
                  <a:srgbClr val="FF0000"/>
                </a:solidFill>
                <a:effectLst/>
              </a:rPr>
              <a:t>Be on guard, </a:t>
            </a:r>
            <a:r>
              <a:rPr lang="en-US" sz="2800" b="1" dirty="0">
                <a:solidFill>
                  <a:srgbClr val="FF0000"/>
                </a:solidFill>
                <a:effectLst/>
              </a:rPr>
              <a:t>keep awake</a:t>
            </a:r>
            <a:r>
              <a:rPr lang="en-US" sz="2800" dirty="0">
                <a:solidFill>
                  <a:srgbClr val="FF0000"/>
                </a:solidFill>
                <a:effectLst/>
              </a:rPr>
              <a:t>. For you do not know when the time will come.</a:t>
            </a:r>
            <a:r>
              <a:rPr lang="en-US" sz="2800" dirty="0">
                <a:effectLst/>
              </a:rPr>
              <a:t> </a:t>
            </a:r>
            <a:r>
              <a:rPr lang="en-US" sz="2800" b="1" baseline="30000" dirty="0">
                <a:effectLst/>
              </a:rPr>
              <a:t>34 </a:t>
            </a:r>
            <a:r>
              <a:rPr lang="en-US" sz="2800" dirty="0">
                <a:solidFill>
                  <a:srgbClr val="FF0000"/>
                </a:solidFill>
                <a:effectLst/>
              </a:rPr>
              <a:t>It is like a man going on a journey, when he leaves home and puts his servants in charge, each with his work, and commands the doorkeeper to </a:t>
            </a:r>
            <a:r>
              <a:rPr lang="en-US" sz="2800" b="1" dirty="0">
                <a:solidFill>
                  <a:srgbClr val="FF0000"/>
                </a:solidFill>
                <a:effectLst/>
              </a:rPr>
              <a:t>stay awake</a:t>
            </a:r>
            <a:r>
              <a:rPr lang="en-US" sz="2800" dirty="0">
                <a:solidFill>
                  <a:srgbClr val="FF0000"/>
                </a:solidFill>
                <a:effectLst/>
              </a:rPr>
              <a:t>.</a:t>
            </a:r>
            <a:r>
              <a:rPr lang="en-US" sz="2800" dirty="0">
                <a:effectLst/>
              </a:rPr>
              <a:t> </a:t>
            </a:r>
            <a:r>
              <a:rPr lang="en-US" sz="2800" b="1" baseline="30000" dirty="0">
                <a:effectLst/>
              </a:rPr>
              <a:t>35 </a:t>
            </a:r>
            <a:r>
              <a:rPr lang="en-US" sz="2800" dirty="0">
                <a:solidFill>
                  <a:srgbClr val="FF0000"/>
                </a:solidFill>
                <a:effectLst/>
              </a:rPr>
              <a:t>Therefore </a:t>
            </a:r>
            <a:r>
              <a:rPr lang="en-US" sz="2800" b="1" dirty="0">
                <a:solidFill>
                  <a:srgbClr val="FF0000"/>
                </a:solidFill>
                <a:effectLst/>
              </a:rPr>
              <a:t>stay awake</a:t>
            </a:r>
            <a:r>
              <a:rPr lang="en-US" sz="2800" dirty="0">
                <a:solidFill>
                  <a:srgbClr val="FF0000"/>
                </a:solidFill>
                <a:effectLst/>
              </a:rPr>
              <a:t>—for you do not know when the master of the house will come, in the evening, or at midnight, or when the rooster crows, or in the morning—</a:t>
            </a:r>
            <a:r>
              <a:rPr lang="en-US" sz="2800" dirty="0">
                <a:effectLst/>
              </a:rPr>
              <a:t> </a:t>
            </a:r>
            <a:r>
              <a:rPr lang="en-US" sz="2800" b="1" baseline="30000" dirty="0">
                <a:effectLst/>
              </a:rPr>
              <a:t>36 </a:t>
            </a:r>
            <a:r>
              <a:rPr lang="en-US" sz="2800" dirty="0">
                <a:solidFill>
                  <a:srgbClr val="FF0000"/>
                </a:solidFill>
                <a:effectLst/>
              </a:rPr>
              <a:t>lest he come suddenly and find you asleep.</a:t>
            </a:r>
            <a:endParaRPr lang="en-US" dirty="0">
              <a:solidFill>
                <a:srgbClr val="FF0000"/>
              </a:solidFill>
            </a:endParaRPr>
          </a:p>
          <a:p>
            <a:pPr marL="0" marR="0" indent="0">
              <a:lnSpc>
                <a:spcPct val="115000"/>
              </a:lnSpc>
              <a:spcBef>
                <a:spcPts val="0"/>
              </a:spcBef>
              <a:spcAft>
                <a:spcPts val="0"/>
              </a:spcAft>
              <a:buNone/>
            </a:pPr>
            <a:endParaRPr lang="en-US" dirty="0"/>
          </a:p>
          <a:p>
            <a:pPr marL="0" marR="0" indent="0">
              <a:lnSpc>
                <a:spcPct val="115000"/>
              </a:lnSpc>
              <a:spcBef>
                <a:spcPts val="0"/>
              </a:spcBef>
              <a:spcAft>
                <a:spcPts val="0"/>
              </a:spcAft>
              <a:buNone/>
            </a:pPr>
            <a:r>
              <a:rPr lang="en-US" sz="2800" dirty="0">
                <a:effectLst/>
              </a:rPr>
              <a:t>Mark 13:33-36 (ESV) </a:t>
            </a:r>
          </a:p>
        </p:txBody>
      </p:sp>
    </p:spTree>
    <p:extLst>
      <p:ext uri="{BB962C8B-B14F-4D97-AF65-F5344CB8AC3E}">
        <p14:creationId xmlns:p14="http://schemas.microsoft.com/office/powerpoint/2010/main" val="3011531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2B5D2-27C5-E77B-A3E6-B910584D9DB6}"/>
              </a:ext>
            </a:extLst>
          </p:cNvPr>
          <p:cNvSpPr>
            <a:spLocks noGrp="1"/>
          </p:cNvSpPr>
          <p:nvPr>
            <p:ph type="title"/>
          </p:nvPr>
        </p:nvSpPr>
        <p:spPr/>
        <p:txBody>
          <a:bodyPr/>
          <a:lstStyle/>
          <a:p>
            <a:endParaRPr lang="en-US"/>
          </a:p>
        </p:txBody>
      </p:sp>
      <p:pic>
        <p:nvPicPr>
          <p:cNvPr id="7" name="Online Media 6" descr="Fire Drill  - The Office US">
            <a:hlinkClick r:id="" action="ppaction://media"/>
            <a:extLst>
              <a:ext uri="{FF2B5EF4-FFF2-40B4-BE49-F238E27FC236}">
                <a16:creationId xmlns:a16="http://schemas.microsoft.com/office/drawing/2014/main" id="{432DE986-38DE-3B75-F1DB-4CA7766ED267}"/>
              </a:ext>
            </a:extLst>
          </p:cNvPr>
          <p:cNvPicPr>
            <a:picLocks noGrp="1" noRot="1" noChangeAspect="1"/>
          </p:cNvPicPr>
          <p:nvPr>
            <p:ph idx="1"/>
            <a:videoFile r:link="rId1"/>
          </p:nvPr>
        </p:nvPicPr>
        <p:blipFill>
          <a:blip r:embed="rId3"/>
          <a:stretch>
            <a:fillRect/>
          </a:stretch>
        </p:blipFill>
        <p:spPr>
          <a:xfrm>
            <a:off x="0" y="0"/>
            <a:ext cx="12192000" cy="6888298"/>
          </a:xfrm>
          <a:prstGeom prst="rect">
            <a:avLst/>
          </a:prstGeom>
        </p:spPr>
      </p:pic>
    </p:spTree>
    <p:extLst>
      <p:ext uri="{BB962C8B-B14F-4D97-AF65-F5344CB8AC3E}">
        <p14:creationId xmlns:p14="http://schemas.microsoft.com/office/powerpoint/2010/main" val="33282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A6C6-932B-965B-2AF7-87ED18BE281E}"/>
              </a:ext>
            </a:extLst>
          </p:cNvPr>
          <p:cNvSpPr>
            <a:spLocks noGrp="1"/>
          </p:cNvSpPr>
          <p:nvPr>
            <p:ph type="title"/>
          </p:nvPr>
        </p:nvSpPr>
        <p:spPr/>
        <p:txBody>
          <a:bodyPr anchor="ctr"/>
          <a:lstStyle/>
          <a:p>
            <a:pPr marL="0" marR="0" indent="0">
              <a:lnSpc>
                <a:spcPct val="115000"/>
              </a:lnSpc>
              <a:spcBef>
                <a:spcPts val="0"/>
              </a:spcBef>
              <a:spcAft>
                <a:spcPts val="0"/>
              </a:spcAft>
              <a:buNone/>
            </a:pPr>
            <a:r>
              <a:rPr lang="en-US" sz="4400" dirty="0">
                <a:solidFill>
                  <a:srgbClr val="FF0000"/>
                </a:solidFill>
                <a:effectLst/>
              </a:rPr>
              <a:t>“And what I say to you I say to all: </a:t>
            </a:r>
            <a:br>
              <a:rPr lang="en-US" sz="4400" dirty="0">
                <a:solidFill>
                  <a:srgbClr val="FF0000"/>
                </a:solidFill>
                <a:effectLst/>
              </a:rPr>
            </a:br>
            <a:r>
              <a:rPr lang="en-US" sz="6600" b="1" dirty="0">
                <a:solidFill>
                  <a:srgbClr val="FF0000"/>
                </a:solidFill>
                <a:effectLst/>
              </a:rPr>
              <a:t>Stay awake</a:t>
            </a:r>
            <a:r>
              <a:rPr lang="en-US" sz="4400" dirty="0">
                <a:solidFill>
                  <a:srgbClr val="FF0000"/>
                </a:solidFill>
                <a:effectLst/>
              </a:rPr>
              <a:t>.”</a:t>
            </a:r>
            <a:r>
              <a:rPr lang="en-US" sz="4400" dirty="0">
                <a:effectLst/>
              </a:rPr>
              <a:t> </a:t>
            </a:r>
          </a:p>
        </p:txBody>
      </p:sp>
      <p:sp>
        <p:nvSpPr>
          <p:cNvPr id="3" name="Text Placeholder 2">
            <a:extLst>
              <a:ext uri="{FF2B5EF4-FFF2-40B4-BE49-F238E27FC236}">
                <a16:creationId xmlns:a16="http://schemas.microsoft.com/office/drawing/2014/main" id="{50014E5E-A212-C752-68FE-BA3F3A0F2BB3}"/>
              </a:ext>
            </a:extLst>
          </p:cNvPr>
          <p:cNvSpPr>
            <a:spLocks noGrp="1"/>
          </p:cNvSpPr>
          <p:nvPr>
            <p:ph type="body" idx="1"/>
          </p:nvPr>
        </p:nvSpPr>
        <p:spPr/>
        <p:txBody>
          <a:bodyPr/>
          <a:lstStyle/>
          <a:p>
            <a:r>
              <a:rPr lang="en-US" sz="2400" dirty="0">
                <a:effectLst/>
              </a:rPr>
              <a:t>Mark 13:37 (ESV)</a:t>
            </a:r>
            <a:endParaRPr lang="en-US" dirty="0"/>
          </a:p>
        </p:txBody>
      </p:sp>
    </p:spTree>
    <p:extLst>
      <p:ext uri="{BB962C8B-B14F-4D97-AF65-F5344CB8AC3E}">
        <p14:creationId xmlns:p14="http://schemas.microsoft.com/office/powerpoint/2010/main" val="4135889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D61B5-063C-7782-0E62-48936F04E5F4}"/>
              </a:ext>
            </a:extLst>
          </p:cNvPr>
          <p:cNvSpPr>
            <a:spLocks noGrp="1"/>
          </p:cNvSpPr>
          <p:nvPr>
            <p:ph idx="1"/>
          </p:nvPr>
        </p:nvSpPr>
        <p:spPr>
          <a:xfrm>
            <a:off x="458694" y="365760"/>
            <a:ext cx="11274612" cy="5779453"/>
          </a:xfrm>
        </p:spPr>
        <p:txBody>
          <a:bodyPr anchor="ctr">
            <a:normAutofit/>
          </a:bodyPr>
          <a:lstStyle/>
          <a:p>
            <a:pPr marL="0" indent="0" algn="ctr">
              <a:buNone/>
            </a:pPr>
            <a:r>
              <a:rPr lang="en-US" sz="4400" dirty="0"/>
              <a:t>Be obedient to God’s Purpose and Plan for your Life</a:t>
            </a:r>
          </a:p>
        </p:txBody>
      </p:sp>
    </p:spTree>
    <p:extLst>
      <p:ext uri="{BB962C8B-B14F-4D97-AF65-F5344CB8AC3E}">
        <p14:creationId xmlns:p14="http://schemas.microsoft.com/office/powerpoint/2010/main" val="2807446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A6C6-932B-965B-2AF7-87ED18BE281E}"/>
              </a:ext>
            </a:extLst>
          </p:cNvPr>
          <p:cNvSpPr>
            <a:spLocks noGrp="1"/>
          </p:cNvSpPr>
          <p:nvPr>
            <p:ph type="title"/>
          </p:nvPr>
        </p:nvSpPr>
        <p:spPr/>
        <p:txBody>
          <a:bodyPr anchor="ctr">
            <a:noAutofit/>
          </a:bodyPr>
          <a:lstStyle/>
          <a:p>
            <a:pPr marL="0" marR="0">
              <a:lnSpc>
                <a:spcPct val="115000"/>
              </a:lnSpc>
              <a:spcBef>
                <a:spcPts val="0"/>
              </a:spcBef>
              <a:spcAft>
                <a:spcPts val="1000"/>
              </a:spcAft>
            </a:pPr>
            <a:r>
              <a:rPr lang="en-US" sz="3200" dirty="0">
                <a:solidFill>
                  <a:srgbClr val="FF0000"/>
                </a:solidFill>
                <a:effectLst/>
                <a:latin typeface="Calibri" panose="020F0502020204030204" pitchFamily="34" charset="0"/>
              </a:rPr>
              <a:t>Go therefore and make disciples of all nations, baptizing them in the name of the Father and of the Son and of the Holy Spirit,</a:t>
            </a:r>
            <a:r>
              <a:rPr lang="en-US" sz="3200" dirty="0">
                <a:effectLst/>
                <a:latin typeface="Calibri" panose="020F0502020204030204" pitchFamily="34" charset="0"/>
              </a:rPr>
              <a:t> </a:t>
            </a:r>
            <a:r>
              <a:rPr lang="en-US" sz="3200" dirty="0">
                <a:solidFill>
                  <a:srgbClr val="FF0000"/>
                </a:solidFill>
                <a:effectLst/>
                <a:latin typeface="Calibri" panose="020F0502020204030204" pitchFamily="34" charset="0"/>
              </a:rPr>
              <a:t>teaching them to observe all that I have commanded you. And behold, I am with you always, to the end of the age.”</a:t>
            </a:r>
            <a:endParaRPr lang="en-US" sz="3200" dirty="0"/>
          </a:p>
        </p:txBody>
      </p:sp>
      <p:sp>
        <p:nvSpPr>
          <p:cNvPr id="3" name="Text Placeholder 2">
            <a:extLst>
              <a:ext uri="{FF2B5EF4-FFF2-40B4-BE49-F238E27FC236}">
                <a16:creationId xmlns:a16="http://schemas.microsoft.com/office/drawing/2014/main" id="{50014E5E-A212-C752-68FE-BA3F3A0F2BB3}"/>
              </a:ext>
            </a:extLst>
          </p:cNvPr>
          <p:cNvSpPr>
            <a:spLocks noGrp="1"/>
          </p:cNvSpPr>
          <p:nvPr>
            <p:ph type="body" idx="1"/>
          </p:nvPr>
        </p:nvSpPr>
        <p:spPr/>
        <p:txBody>
          <a:bodyPr/>
          <a:lstStyle/>
          <a:p>
            <a:r>
              <a:rPr lang="en-US" sz="2400" dirty="0">
                <a:effectLst/>
              </a:rPr>
              <a:t>Matthew 28:19–20 (ESV)</a:t>
            </a:r>
            <a:endParaRPr lang="en-US" dirty="0"/>
          </a:p>
        </p:txBody>
      </p:sp>
    </p:spTree>
    <p:extLst>
      <p:ext uri="{BB962C8B-B14F-4D97-AF65-F5344CB8AC3E}">
        <p14:creationId xmlns:p14="http://schemas.microsoft.com/office/powerpoint/2010/main" val="3089347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9273-2789-90DC-7298-528B889DADE9}"/>
              </a:ext>
            </a:extLst>
          </p:cNvPr>
          <p:cNvSpPr>
            <a:spLocks noGrp="1"/>
          </p:cNvSpPr>
          <p:nvPr>
            <p:ph type="title"/>
          </p:nvPr>
        </p:nvSpPr>
        <p:spPr>
          <a:xfrm>
            <a:off x="5297761" y="105664"/>
            <a:ext cx="6251110" cy="1783080"/>
          </a:xfrm>
        </p:spPr>
        <p:txBody>
          <a:bodyPr anchor="b">
            <a:normAutofit/>
          </a:bodyPr>
          <a:lstStyle/>
          <a:p>
            <a:pPr>
              <a:lnSpc>
                <a:spcPct val="90000"/>
              </a:lnSpc>
            </a:pPr>
            <a:r>
              <a:rPr lang="en-US" sz="5600" dirty="0"/>
              <a:t>Who is Mark?</a:t>
            </a:r>
          </a:p>
        </p:txBody>
      </p:sp>
      <p:sp>
        <p:nvSpPr>
          <p:cNvPr id="3" name="Content Placeholder 2">
            <a:extLst>
              <a:ext uri="{FF2B5EF4-FFF2-40B4-BE49-F238E27FC236}">
                <a16:creationId xmlns:a16="http://schemas.microsoft.com/office/drawing/2014/main" id="{8CC55AB4-A49F-2846-67C4-BFAE1A1A4EF0}"/>
              </a:ext>
            </a:extLst>
          </p:cNvPr>
          <p:cNvSpPr>
            <a:spLocks noGrp="1"/>
          </p:cNvSpPr>
          <p:nvPr>
            <p:ph idx="1"/>
          </p:nvPr>
        </p:nvSpPr>
        <p:spPr>
          <a:xfrm>
            <a:off x="5043261" y="2310384"/>
            <a:ext cx="6760111" cy="3913984"/>
          </a:xfrm>
        </p:spPr>
        <p:txBody>
          <a:bodyPr numCol="1">
            <a:normAutofit fontScale="77500" lnSpcReduction="20000"/>
          </a:bodyPr>
          <a:lstStyle/>
          <a:p>
            <a:r>
              <a:rPr lang="en-US" sz="2400" dirty="0"/>
              <a:t>Son of a women named Mary – thought to be the owner of the upper room for Jesus’ last supper</a:t>
            </a:r>
          </a:p>
          <a:p>
            <a:pPr>
              <a:lnSpc>
                <a:spcPct val="100000"/>
              </a:lnSpc>
            </a:pPr>
            <a:r>
              <a:rPr lang="en-US" sz="2400" dirty="0"/>
              <a:t>Young man that fled naked on the night of Jesus’ arrest (Mark 14:51-52)</a:t>
            </a:r>
          </a:p>
          <a:p>
            <a:pPr>
              <a:lnSpc>
                <a:spcPct val="100000"/>
              </a:lnSpc>
            </a:pPr>
            <a:r>
              <a:rPr lang="en-US" sz="2400" dirty="0"/>
              <a:t>“John whose other name was Mark” ~ Acts 12:12</a:t>
            </a:r>
          </a:p>
          <a:p>
            <a:pPr>
              <a:lnSpc>
                <a:spcPct val="100000"/>
              </a:lnSpc>
            </a:pPr>
            <a:r>
              <a:rPr lang="en-US" sz="2400" dirty="0"/>
              <a:t>His Gospel is thought to be the earliest of the Gospels; written between 60-70 AD</a:t>
            </a:r>
          </a:p>
          <a:p>
            <a:pPr>
              <a:lnSpc>
                <a:spcPct val="100000"/>
              </a:lnSpc>
            </a:pPr>
            <a:r>
              <a:rPr lang="en-US" sz="2400" dirty="0"/>
              <a:t>Mark focuses what Jesus did rather what Jesus said</a:t>
            </a:r>
          </a:p>
          <a:p>
            <a:pPr>
              <a:lnSpc>
                <a:spcPct val="100000"/>
              </a:lnSpc>
            </a:pPr>
            <a:r>
              <a:rPr lang="en-US" sz="2400" dirty="0"/>
              <a:t>Mark is moving fast; “immediately” used 41 times</a:t>
            </a:r>
          </a:p>
          <a:p>
            <a:pPr>
              <a:lnSpc>
                <a:spcPct val="100000"/>
              </a:lnSpc>
            </a:pPr>
            <a:r>
              <a:rPr lang="en-US" sz="2400" dirty="0"/>
              <a:t>Stories are written as Mark remembers and hears them from Paul</a:t>
            </a:r>
          </a:p>
          <a:p>
            <a:pPr>
              <a:lnSpc>
                <a:spcPct val="100000"/>
              </a:lnSpc>
            </a:pPr>
            <a:r>
              <a:rPr lang="en-US" sz="2400" dirty="0"/>
              <a:t>Written as a Drama – To be spoken, not just read</a:t>
            </a:r>
          </a:p>
        </p:txBody>
      </p:sp>
      <p:pic>
        <p:nvPicPr>
          <p:cNvPr id="2050" name="Picture 2" descr="John Mark - Evangelist Who Wrote the Gospel of Mark">
            <a:extLst>
              <a:ext uri="{FF2B5EF4-FFF2-40B4-BE49-F238E27FC236}">
                <a16:creationId xmlns:a16="http://schemas.microsoft.com/office/drawing/2014/main" id="{B900F4EE-CE65-0DBA-2D01-9F1C932A13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74" r="27395"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744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E3C8-5E4F-104D-1F69-C36489C83F10}"/>
              </a:ext>
            </a:extLst>
          </p:cNvPr>
          <p:cNvSpPr>
            <a:spLocks noGrp="1"/>
          </p:cNvSpPr>
          <p:nvPr>
            <p:ph type="ctrTitle"/>
          </p:nvPr>
        </p:nvSpPr>
        <p:spPr/>
        <p:txBody>
          <a:bodyPr/>
          <a:lstStyle/>
          <a:p>
            <a:r>
              <a:rPr lang="en-US" dirty="0"/>
              <a:t>The End</a:t>
            </a:r>
          </a:p>
        </p:txBody>
      </p:sp>
      <p:sp>
        <p:nvSpPr>
          <p:cNvPr id="3" name="Subtitle 2">
            <a:extLst>
              <a:ext uri="{FF2B5EF4-FFF2-40B4-BE49-F238E27FC236}">
                <a16:creationId xmlns:a16="http://schemas.microsoft.com/office/drawing/2014/main" id="{F9A2C3C4-91C2-6F15-FDB3-ABDB1596410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367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7651A-C7F6-2E3C-CB1E-E1F10245DE08}"/>
              </a:ext>
            </a:extLst>
          </p:cNvPr>
          <p:cNvSpPr>
            <a:spLocks noGrp="1"/>
          </p:cNvSpPr>
          <p:nvPr>
            <p:ph idx="1"/>
          </p:nvPr>
        </p:nvSpPr>
        <p:spPr>
          <a:xfrm>
            <a:off x="458694" y="365760"/>
            <a:ext cx="11274612" cy="6126480"/>
          </a:xfrm>
        </p:spPr>
        <p:txBody>
          <a:bodyPr>
            <a:normAutofit fontScale="85000" lnSpcReduction="20000"/>
          </a:bodyPr>
          <a:lstStyle/>
          <a:p>
            <a:pPr marL="0" marR="0" indent="0">
              <a:lnSpc>
                <a:spcPct val="115000"/>
              </a:lnSpc>
              <a:spcBef>
                <a:spcPts val="0"/>
              </a:spcBef>
              <a:spcAft>
                <a:spcPts val="1000"/>
              </a:spcAft>
              <a:buNone/>
            </a:pPr>
            <a:r>
              <a:rPr lang="en-US" sz="1600" dirty="0">
                <a:effectLst/>
                <a:latin typeface="Calibri" panose="020F0502020204030204" pitchFamily="34" charset="0"/>
              </a:rPr>
              <a:t> </a:t>
            </a:r>
            <a:r>
              <a:rPr lang="en-US" sz="1600" b="1" dirty="0">
                <a:effectLst/>
                <a:latin typeface="Arial" panose="020B0604020202020204" pitchFamily="34" charset="0"/>
              </a:rPr>
              <a:t>Jesus Foretells Destruction of the Temple </a:t>
            </a:r>
          </a:p>
          <a:p>
            <a:pPr marL="0" marR="0" indent="0">
              <a:lnSpc>
                <a:spcPct val="115000"/>
              </a:lnSpc>
              <a:spcBef>
                <a:spcPts val="0"/>
              </a:spcBef>
              <a:spcAft>
                <a:spcPts val="0"/>
              </a:spcAft>
              <a:buNone/>
            </a:pPr>
            <a:r>
              <a:rPr lang="en-US" sz="1600" b="1" dirty="0">
                <a:effectLst/>
                <a:latin typeface="Calibri" panose="020F0502020204030204" pitchFamily="34" charset="0"/>
              </a:rPr>
              <a:t>13 </a:t>
            </a:r>
            <a:r>
              <a:rPr lang="en-US" sz="1600" dirty="0">
                <a:effectLst/>
                <a:latin typeface="Calibri" panose="020F0502020204030204" pitchFamily="34" charset="0"/>
              </a:rPr>
              <a:t>And as he came out of the temple, one of his disciples said to him, “Look, Teacher, what wonderful stones and what wonderful buildings!” </a:t>
            </a:r>
            <a:r>
              <a:rPr lang="en-US" sz="1600" b="1" baseline="30000" dirty="0">
                <a:effectLst/>
                <a:latin typeface="Calibri" panose="020F0502020204030204" pitchFamily="34" charset="0"/>
              </a:rPr>
              <a:t>2 </a:t>
            </a:r>
            <a:r>
              <a:rPr lang="en-US" sz="1600" dirty="0">
                <a:effectLst/>
                <a:latin typeface="Calibri" panose="020F0502020204030204" pitchFamily="34" charset="0"/>
              </a:rPr>
              <a:t>And Jesus said to him, </a:t>
            </a:r>
            <a:r>
              <a:rPr lang="en-US" sz="1600" dirty="0">
                <a:solidFill>
                  <a:srgbClr val="FF0000"/>
                </a:solidFill>
                <a:effectLst/>
                <a:latin typeface="Calibri" panose="020F0502020204030204" pitchFamily="34" charset="0"/>
              </a:rPr>
              <a:t>“Do you see these great buildings? There will not be left here one stone upon another that will not be thrown down.”</a:t>
            </a:r>
            <a:r>
              <a:rPr lang="en-US" sz="1600" dirty="0">
                <a:effectLst/>
                <a:latin typeface="Calibri" panose="020F0502020204030204" pitchFamily="34" charset="0"/>
              </a:rPr>
              <a:t> </a:t>
            </a:r>
          </a:p>
          <a:p>
            <a:pPr marL="0" marR="0" indent="0">
              <a:lnSpc>
                <a:spcPct val="115000"/>
              </a:lnSpc>
              <a:spcBef>
                <a:spcPts val="1200"/>
              </a:spcBef>
              <a:spcAft>
                <a:spcPts val="1000"/>
              </a:spcAft>
              <a:buNone/>
            </a:pPr>
            <a:r>
              <a:rPr lang="en-US" sz="1600" b="1" dirty="0">
                <a:effectLst/>
                <a:latin typeface="Arial" panose="020B0604020202020204" pitchFamily="34" charset="0"/>
              </a:rPr>
              <a:t>Signs of the End of the Age </a:t>
            </a:r>
          </a:p>
          <a:p>
            <a:pPr marL="0" marR="0" indent="0">
              <a:lnSpc>
                <a:spcPct val="115000"/>
              </a:lnSpc>
              <a:spcBef>
                <a:spcPts val="0"/>
              </a:spcBef>
              <a:spcAft>
                <a:spcPts val="0"/>
              </a:spcAft>
              <a:buNone/>
            </a:pPr>
            <a:r>
              <a:rPr lang="en-US" sz="1600" b="1" baseline="30000" dirty="0">
                <a:effectLst/>
                <a:latin typeface="Calibri" panose="020F0502020204030204" pitchFamily="34" charset="0"/>
              </a:rPr>
              <a:t>3 </a:t>
            </a:r>
            <a:r>
              <a:rPr lang="en-US" sz="1600" dirty="0">
                <a:effectLst/>
                <a:latin typeface="Calibri" panose="020F0502020204030204" pitchFamily="34" charset="0"/>
              </a:rPr>
              <a:t>And as he sat on the Mount of Olives opposite the temple, Peter and James and John and Andrew asked him privately, </a:t>
            </a:r>
            <a:r>
              <a:rPr lang="en-US" sz="1600" b="1" baseline="30000" dirty="0">
                <a:effectLst/>
                <a:latin typeface="Calibri" panose="020F0502020204030204" pitchFamily="34" charset="0"/>
              </a:rPr>
              <a:t>4 </a:t>
            </a:r>
            <a:r>
              <a:rPr lang="en-US" sz="1600" dirty="0">
                <a:effectLst/>
                <a:latin typeface="Calibri" panose="020F0502020204030204" pitchFamily="34" charset="0"/>
              </a:rPr>
              <a:t>“Tell us, when will these things be, and what will be the sign when all these things are about to be accomplished?” </a:t>
            </a:r>
            <a:r>
              <a:rPr lang="en-US" sz="1600" b="1" baseline="30000" dirty="0">
                <a:effectLst/>
                <a:latin typeface="Calibri" panose="020F0502020204030204" pitchFamily="34" charset="0"/>
              </a:rPr>
              <a:t>5 </a:t>
            </a:r>
            <a:r>
              <a:rPr lang="en-US" sz="1600" dirty="0">
                <a:effectLst/>
                <a:latin typeface="Calibri" panose="020F0502020204030204" pitchFamily="34" charset="0"/>
              </a:rPr>
              <a:t>And Jesus began to say to them, </a:t>
            </a:r>
            <a:r>
              <a:rPr lang="en-US" sz="1600" dirty="0">
                <a:solidFill>
                  <a:srgbClr val="FF0000"/>
                </a:solidFill>
                <a:effectLst/>
                <a:latin typeface="Calibri" panose="020F0502020204030204" pitchFamily="34" charset="0"/>
              </a:rPr>
              <a:t>“See that no one leads you astray.</a:t>
            </a:r>
            <a:r>
              <a:rPr lang="en-US" sz="1600" dirty="0">
                <a:effectLst/>
                <a:latin typeface="Calibri" panose="020F0502020204030204" pitchFamily="34" charset="0"/>
              </a:rPr>
              <a:t> </a:t>
            </a:r>
            <a:r>
              <a:rPr lang="en-US" sz="1600" b="1" baseline="30000" dirty="0">
                <a:effectLst/>
                <a:latin typeface="Calibri" panose="020F0502020204030204" pitchFamily="34" charset="0"/>
              </a:rPr>
              <a:t>6 </a:t>
            </a:r>
            <a:r>
              <a:rPr lang="en-US" sz="1600" dirty="0">
                <a:solidFill>
                  <a:srgbClr val="FF0000"/>
                </a:solidFill>
                <a:effectLst/>
                <a:latin typeface="Calibri" panose="020F0502020204030204" pitchFamily="34" charset="0"/>
              </a:rPr>
              <a:t>Many will come in my name, saying, ‘I am he!’ and they will lead many astray.</a:t>
            </a:r>
            <a:r>
              <a:rPr lang="en-US" sz="1600" dirty="0">
                <a:effectLst/>
                <a:latin typeface="Calibri" panose="020F0502020204030204" pitchFamily="34" charset="0"/>
              </a:rPr>
              <a:t> </a:t>
            </a:r>
            <a:r>
              <a:rPr lang="en-US" sz="1600" b="1" baseline="30000" dirty="0">
                <a:effectLst/>
                <a:latin typeface="Calibri" panose="020F0502020204030204" pitchFamily="34" charset="0"/>
              </a:rPr>
              <a:t>7 </a:t>
            </a:r>
            <a:r>
              <a:rPr lang="en-US" sz="1600" dirty="0">
                <a:solidFill>
                  <a:srgbClr val="FF0000"/>
                </a:solidFill>
                <a:effectLst/>
                <a:latin typeface="Calibri" panose="020F0502020204030204" pitchFamily="34" charset="0"/>
              </a:rPr>
              <a:t>And when you hear of wars and rumors of wars, do not be alarmed. This must take place, but the end is not yet.</a:t>
            </a:r>
            <a:r>
              <a:rPr lang="en-US" sz="1600" dirty="0">
                <a:effectLst/>
                <a:latin typeface="Calibri" panose="020F0502020204030204" pitchFamily="34" charset="0"/>
              </a:rPr>
              <a:t> </a:t>
            </a:r>
            <a:r>
              <a:rPr lang="en-US" sz="1600" b="1" baseline="30000" dirty="0">
                <a:effectLst/>
                <a:latin typeface="Calibri" panose="020F0502020204030204" pitchFamily="34" charset="0"/>
              </a:rPr>
              <a:t>8 </a:t>
            </a:r>
            <a:r>
              <a:rPr lang="en-US" sz="1600" dirty="0">
                <a:solidFill>
                  <a:srgbClr val="FF0000"/>
                </a:solidFill>
                <a:effectLst/>
                <a:latin typeface="Calibri" panose="020F0502020204030204" pitchFamily="34" charset="0"/>
              </a:rPr>
              <a:t>For nation will rise against nation, and kingdom against kingdom. There will be earthquakes in various places; there will be famines. These are but the beginning of the birth pains.</a:t>
            </a:r>
            <a:r>
              <a:rPr lang="en-US" sz="1600" dirty="0">
                <a:effectLst/>
                <a:latin typeface="Calibri" panose="020F0502020204030204" pitchFamily="34" charset="0"/>
              </a:rPr>
              <a:t> </a:t>
            </a:r>
          </a:p>
          <a:p>
            <a:pPr marL="0" marR="0" indent="0">
              <a:lnSpc>
                <a:spcPct val="115000"/>
              </a:lnSpc>
              <a:spcBef>
                <a:spcPts val="0"/>
              </a:spcBef>
              <a:spcAft>
                <a:spcPts val="0"/>
              </a:spcAft>
              <a:buNone/>
            </a:pPr>
            <a:r>
              <a:rPr lang="en-US" sz="1600" b="1" baseline="30000" dirty="0">
                <a:effectLst/>
                <a:latin typeface="Calibri" panose="020F0502020204030204" pitchFamily="34" charset="0"/>
              </a:rPr>
              <a:t>9 </a:t>
            </a:r>
            <a:r>
              <a:rPr lang="en-US" sz="1600" dirty="0">
                <a:solidFill>
                  <a:srgbClr val="FF0000"/>
                </a:solidFill>
                <a:effectLst/>
                <a:latin typeface="Calibri" panose="020F0502020204030204" pitchFamily="34" charset="0"/>
              </a:rPr>
              <a:t>“But be on your guard. For they will deliver you over to councils, and you will be beaten in synagogues, and you will stand before governors and kings for my sake, to bear witness before them.</a:t>
            </a:r>
            <a:r>
              <a:rPr lang="en-US" sz="1600" dirty="0">
                <a:effectLst/>
                <a:latin typeface="Calibri" panose="020F0502020204030204" pitchFamily="34" charset="0"/>
              </a:rPr>
              <a:t> </a:t>
            </a:r>
            <a:r>
              <a:rPr lang="en-US" sz="1600" b="1" baseline="30000" dirty="0">
                <a:effectLst/>
                <a:latin typeface="Calibri" panose="020F0502020204030204" pitchFamily="34" charset="0"/>
              </a:rPr>
              <a:t>10 </a:t>
            </a:r>
            <a:r>
              <a:rPr lang="en-US" sz="1600" dirty="0">
                <a:solidFill>
                  <a:srgbClr val="FF0000"/>
                </a:solidFill>
                <a:effectLst/>
                <a:latin typeface="Calibri" panose="020F0502020204030204" pitchFamily="34" charset="0"/>
              </a:rPr>
              <a:t>And the gospel must first be proclaimed to all nations.</a:t>
            </a:r>
            <a:r>
              <a:rPr lang="en-US" sz="1600" dirty="0">
                <a:effectLst/>
                <a:latin typeface="Calibri" panose="020F0502020204030204" pitchFamily="34" charset="0"/>
              </a:rPr>
              <a:t> </a:t>
            </a:r>
            <a:r>
              <a:rPr lang="en-US" sz="1600" b="1" baseline="30000" dirty="0">
                <a:effectLst/>
                <a:latin typeface="Calibri" panose="020F0502020204030204" pitchFamily="34" charset="0"/>
              </a:rPr>
              <a:t>11 </a:t>
            </a:r>
            <a:r>
              <a:rPr lang="en-US" sz="1600" dirty="0">
                <a:solidFill>
                  <a:srgbClr val="FF0000"/>
                </a:solidFill>
                <a:effectLst/>
                <a:latin typeface="Calibri" panose="020F0502020204030204" pitchFamily="34" charset="0"/>
              </a:rPr>
              <a:t>And when they bring you to trial and deliver you over, do not be anxious beforehand what you are to say, but say whatever is given you in that hour, for it is not you who speak, but the Holy Spirit.</a:t>
            </a:r>
            <a:r>
              <a:rPr lang="en-US" sz="1600" dirty="0">
                <a:effectLst/>
                <a:latin typeface="Calibri" panose="020F0502020204030204" pitchFamily="34" charset="0"/>
              </a:rPr>
              <a:t> </a:t>
            </a:r>
            <a:r>
              <a:rPr lang="en-US" sz="1600" b="1" baseline="30000" dirty="0">
                <a:effectLst/>
                <a:latin typeface="Calibri" panose="020F0502020204030204" pitchFamily="34" charset="0"/>
              </a:rPr>
              <a:t>12 </a:t>
            </a:r>
            <a:r>
              <a:rPr lang="en-US" sz="1600" dirty="0">
                <a:solidFill>
                  <a:srgbClr val="FF0000"/>
                </a:solidFill>
                <a:effectLst/>
                <a:latin typeface="Calibri" panose="020F0502020204030204" pitchFamily="34" charset="0"/>
              </a:rPr>
              <a:t>And brother will deliver brother over to death, and the father his child, and children will rise against parents and have them put to death.</a:t>
            </a:r>
            <a:r>
              <a:rPr lang="en-US" sz="1600" dirty="0">
                <a:effectLst/>
                <a:latin typeface="Calibri" panose="020F0502020204030204" pitchFamily="34" charset="0"/>
              </a:rPr>
              <a:t> </a:t>
            </a:r>
            <a:r>
              <a:rPr lang="en-US" sz="1600" b="1" baseline="30000" dirty="0">
                <a:effectLst/>
                <a:latin typeface="Calibri" panose="020F0502020204030204" pitchFamily="34" charset="0"/>
              </a:rPr>
              <a:t>13 </a:t>
            </a:r>
            <a:r>
              <a:rPr lang="en-US" sz="1600" dirty="0">
                <a:solidFill>
                  <a:srgbClr val="FF0000"/>
                </a:solidFill>
                <a:effectLst/>
                <a:latin typeface="Calibri" panose="020F0502020204030204" pitchFamily="34" charset="0"/>
              </a:rPr>
              <a:t>And you will be hated by all for my name’s sake. But the one who endures to the end will be saved.</a:t>
            </a:r>
            <a:r>
              <a:rPr lang="en-US" sz="1600" dirty="0">
                <a:effectLst/>
                <a:latin typeface="Calibri" panose="020F0502020204030204" pitchFamily="34" charset="0"/>
              </a:rPr>
              <a:t> </a:t>
            </a:r>
          </a:p>
          <a:p>
            <a:pPr marL="0" marR="0" indent="0">
              <a:lnSpc>
                <a:spcPct val="115000"/>
              </a:lnSpc>
              <a:spcBef>
                <a:spcPts val="1200"/>
              </a:spcBef>
              <a:spcAft>
                <a:spcPts val="1000"/>
              </a:spcAft>
              <a:buNone/>
            </a:pPr>
            <a:r>
              <a:rPr lang="en-US" sz="1600" b="1" dirty="0">
                <a:effectLst/>
                <a:latin typeface="Arial" panose="020B0604020202020204" pitchFamily="34" charset="0"/>
              </a:rPr>
              <a:t>The Abomination of Desolation </a:t>
            </a:r>
          </a:p>
          <a:p>
            <a:pPr marL="0" marR="0" indent="0">
              <a:lnSpc>
                <a:spcPct val="115000"/>
              </a:lnSpc>
              <a:spcBef>
                <a:spcPts val="0"/>
              </a:spcBef>
              <a:spcAft>
                <a:spcPts val="0"/>
              </a:spcAft>
              <a:buNone/>
            </a:pPr>
            <a:r>
              <a:rPr lang="en-US" sz="1600" b="1" baseline="30000" dirty="0">
                <a:effectLst/>
                <a:latin typeface="Calibri" panose="020F0502020204030204" pitchFamily="34" charset="0"/>
              </a:rPr>
              <a:t>14 </a:t>
            </a:r>
            <a:r>
              <a:rPr lang="en-US" sz="1600" dirty="0">
                <a:solidFill>
                  <a:srgbClr val="FF0000"/>
                </a:solidFill>
                <a:effectLst/>
                <a:latin typeface="Calibri" panose="020F0502020204030204" pitchFamily="34" charset="0"/>
              </a:rPr>
              <a:t>“But when you see the abomination of desolation standing where he ought not to be (let the reader understand), then let those who are in Judea flee to the mountains.</a:t>
            </a:r>
            <a:r>
              <a:rPr lang="en-US" sz="1600" dirty="0">
                <a:effectLst/>
                <a:latin typeface="Calibri" panose="020F0502020204030204" pitchFamily="34" charset="0"/>
              </a:rPr>
              <a:t> </a:t>
            </a:r>
            <a:r>
              <a:rPr lang="en-US" sz="1600" b="1" baseline="30000" dirty="0">
                <a:effectLst/>
                <a:latin typeface="Calibri" panose="020F0502020204030204" pitchFamily="34" charset="0"/>
              </a:rPr>
              <a:t>15 </a:t>
            </a:r>
            <a:r>
              <a:rPr lang="en-US" sz="1600" dirty="0">
                <a:solidFill>
                  <a:srgbClr val="FF0000"/>
                </a:solidFill>
                <a:effectLst/>
                <a:latin typeface="Calibri" panose="020F0502020204030204" pitchFamily="34" charset="0"/>
              </a:rPr>
              <a:t>Let the one who is on the housetop not go down, nor enter his house, to take anything out,</a:t>
            </a:r>
            <a:r>
              <a:rPr lang="en-US" sz="1600" dirty="0">
                <a:effectLst/>
                <a:latin typeface="Calibri" panose="020F0502020204030204" pitchFamily="34" charset="0"/>
              </a:rPr>
              <a:t> </a:t>
            </a:r>
            <a:r>
              <a:rPr lang="en-US" sz="1600" b="1" baseline="30000" dirty="0">
                <a:effectLst/>
                <a:latin typeface="Calibri" panose="020F0502020204030204" pitchFamily="34" charset="0"/>
              </a:rPr>
              <a:t>16 </a:t>
            </a:r>
            <a:r>
              <a:rPr lang="en-US" sz="1600" dirty="0">
                <a:solidFill>
                  <a:srgbClr val="FF0000"/>
                </a:solidFill>
                <a:effectLst/>
                <a:latin typeface="Calibri" panose="020F0502020204030204" pitchFamily="34" charset="0"/>
              </a:rPr>
              <a:t>and let the one who is in the field not turn back to take his cloak.</a:t>
            </a:r>
            <a:r>
              <a:rPr lang="en-US" sz="1600" dirty="0">
                <a:effectLst/>
                <a:latin typeface="Calibri" panose="020F0502020204030204" pitchFamily="34" charset="0"/>
              </a:rPr>
              <a:t> </a:t>
            </a:r>
            <a:r>
              <a:rPr lang="en-US" sz="1600" b="1" baseline="30000" dirty="0">
                <a:effectLst/>
                <a:latin typeface="Calibri" panose="020F0502020204030204" pitchFamily="34" charset="0"/>
              </a:rPr>
              <a:t>17 </a:t>
            </a:r>
            <a:r>
              <a:rPr lang="en-US" sz="1600" dirty="0">
                <a:solidFill>
                  <a:srgbClr val="FF0000"/>
                </a:solidFill>
                <a:effectLst/>
                <a:latin typeface="Calibri" panose="020F0502020204030204" pitchFamily="34" charset="0"/>
              </a:rPr>
              <a:t>And alas for women who are pregnant and for those who are nursing infants in those days!</a:t>
            </a:r>
            <a:r>
              <a:rPr lang="en-US" sz="1600" dirty="0">
                <a:effectLst/>
                <a:latin typeface="Calibri" panose="020F0502020204030204" pitchFamily="34" charset="0"/>
              </a:rPr>
              <a:t> </a:t>
            </a:r>
            <a:r>
              <a:rPr lang="en-US" sz="1600" b="1" baseline="30000" dirty="0">
                <a:effectLst/>
                <a:latin typeface="Calibri" panose="020F0502020204030204" pitchFamily="34" charset="0"/>
              </a:rPr>
              <a:t>18 </a:t>
            </a:r>
            <a:r>
              <a:rPr lang="en-US" sz="1600" dirty="0">
                <a:solidFill>
                  <a:srgbClr val="FF0000"/>
                </a:solidFill>
                <a:effectLst/>
                <a:latin typeface="Calibri" panose="020F0502020204030204" pitchFamily="34" charset="0"/>
              </a:rPr>
              <a:t>Pray that it may not happen in winter.</a:t>
            </a:r>
            <a:r>
              <a:rPr lang="en-US" sz="1600" dirty="0">
                <a:effectLst/>
                <a:latin typeface="Calibri" panose="020F0502020204030204" pitchFamily="34" charset="0"/>
              </a:rPr>
              <a:t> </a:t>
            </a:r>
            <a:r>
              <a:rPr lang="en-US" sz="1600" b="1" baseline="30000" dirty="0">
                <a:effectLst/>
                <a:latin typeface="Calibri" panose="020F0502020204030204" pitchFamily="34" charset="0"/>
              </a:rPr>
              <a:t>19 </a:t>
            </a:r>
            <a:r>
              <a:rPr lang="en-US" sz="1600" dirty="0">
                <a:solidFill>
                  <a:srgbClr val="FF0000"/>
                </a:solidFill>
                <a:effectLst/>
                <a:latin typeface="Calibri" panose="020F0502020204030204" pitchFamily="34" charset="0"/>
              </a:rPr>
              <a:t>For in those days there will be such tribulation as has not been from the beginning of the creation that God created until now, and never will be.</a:t>
            </a:r>
            <a:r>
              <a:rPr lang="en-US" sz="1600" dirty="0">
                <a:effectLst/>
                <a:latin typeface="Calibri" panose="020F0502020204030204" pitchFamily="34" charset="0"/>
              </a:rPr>
              <a:t> </a:t>
            </a:r>
            <a:r>
              <a:rPr lang="en-US" sz="1600" b="1" baseline="30000" dirty="0">
                <a:effectLst/>
                <a:latin typeface="Calibri" panose="020F0502020204030204" pitchFamily="34" charset="0"/>
              </a:rPr>
              <a:t>20 </a:t>
            </a:r>
            <a:r>
              <a:rPr lang="en-US" sz="1600" dirty="0">
                <a:solidFill>
                  <a:srgbClr val="FF0000"/>
                </a:solidFill>
                <a:effectLst/>
                <a:latin typeface="Calibri" panose="020F0502020204030204" pitchFamily="34" charset="0"/>
              </a:rPr>
              <a:t>And if the Lord had not cut short the days, no human being would be saved. But for the sake of the elect, whom he chose, he shortened the days.</a:t>
            </a:r>
            <a:r>
              <a:rPr lang="en-US" sz="1600" dirty="0">
                <a:effectLst/>
                <a:latin typeface="Calibri" panose="020F0502020204030204" pitchFamily="34" charset="0"/>
              </a:rPr>
              <a:t> </a:t>
            </a:r>
            <a:r>
              <a:rPr lang="en-US" sz="1600" b="1" baseline="30000" dirty="0">
                <a:effectLst/>
                <a:latin typeface="Calibri" panose="020F0502020204030204" pitchFamily="34" charset="0"/>
              </a:rPr>
              <a:t>21 </a:t>
            </a:r>
            <a:r>
              <a:rPr lang="en-US" sz="1600" dirty="0">
                <a:solidFill>
                  <a:srgbClr val="FF0000"/>
                </a:solidFill>
                <a:effectLst/>
                <a:latin typeface="Calibri" panose="020F0502020204030204" pitchFamily="34" charset="0"/>
              </a:rPr>
              <a:t>And then if anyone says to you, ‘Look, here is the Christ!’ or ‘Look, there he is!’ do not believe it.</a:t>
            </a:r>
            <a:r>
              <a:rPr lang="en-US" sz="1600" dirty="0">
                <a:effectLst/>
                <a:latin typeface="Calibri" panose="020F0502020204030204" pitchFamily="34" charset="0"/>
              </a:rPr>
              <a:t> </a:t>
            </a:r>
            <a:r>
              <a:rPr lang="en-US" sz="1600" b="1" baseline="30000" dirty="0">
                <a:effectLst/>
                <a:latin typeface="Calibri" panose="020F0502020204030204" pitchFamily="34" charset="0"/>
              </a:rPr>
              <a:t>22 </a:t>
            </a:r>
            <a:r>
              <a:rPr lang="en-US" sz="1600" dirty="0">
                <a:solidFill>
                  <a:srgbClr val="FF0000"/>
                </a:solidFill>
                <a:effectLst/>
                <a:latin typeface="Calibri" panose="020F0502020204030204" pitchFamily="34" charset="0"/>
              </a:rPr>
              <a:t>For false </a:t>
            </a:r>
            <a:r>
              <a:rPr lang="en-US" sz="1600" dirty="0" err="1">
                <a:solidFill>
                  <a:srgbClr val="FF0000"/>
                </a:solidFill>
                <a:effectLst/>
                <a:latin typeface="Calibri" panose="020F0502020204030204" pitchFamily="34" charset="0"/>
              </a:rPr>
              <a:t>christs</a:t>
            </a:r>
            <a:r>
              <a:rPr lang="en-US" sz="1600" dirty="0">
                <a:solidFill>
                  <a:srgbClr val="FF0000"/>
                </a:solidFill>
                <a:effectLst/>
                <a:latin typeface="Calibri" panose="020F0502020204030204" pitchFamily="34" charset="0"/>
              </a:rPr>
              <a:t> and false prophets will arise and perform signs and wonders, to lead astray, if possible, the elect.</a:t>
            </a:r>
            <a:r>
              <a:rPr lang="en-US" sz="1600" dirty="0">
                <a:effectLst/>
                <a:latin typeface="Calibri" panose="020F0502020204030204" pitchFamily="34" charset="0"/>
              </a:rPr>
              <a:t> </a:t>
            </a:r>
            <a:r>
              <a:rPr lang="en-US" sz="1600" b="1" baseline="30000" dirty="0">
                <a:effectLst/>
                <a:latin typeface="Calibri" panose="020F0502020204030204" pitchFamily="34" charset="0"/>
              </a:rPr>
              <a:t>23 </a:t>
            </a:r>
            <a:r>
              <a:rPr lang="en-US" sz="1600" dirty="0">
                <a:solidFill>
                  <a:srgbClr val="FF0000"/>
                </a:solidFill>
                <a:effectLst/>
                <a:latin typeface="Calibri" panose="020F0502020204030204" pitchFamily="34" charset="0"/>
              </a:rPr>
              <a:t>But be on guard; I have told you all things beforehand.</a:t>
            </a:r>
            <a:r>
              <a:rPr lang="en-US" sz="1600" dirty="0">
                <a:effectLst/>
                <a:latin typeface="Calibri" panose="020F0502020204030204" pitchFamily="34" charset="0"/>
              </a:rPr>
              <a:t> </a:t>
            </a:r>
          </a:p>
          <a:p>
            <a:pPr marL="0" marR="0" indent="0">
              <a:lnSpc>
                <a:spcPct val="115000"/>
              </a:lnSpc>
              <a:spcBef>
                <a:spcPts val="0"/>
              </a:spcBef>
              <a:spcAft>
                <a:spcPts val="0"/>
              </a:spcAft>
              <a:buNone/>
            </a:pPr>
            <a:endParaRPr lang="en-US" sz="1600" dirty="0">
              <a:effectLst/>
              <a:latin typeface="Calibri" panose="020F0502020204030204" pitchFamily="34" charset="0"/>
            </a:endParaRPr>
          </a:p>
          <a:p>
            <a:pPr marL="0" marR="0" indent="0">
              <a:lnSpc>
                <a:spcPct val="115000"/>
              </a:lnSpc>
              <a:spcBef>
                <a:spcPts val="0"/>
              </a:spcBef>
              <a:spcAft>
                <a:spcPts val="0"/>
              </a:spcAft>
              <a:buNone/>
            </a:pPr>
            <a:r>
              <a:rPr lang="en-US" sz="1600" dirty="0">
                <a:effectLst/>
                <a:latin typeface="Calibri" panose="020F0502020204030204" pitchFamily="34" charset="0"/>
              </a:rPr>
              <a:t>Mark 13:1–23 (ESV)</a:t>
            </a:r>
          </a:p>
        </p:txBody>
      </p:sp>
    </p:spTree>
    <p:extLst>
      <p:ext uri="{BB962C8B-B14F-4D97-AF65-F5344CB8AC3E}">
        <p14:creationId xmlns:p14="http://schemas.microsoft.com/office/powerpoint/2010/main" val="1791051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022AA1-741A-635C-EB65-B186F01CCFFF}"/>
              </a:ext>
            </a:extLst>
          </p:cNvPr>
          <p:cNvSpPr>
            <a:spLocks noGrp="1"/>
          </p:cNvSpPr>
          <p:nvPr>
            <p:ph idx="1"/>
          </p:nvPr>
        </p:nvSpPr>
        <p:spPr>
          <a:xfrm>
            <a:off x="458694" y="365760"/>
            <a:ext cx="11274612" cy="6085840"/>
          </a:xfrm>
        </p:spPr>
        <p:txBody>
          <a:bodyPr>
            <a:normAutofit fontScale="92500" lnSpcReduction="20000"/>
          </a:bodyPr>
          <a:lstStyle/>
          <a:p>
            <a:pPr marL="0" marR="0" indent="0">
              <a:lnSpc>
                <a:spcPct val="115000"/>
              </a:lnSpc>
              <a:spcBef>
                <a:spcPts val="1200"/>
              </a:spcBef>
              <a:spcAft>
                <a:spcPts val="1000"/>
              </a:spcAft>
              <a:buNone/>
            </a:pPr>
            <a:r>
              <a:rPr lang="en-US" sz="1800" b="1" dirty="0">
                <a:effectLst/>
              </a:rPr>
              <a:t>The Coming of the Son of Man </a:t>
            </a:r>
          </a:p>
          <a:p>
            <a:pPr marL="0" marR="0" indent="0">
              <a:lnSpc>
                <a:spcPct val="115000"/>
              </a:lnSpc>
              <a:spcBef>
                <a:spcPts val="0"/>
              </a:spcBef>
              <a:spcAft>
                <a:spcPts val="0"/>
              </a:spcAft>
              <a:buNone/>
            </a:pPr>
            <a:r>
              <a:rPr lang="en-US" sz="1800" b="1" baseline="30000" dirty="0">
                <a:effectLst/>
              </a:rPr>
              <a:t>24 </a:t>
            </a:r>
            <a:r>
              <a:rPr lang="en-US" sz="1800" dirty="0">
                <a:solidFill>
                  <a:srgbClr val="FF0000"/>
                </a:solidFill>
                <a:effectLst/>
              </a:rPr>
              <a:t>“But in those days, after that tribulation, the sun will be darkened, and the moon will not give its light,</a:t>
            </a:r>
            <a:r>
              <a:rPr lang="en-US" sz="1800" dirty="0">
                <a:effectLst/>
              </a:rPr>
              <a:t> </a:t>
            </a:r>
            <a:r>
              <a:rPr lang="en-US" sz="1800" b="1" baseline="30000" dirty="0">
                <a:effectLst/>
              </a:rPr>
              <a:t>25 </a:t>
            </a:r>
            <a:r>
              <a:rPr lang="en-US" sz="1800" dirty="0">
                <a:solidFill>
                  <a:srgbClr val="FF0000"/>
                </a:solidFill>
                <a:effectLst/>
              </a:rPr>
              <a:t>and the stars will be falling from heaven, and the powers in the heavens will be shaken.</a:t>
            </a:r>
            <a:r>
              <a:rPr lang="en-US" sz="1800" dirty="0">
                <a:effectLst/>
              </a:rPr>
              <a:t> </a:t>
            </a:r>
            <a:r>
              <a:rPr lang="en-US" sz="1800" b="1" baseline="30000" dirty="0">
                <a:effectLst/>
              </a:rPr>
              <a:t>26 </a:t>
            </a:r>
            <a:r>
              <a:rPr lang="en-US" sz="1800" dirty="0">
                <a:solidFill>
                  <a:srgbClr val="FF0000"/>
                </a:solidFill>
                <a:effectLst/>
              </a:rPr>
              <a:t>And then they will see the Son of Man coming in clouds with great power and glory.</a:t>
            </a:r>
            <a:r>
              <a:rPr lang="en-US" sz="1800" dirty="0">
                <a:effectLst/>
              </a:rPr>
              <a:t> </a:t>
            </a:r>
            <a:r>
              <a:rPr lang="en-US" sz="1800" b="1" baseline="30000" dirty="0">
                <a:effectLst/>
              </a:rPr>
              <a:t>27 </a:t>
            </a:r>
            <a:r>
              <a:rPr lang="en-US" sz="1800" dirty="0">
                <a:solidFill>
                  <a:srgbClr val="FF0000"/>
                </a:solidFill>
                <a:effectLst/>
              </a:rPr>
              <a:t>And then he will send out the angels and gather his elect from the four winds, from the ends of the earth to the ends of heaven.</a:t>
            </a:r>
            <a:r>
              <a:rPr lang="en-US" sz="1800" dirty="0">
                <a:effectLst/>
              </a:rPr>
              <a:t> </a:t>
            </a:r>
          </a:p>
          <a:p>
            <a:pPr marL="0" marR="0" indent="0">
              <a:lnSpc>
                <a:spcPct val="115000"/>
              </a:lnSpc>
              <a:spcBef>
                <a:spcPts val="1200"/>
              </a:spcBef>
              <a:spcAft>
                <a:spcPts val="1000"/>
              </a:spcAft>
              <a:buNone/>
            </a:pPr>
            <a:r>
              <a:rPr lang="en-US" sz="1800" b="1" dirty="0">
                <a:effectLst/>
              </a:rPr>
              <a:t>The Lesson of the Fig Tree </a:t>
            </a:r>
          </a:p>
          <a:p>
            <a:pPr marL="0" marR="0" indent="0">
              <a:lnSpc>
                <a:spcPct val="115000"/>
              </a:lnSpc>
              <a:spcBef>
                <a:spcPts val="0"/>
              </a:spcBef>
              <a:spcAft>
                <a:spcPts val="0"/>
              </a:spcAft>
              <a:buNone/>
            </a:pPr>
            <a:r>
              <a:rPr lang="en-US" sz="1800" b="1" baseline="30000" dirty="0">
                <a:effectLst/>
              </a:rPr>
              <a:t>28 </a:t>
            </a:r>
            <a:r>
              <a:rPr lang="en-US" sz="1800" dirty="0">
                <a:solidFill>
                  <a:srgbClr val="FF0000"/>
                </a:solidFill>
                <a:effectLst/>
              </a:rPr>
              <a:t>“From the fig tree learn its lesson: as soon as its branch becomes tender and puts out its leaves, you know that summer is near.</a:t>
            </a:r>
            <a:r>
              <a:rPr lang="en-US" sz="1800" dirty="0">
                <a:effectLst/>
              </a:rPr>
              <a:t> </a:t>
            </a:r>
            <a:r>
              <a:rPr lang="en-US" sz="1800" b="1" baseline="30000" dirty="0">
                <a:effectLst/>
              </a:rPr>
              <a:t>29 </a:t>
            </a:r>
            <a:r>
              <a:rPr lang="en-US" sz="1800" dirty="0">
                <a:solidFill>
                  <a:srgbClr val="FF0000"/>
                </a:solidFill>
                <a:effectLst/>
              </a:rPr>
              <a:t>So also, when you see these things taking place, you know that he is near, at the very gates.</a:t>
            </a:r>
            <a:r>
              <a:rPr lang="en-US" sz="1800" dirty="0">
                <a:effectLst/>
              </a:rPr>
              <a:t> </a:t>
            </a:r>
            <a:r>
              <a:rPr lang="en-US" sz="1800" b="1" baseline="30000" dirty="0">
                <a:effectLst/>
              </a:rPr>
              <a:t>30 </a:t>
            </a:r>
            <a:r>
              <a:rPr lang="en-US" sz="1800" dirty="0">
                <a:solidFill>
                  <a:srgbClr val="FF0000"/>
                </a:solidFill>
                <a:effectLst/>
              </a:rPr>
              <a:t>Truly, I say to you, this </a:t>
            </a:r>
            <a:r>
              <a:rPr lang="en-US" sz="1800" b="1" dirty="0">
                <a:solidFill>
                  <a:srgbClr val="FF0000"/>
                </a:solidFill>
                <a:effectLst/>
              </a:rPr>
              <a:t>generation</a:t>
            </a:r>
            <a:r>
              <a:rPr lang="en-US" sz="1800" dirty="0">
                <a:solidFill>
                  <a:srgbClr val="FF0000"/>
                </a:solidFill>
                <a:effectLst/>
              </a:rPr>
              <a:t> will not pass away until all these things take place.</a:t>
            </a:r>
            <a:r>
              <a:rPr lang="en-US" sz="1800" dirty="0">
                <a:effectLst/>
              </a:rPr>
              <a:t> </a:t>
            </a:r>
            <a:r>
              <a:rPr lang="en-US" sz="1800" b="1" baseline="30000" dirty="0">
                <a:effectLst/>
              </a:rPr>
              <a:t>31 </a:t>
            </a:r>
            <a:r>
              <a:rPr lang="en-US" sz="1800" dirty="0">
                <a:solidFill>
                  <a:srgbClr val="FF0000"/>
                </a:solidFill>
                <a:effectLst/>
              </a:rPr>
              <a:t>Heaven and earth will pass away, but my words will not pass away.</a:t>
            </a:r>
            <a:r>
              <a:rPr lang="en-US" sz="1800" dirty="0">
                <a:effectLst/>
              </a:rPr>
              <a:t> </a:t>
            </a:r>
          </a:p>
          <a:p>
            <a:pPr marL="0" marR="0" indent="0">
              <a:lnSpc>
                <a:spcPct val="115000"/>
              </a:lnSpc>
              <a:spcBef>
                <a:spcPts val="1200"/>
              </a:spcBef>
              <a:spcAft>
                <a:spcPts val="1000"/>
              </a:spcAft>
              <a:buNone/>
            </a:pPr>
            <a:r>
              <a:rPr lang="en-US" sz="1800" b="1" dirty="0">
                <a:effectLst/>
              </a:rPr>
              <a:t>No One Knows That Day or Hour </a:t>
            </a:r>
          </a:p>
          <a:p>
            <a:pPr marL="0" marR="0" indent="0">
              <a:lnSpc>
                <a:spcPct val="115000"/>
              </a:lnSpc>
              <a:spcBef>
                <a:spcPts val="0"/>
              </a:spcBef>
              <a:spcAft>
                <a:spcPts val="0"/>
              </a:spcAft>
              <a:buNone/>
            </a:pPr>
            <a:r>
              <a:rPr lang="en-US" sz="1800" b="1" baseline="30000" dirty="0">
                <a:effectLst/>
              </a:rPr>
              <a:t>32 </a:t>
            </a:r>
            <a:r>
              <a:rPr lang="en-US" sz="1800" dirty="0">
                <a:solidFill>
                  <a:srgbClr val="FF0000"/>
                </a:solidFill>
                <a:effectLst/>
              </a:rPr>
              <a:t>“But concerning that day or that hour, no one knows, not even the angels in heaven, nor the Son, but only the Father.</a:t>
            </a:r>
            <a:r>
              <a:rPr lang="en-US" sz="1800" dirty="0">
                <a:effectLst/>
              </a:rPr>
              <a:t> </a:t>
            </a:r>
            <a:r>
              <a:rPr lang="en-US" sz="1800" b="1" baseline="30000" dirty="0">
                <a:effectLst/>
              </a:rPr>
              <a:t>33 </a:t>
            </a:r>
            <a:r>
              <a:rPr lang="en-US" sz="1800" dirty="0">
                <a:solidFill>
                  <a:srgbClr val="FF0000"/>
                </a:solidFill>
                <a:effectLst/>
              </a:rPr>
              <a:t>Be on guard, keep awake. For you do not know when the time will come.</a:t>
            </a:r>
            <a:r>
              <a:rPr lang="en-US" sz="1800" dirty="0">
                <a:effectLst/>
              </a:rPr>
              <a:t> </a:t>
            </a:r>
            <a:r>
              <a:rPr lang="en-US" sz="1800" b="1" baseline="30000" dirty="0">
                <a:effectLst/>
              </a:rPr>
              <a:t>34 </a:t>
            </a:r>
            <a:r>
              <a:rPr lang="en-US" sz="1800" dirty="0">
                <a:solidFill>
                  <a:srgbClr val="FF0000"/>
                </a:solidFill>
                <a:effectLst/>
              </a:rPr>
              <a:t>It is like a man going on a journey, when he leaves home and puts his servants in charge, each with his work, and commands the doorkeeper to stay awake.</a:t>
            </a:r>
            <a:r>
              <a:rPr lang="en-US" sz="1800" dirty="0">
                <a:effectLst/>
              </a:rPr>
              <a:t> </a:t>
            </a:r>
            <a:r>
              <a:rPr lang="en-US" sz="1800" b="1" baseline="30000" dirty="0">
                <a:effectLst/>
              </a:rPr>
              <a:t>35 </a:t>
            </a:r>
            <a:r>
              <a:rPr lang="en-US" sz="1800" dirty="0">
                <a:solidFill>
                  <a:srgbClr val="FF0000"/>
                </a:solidFill>
                <a:effectLst/>
              </a:rPr>
              <a:t>Therefore stay awake—for you do not know when the master of the house will come, in the evening, or at midnight, or when the rooster crows, or in the morning—</a:t>
            </a:r>
            <a:r>
              <a:rPr lang="en-US" sz="1800" dirty="0">
                <a:effectLst/>
              </a:rPr>
              <a:t> </a:t>
            </a:r>
            <a:r>
              <a:rPr lang="en-US" sz="1800" b="1" baseline="30000" dirty="0">
                <a:effectLst/>
              </a:rPr>
              <a:t>36 </a:t>
            </a:r>
            <a:r>
              <a:rPr lang="en-US" sz="1800" dirty="0">
                <a:solidFill>
                  <a:srgbClr val="FF0000"/>
                </a:solidFill>
                <a:effectLst/>
              </a:rPr>
              <a:t>lest he come suddenly and find you asleep.</a:t>
            </a:r>
            <a:r>
              <a:rPr lang="en-US" sz="1800" dirty="0">
                <a:effectLst/>
              </a:rPr>
              <a:t> </a:t>
            </a:r>
            <a:r>
              <a:rPr lang="en-US" sz="1800" b="1" baseline="30000" dirty="0">
                <a:effectLst/>
              </a:rPr>
              <a:t>37 </a:t>
            </a:r>
            <a:r>
              <a:rPr lang="en-US" sz="1800" dirty="0">
                <a:solidFill>
                  <a:srgbClr val="FF0000"/>
                </a:solidFill>
                <a:effectLst/>
              </a:rPr>
              <a:t>And what I say to you I say to all: Stay awake.”</a:t>
            </a:r>
            <a:r>
              <a:rPr lang="en-US" sz="1800" dirty="0">
                <a:effectLst/>
              </a:rPr>
              <a:t> </a:t>
            </a:r>
          </a:p>
          <a:p>
            <a:pPr marL="0" indent="0">
              <a:buNone/>
            </a:pPr>
            <a:endParaRPr lang="en-US" sz="1800" dirty="0"/>
          </a:p>
          <a:p>
            <a:pPr marL="0" indent="0">
              <a:buNone/>
            </a:pPr>
            <a:r>
              <a:rPr lang="en-US" sz="1800" dirty="0">
                <a:effectLst/>
              </a:rPr>
              <a:t>Mark 13:24–37 (ESV) </a:t>
            </a:r>
          </a:p>
        </p:txBody>
      </p:sp>
    </p:spTree>
    <p:extLst>
      <p:ext uri="{BB962C8B-B14F-4D97-AF65-F5344CB8AC3E}">
        <p14:creationId xmlns:p14="http://schemas.microsoft.com/office/powerpoint/2010/main" val="4216216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A6C6-932B-965B-2AF7-87ED18BE281E}"/>
              </a:ext>
            </a:extLst>
          </p:cNvPr>
          <p:cNvSpPr>
            <a:spLocks noGrp="1"/>
          </p:cNvSpPr>
          <p:nvPr>
            <p:ph type="title"/>
          </p:nvPr>
        </p:nvSpPr>
        <p:spPr/>
        <p:txBody>
          <a:bodyPr anchor="ctr">
            <a:normAutofit/>
          </a:bodyPr>
          <a:lstStyle/>
          <a:p>
            <a:pPr marL="0" marR="0">
              <a:lnSpc>
                <a:spcPct val="115000"/>
              </a:lnSpc>
              <a:spcBef>
                <a:spcPts val="0"/>
              </a:spcBef>
              <a:spcAft>
                <a:spcPts val="1000"/>
              </a:spcAft>
            </a:pPr>
            <a:r>
              <a:rPr lang="en-US" b="1" baseline="30000" dirty="0">
                <a:effectLst/>
              </a:rPr>
              <a:t>20 </a:t>
            </a:r>
            <a:r>
              <a:rPr lang="en-US" dirty="0">
                <a:solidFill>
                  <a:srgbClr val="FF0000"/>
                </a:solidFill>
                <a:effectLst/>
              </a:rPr>
              <a:t>“But when you see Jerusalem surrounded by armies, then know that its desolation has come near.</a:t>
            </a:r>
            <a:r>
              <a:rPr lang="en-US" dirty="0">
                <a:effectLst/>
              </a:rPr>
              <a:t> </a:t>
            </a:r>
          </a:p>
        </p:txBody>
      </p:sp>
      <p:sp>
        <p:nvSpPr>
          <p:cNvPr id="3" name="Text Placeholder 2">
            <a:extLst>
              <a:ext uri="{FF2B5EF4-FFF2-40B4-BE49-F238E27FC236}">
                <a16:creationId xmlns:a16="http://schemas.microsoft.com/office/drawing/2014/main" id="{50014E5E-A212-C752-68FE-BA3F3A0F2BB3}"/>
              </a:ext>
            </a:extLst>
          </p:cNvPr>
          <p:cNvSpPr>
            <a:spLocks noGrp="1"/>
          </p:cNvSpPr>
          <p:nvPr>
            <p:ph type="body" idx="1"/>
          </p:nvPr>
        </p:nvSpPr>
        <p:spPr/>
        <p:txBody>
          <a:bodyPr/>
          <a:lstStyle/>
          <a:p>
            <a:r>
              <a:rPr lang="en-US" dirty="0"/>
              <a:t>Luke 21:20</a:t>
            </a:r>
          </a:p>
        </p:txBody>
      </p:sp>
    </p:spTree>
    <p:extLst>
      <p:ext uri="{BB962C8B-B14F-4D97-AF65-F5344CB8AC3E}">
        <p14:creationId xmlns:p14="http://schemas.microsoft.com/office/powerpoint/2010/main" val="1279869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2807-FEFB-F007-61BA-19D318114898}"/>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F429F5F8-2F36-9355-0A18-54FF713EFCFE}"/>
              </a:ext>
            </a:extLst>
          </p:cNvPr>
          <p:cNvSpPr>
            <a:spLocks noGrp="1"/>
          </p:cNvSpPr>
          <p:nvPr>
            <p:ph idx="1"/>
          </p:nvPr>
        </p:nvSpPr>
        <p:spPr/>
        <p:txBody>
          <a:bodyPr>
            <a:normAutofit fontScale="85000" lnSpcReduction="20000"/>
          </a:bodyPr>
          <a:lstStyle/>
          <a:p>
            <a:r>
              <a:rPr lang="en-US" dirty="0"/>
              <a:t>Ezekiel -&gt; End Times</a:t>
            </a:r>
          </a:p>
          <a:p>
            <a:r>
              <a:rPr lang="en-US" dirty="0"/>
              <a:t>It won’t be missed</a:t>
            </a:r>
          </a:p>
          <a:p>
            <a:r>
              <a:rPr lang="en-US" dirty="0"/>
              <a:t>Watch out for deception: People pretending to be Christ</a:t>
            </a:r>
          </a:p>
          <a:p>
            <a:r>
              <a:rPr lang="en-US" dirty="0"/>
              <a:t>Don’t be Alarmed: Wars and rumors of wars</a:t>
            </a:r>
          </a:p>
          <a:p>
            <a:r>
              <a:rPr lang="en-US" dirty="0"/>
              <a:t>Birth Pains</a:t>
            </a:r>
          </a:p>
          <a:p>
            <a:pPr lvl="1"/>
            <a:r>
              <a:rPr lang="en-US" dirty="0"/>
              <a:t>Nations will rise up against each other</a:t>
            </a:r>
          </a:p>
          <a:p>
            <a:pPr lvl="1"/>
            <a:r>
              <a:rPr lang="en-US" dirty="0"/>
              <a:t>Earthquakes</a:t>
            </a:r>
          </a:p>
          <a:p>
            <a:pPr lvl="1"/>
            <a:r>
              <a:rPr lang="en-US" dirty="0"/>
              <a:t>Famine</a:t>
            </a:r>
          </a:p>
          <a:p>
            <a:r>
              <a:rPr lang="en-US" dirty="0"/>
              <a:t>The Disciples will be persecuted; endure to the end</a:t>
            </a:r>
          </a:p>
          <a:p>
            <a:r>
              <a:rPr lang="en-US" dirty="0"/>
              <a:t>Fathers against children; children against parents</a:t>
            </a:r>
          </a:p>
          <a:p>
            <a:endParaRPr lang="en-US" dirty="0"/>
          </a:p>
        </p:txBody>
      </p:sp>
    </p:spTree>
    <p:extLst>
      <p:ext uri="{BB962C8B-B14F-4D97-AF65-F5344CB8AC3E}">
        <p14:creationId xmlns:p14="http://schemas.microsoft.com/office/powerpoint/2010/main" val="2665763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D934-6C2A-6EF0-568B-B72EFBAB2B3C}"/>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98303ECE-AB4D-F544-0061-D5E8E441DEBF}"/>
              </a:ext>
            </a:extLst>
          </p:cNvPr>
          <p:cNvSpPr>
            <a:spLocks noGrp="1"/>
          </p:cNvSpPr>
          <p:nvPr>
            <p:ph idx="1"/>
          </p:nvPr>
        </p:nvSpPr>
        <p:spPr/>
        <p:txBody>
          <a:bodyPr>
            <a:normAutofit fontScale="85000" lnSpcReduction="20000"/>
          </a:bodyPr>
          <a:lstStyle/>
          <a:p>
            <a:r>
              <a:rPr lang="en-US" dirty="0"/>
              <a:t>Abomination of Destruction -&gt; Daniel 9:27</a:t>
            </a:r>
          </a:p>
          <a:p>
            <a:pPr lvl="1"/>
            <a:r>
              <a:rPr lang="en-US" dirty="0"/>
              <a:t>Judea to flee to the mountains</a:t>
            </a:r>
          </a:p>
          <a:p>
            <a:r>
              <a:rPr lang="en-US" dirty="0"/>
              <a:t>False prophets performing signs and leading others astray</a:t>
            </a:r>
          </a:p>
          <a:p>
            <a:r>
              <a:rPr lang="en-US" dirty="0"/>
              <a:t>Sun will be darkened and moon will not shed light</a:t>
            </a:r>
          </a:p>
          <a:p>
            <a:pPr lvl="1"/>
            <a:r>
              <a:rPr lang="en-US" dirty="0"/>
              <a:t>Stars will fall and the powers of heaven will be shaken</a:t>
            </a:r>
          </a:p>
          <a:p>
            <a:r>
              <a:rPr lang="en-US" dirty="0"/>
              <a:t>Son of man coming in clouds with great power and glory</a:t>
            </a:r>
          </a:p>
          <a:p>
            <a:r>
              <a:rPr lang="en-US" dirty="0"/>
              <a:t>Angels sent out to gather His elect</a:t>
            </a:r>
          </a:p>
          <a:p>
            <a:r>
              <a:rPr lang="en-US" dirty="0"/>
              <a:t>This generation will experience these things -&gt; Jews</a:t>
            </a:r>
          </a:p>
          <a:p>
            <a:r>
              <a:rPr lang="en-US" dirty="0"/>
              <a:t>No one knows when: Only the father</a:t>
            </a:r>
          </a:p>
          <a:p>
            <a:pPr lvl="1"/>
            <a:r>
              <a:rPr lang="en-US" dirty="0"/>
              <a:t>Anyone who claims otherwise is wrong -&gt; Jehovah’s </a:t>
            </a:r>
            <a:r>
              <a:rPr lang="en-US" dirty="0" err="1"/>
              <a:t>witeness</a:t>
            </a:r>
            <a:endParaRPr lang="en-US" dirty="0"/>
          </a:p>
        </p:txBody>
      </p:sp>
    </p:spTree>
    <p:extLst>
      <p:ext uri="{BB962C8B-B14F-4D97-AF65-F5344CB8AC3E}">
        <p14:creationId xmlns:p14="http://schemas.microsoft.com/office/powerpoint/2010/main" val="261723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5A7E-BD43-46EC-61DF-F585B94A3F43}"/>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09C7F116-B105-B42B-EE13-765F9E12764B}"/>
              </a:ext>
            </a:extLst>
          </p:cNvPr>
          <p:cNvSpPr>
            <a:spLocks noGrp="1"/>
          </p:cNvSpPr>
          <p:nvPr>
            <p:ph idx="1"/>
          </p:nvPr>
        </p:nvSpPr>
        <p:spPr/>
        <p:txBody>
          <a:bodyPr>
            <a:normAutofit fontScale="62500" lnSpcReduction="20000"/>
          </a:bodyPr>
          <a:lstStyle/>
          <a:p>
            <a:r>
              <a:rPr lang="en-US" dirty="0"/>
              <a:t>Eschatology</a:t>
            </a:r>
          </a:p>
          <a:p>
            <a:r>
              <a:rPr lang="en-US" dirty="0"/>
              <a:t>Questions</a:t>
            </a:r>
          </a:p>
          <a:p>
            <a:pPr lvl="1"/>
            <a:r>
              <a:rPr lang="en-US" dirty="0"/>
              <a:t>Should we be so exhausted that we pray for the Lord to return?</a:t>
            </a:r>
          </a:p>
          <a:p>
            <a:pPr lvl="1"/>
            <a:r>
              <a:rPr lang="en-US" dirty="0"/>
              <a:t>We should be excited about the new world</a:t>
            </a:r>
          </a:p>
          <a:p>
            <a:pPr lvl="2"/>
            <a:r>
              <a:rPr lang="en-US" dirty="0"/>
              <a:t>Final </a:t>
            </a:r>
            <a:r>
              <a:rPr lang="en-US" dirty="0" err="1"/>
              <a:t>reqard</a:t>
            </a:r>
            <a:r>
              <a:rPr lang="en-US" dirty="0"/>
              <a:t> for </a:t>
            </a:r>
            <a:r>
              <a:rPr lang="en-US" dirty="0" err="1"/>
              <a:t>beleivers</a:t>
            </a:r>
            <a:endParaRPr lang="en-US" dirty="0"/>
          </a:p>
          <a:p>
            <a:r>
              <a:rPr lang="en-US" dirty="0"/>
              <a:t>To be Ready - . Being obedient - &gt; what is it God has put on our heard</a:t>
            </a:r>
          </a:p>
          <a:p>
            <a:r>
              <a:rPr lang="en-US" dirty="0"/>
              <a:t>Matthew 25:21</a:t>
            </a:r>
          </a:p>
          <a:p>
            <a:r>
              <a:rPr lang="en-US" dirty="0"/>
              <a:t>What happens when people know when the end is?</a:t>
            </a:r>
          </a:p>
          <a:p>
            <a:pPr lvl="1"/>
            <a:r>
              <a:rPr lang="en-US" dirty="0"/>
              <a:t>Withdraw from life</a:t>
            </a:r>
          </a:p>
          <a:p>
            <a:pPr lvl="1"/>
            <a:r>
              <a:rPr lang="en-US" dirty="0"/>
              <a:t>Quit jobs</a:t>
            </a:r>
          </a:p>
          <a:p>
            <a:pPr lvl="1"/>
            <a:r>
              <a:rPr lang="en-US" dirty="0"/>
              <a:t>Pull kids from school</a:t>
            </a:r>
          </a:p>
          <a:p>
            <a:pPr lvl="1"/>
            <a:r>
              <a:rPr lang="en-US" dirty="0"/>
              <a:t>Sell their house</a:t>
            </a:r>
          </a:p>
          <a:p>
            <a:pPr lvl="1"/>
            <a:r>
              <a:rPr lang="en-US" dirty="0"/>
              <a:t>Pull from long-term commitments</a:t>
            </a:r>
          </a:p>
        </p:txBody>
      </p:sp>
    </p:spTree>
    <p:extLst>
      <p:ext uri="{BB962C8B-B14F-4D97-AF65-F5344CB8AC3E}">
        <p14:creationId xmlns:p14="http://schemas.microsoft.com/office/powerpoint/2010/main" val="912755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16DA7-8BF1-29A3-376A-D2BC2026BB25}"/>
              </a:ext>
            </a:extLst>
          </p:cNvPr>
          <p:cNvSpPr>
            <a:spLocks noGrp="1"/>
          </p:cNvSpPr>
          <p:nvPr>
            <p:ph type="title"/>
          </p:nvPr>
        </p:nvSpPr>
        <p:spPr/>
        <p:txBody>
          <a:bodyPr>
            <a:noAutofit/>
          </a:bodyPr>
          <a:lstStyle/>
          <a:p>
            <a:r>
              <a:rPr lang="en-US" sz="4000" dirty="0"/>
              <a:t>Cornerstone Chapel </a:t>
            </a:r>
            <a:r>
              <a:rPr lang="en-US" sz="2000" dirty="0"/>
              <a:t>https://</a:t>
            </a:r>
            <a:r>
              <a:rPr lang="en-US" sz="2000" dirty="0" err="1"/>
              <a:t>www.youtube.com</a:t>
            </a:r>
            <a:r>
              <a:rPr lang="en-US" sz="2000" dirty="0"/>
              <a:t>/</a:t>
            </a:r>
            <a:r>
              <a:rPr lang="en-US" sz="2000" dirty="0" err="1"/>
              <a:t>watch?v</a:t>
            </a:r>
            <a:r>
              <a:rPr lang="en-US" sz="2000" dirty="0"/>
              <a:t>=dNs2tt7auQ4&amp;list=PL01Zt3fZbKzjloyYyd3ENr1LS_AQJTVqU&amp;index=9</a:t>
            </a:r>
          </a:p>
        </p:txBody>
      </p:sp>
      <p:sp>
        <p:nvSpPr>
          <p:cNvPr id="3" name="Content Placeholder 2">
            <a:extLst>
              <a:ext uri="{FF2B5EF4-FFF2-40B4-BE49-F238E27FC236}">
                <a16:creationId xmlns:a16="http://schemas.microsoft.com/office/drawing/2014/main" id="{BA84A4C8-3653-D8F9-1464-FBE45C808340}"/>
              </a:ext>
            </a:extLst>
          </p:cNvPr>
          <p:cNvSpPr>
            <a:spLocks noGrp="1"/>
          </p:cNvSpPr>
          <p:nvPr>
            <p:ph idx="1"/>
          </p:nvPr>
        </p:nvSpPr>
        <p:spPr/>
        <p:txBody>
          <a:bodyPr>
            <a:normAutofit fontScale="62500" lnSpcReduction="20000"/>
          </a:bodyPr>
          <a:lstStyle/>
          <a:p>
            <a:r>
              <a:rPr lang="en-US" dirty="0"/>
              <a:t>The Bible is about Israel</a:t>
            </a:r>
          </a:p>
          <a:p>
            <a:pPr lvl="1"/>
            <a:r>
              <a:rPr lang="en-US" dirty="0"/>
              <a:t>God gave a savior who was born, died, and born again in Israel and will return to Israel</a:t>
            </a:r>
          </a:p>
          <a:p>
            <a:r>
              <a:rPr lang="en-US" dirty="0"/>
              <a:t>First time in 50 years; Israel’s 9/11</a:t>
            </a:r>
          </a:p>
          <a:p>
            <a:r>
              <a:rPr lang="en-US" dirty="0"/>
              <a:t>7.1 Million Jews, 30 times worse for Israel</a:t>
            </a:r>
          </a:p>
          <a:p>
            <a:r>
              <a:rPr lang="en-US" dirty="0"/>
              <a:t>Hamas and Islamic terrorism</a:t>
            </a:r>
          </a:p>
          <a:p>
            <a:r>
              <a:rPr lang="en-US" dirty="0"/>
              <a:t>Who is Hamas?</a:t>
            </a:r>
          </a:p>
          <a:p>
            <a:r>
              <a:rPr lang="en-US" dirty="0"/>
              <a:t>Why is Hamas so intent on destroying Israel?</a:t>
            </a:r>
          </a:p>
          <a:p>
            <a:pPr lvl="1"/>
            <a:r>
              <a:rPr lang="en-US" dirty="0"/>
              <a:t>Abraham slept with Hagar; Ishmael are Arab people</a:t>
            </a:r>
          </a:p>
          <a:p>
            <a:pPr lvl="1"/>
            <a:r>
              <a:rPr lang="en-US" dirty="0"/>
              <a:t>Isaac are the Jewish people</a:t>
            </a:r>
          </a:p>
          <a:p>
            <a:r>
              <a:rPr lang="en-US" dirty="0"/>
              <a:t>What is the history of Palestinian and land of Israel?</a:t>
            </a:r>
          </a:p>
          <a:p>
            <a:r>
              <a:rPr lang="en-US" dirty="0"/>
              <a:t>Why are youths supporting Palestine?</a:t>
            </a:r>
          </a:p>
          <a:p>
            <a:r>
              <a:rPr lang="en-US" dirty="0"/>
              <a:t>How does this fit the end times?</a:t>
            </a:r>
          </a:p>
        </p:txBody>
      </p:sp>
    </p:spTree>
    <p:extLst>
      <p:ext uri="{BB962C8B-B14F-4D97-AF65-F5344CB8AC3E}">
        <p14:creationId xmlns:p14="http://schemas.microsoft.com/office/powerpoint/2010/main" val="2066897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A42B-FAB2-A334-B744-FC5F4DDBECAE}"/>
              </a:ext>
            </a:extLst>
          </p:cNvPr>
          <p:cNvSpPr>
            <a:spLocks noGrp="1"/>
          </p:cNvSpPr>
          <p:nvPr>
            <p:ph type="title"/>
          </p:nvPr>
        </p:nvSpPr>
        <p:spPr/>
        <p:txBody>
          <a:bodyPr>
            <a:noAutofit/>
          </a:bodyPr>
          <a:lstStyle/>
          <a:p>
            <a:r>
              <a:rPr lang="en-US" sz="4000" dirty="0"/>
              <a:t>Cornerstone Chapel </a:t>
            </a:r>
            <a:r>
              <a:rPr lang="en-US" sz="2000" dirty="0"/>
              <a:t>https://</a:t>
            </a:r>
            <a:r>
              <a:rPr lang="en-US" sz="2000" dirty="0" err="1"/>
              <a:t>www.youtube.com</a:t>
            </a:r>
            <a:r>
              <a:rPr lang="en-US" sz="2000" dirty="0"/>
              <a:t>/</a:t>
            </a:r>
            <a:r>
              <a:rPr lang="en-US" sz="2000" dirty="0" err="1"/>
              <a:t>watch?v</a:t>
            </a:r>
            <a:r>
              <a:rPr lang="en-US" sz="2000" dirty="0"/>
              <a:t>=dNs2tt7auQ4&amp;list=PL01Zt3fZbKzjloyYyd3ENr1LS_AQJTVqU&amp;index=9</a:t>
            </a:r>
          </a:p>
        </p:txBody>
      </p:sp>
      <p:sp>
        <p:nvSpPr>
          <p:cNvPr id="3" name="Content Placeholder 2">
            <a:extLst>
              <a:ext uri="{FF2B5EF4-FFF2-40B4-BE49-F238E27FC236}">
                <a16:creationId xmlns:a16="http://schemas.microsoft.com/office/drawing/2014/main" id="{6C335742-870B-512F-BAF2-B41A3A7C94AE}"/>
              </a:ext>
            </a:extLst>
          </p:cNvPr>
          <p:cNvSpPr>
            <a:spLocks noGrp="1"/>
          </p:cNvSpPr>
          <p:nvPr>
            <p:ph idx="1"/>
          </p:nvPr>
        </p:nvSpPr>
        <p:spPr/>
        <p:txBody>
          <a:bodyPr>
            <a:normAutofit fontScale="32500" lnSpcReduction="20000"/>
          </a:bodyPr>
          <a:lstStyle/>
          <a:p>
            <a:pPr marL="0" marR="0" indent="0">
              <a:lnSpc>
                <a:spcPct val="115000"/>
              </a:lnSpc>
              <a:spcBef>
                <a:spcPts val="1200"/>
              </a:spcBef>
              <a:spcAft>
                <a:spcPts val="1000"/>
              </a:spcAft>
              <a:buNone/>
            </a:pPr>
            <a:r>
              <a:rPr lang="en-US" sz="2500" b="1" dirty="0">
                <a:effectLst/>
              </a:rPr>
              <a:t>Prophecy Against Gog </a:t>
            </a:r>
          </a:p>
          <a:p>
            <a:pPr marL="0" marR="0" indent="0">
              <a:lnSpc>
                <a:spcPct val="115000"/>
              </a:lnSpc>
              <a:spcBef>
                <a:spcPts val="0"/>
              </a:spcBef>
              <a:spcAft>
                <a:spcPts val="0"/>
              </a:spcAft>
              <a:buNone/>
            </a:pPr>
            <a:r>
              <a:rPr lang="en-US" sz="2500" b="1" dirty="0">
                <a:effectLst/>
              </a:rPr>
              <a:t>38 </a:t>
            </a:r>
            <a:r>
              <a:rPr lang="en-US" sz="2500" dirty="0">
                <a:effectLst/>
              </a:rPr>
              <a:t>The word of the </a:t>
            </a:r>
            <a:r>
              <a:rPr lang="en-US" sz="2500" cap="small" dirty="0">
                <a:effectLst/>
              </a:rPr>
              <a:t>Lord</a:t>
            </a:r>
            <a:r>
              <a:rPr lang="en-US" sz="2500" dirty="0">
                <a:effectLst/>
              </a:rPr>
              <a:t> came to me: </a:t>
            </a:r>
            <a:r>
              <a:rPr lang="en-US" sz="2500" b="1" baseline="30000" dirty="0">
                <a:effectLst/>
              </a:rPr>
              <a:t>2 </a:t>
            </a:r>
            <a:r>
              <a:rPr lang="en-US" sz="2500" dirty="0">
                <a:effectLst/>
              </a:rPr>
              <a:t>“Son of man, set your face toward Gog, of the land of Magog, the chief prince of </a:t>
            </a:r>
            <a:r>
              <a:rPr lang="en-US" sz="2500" dirty="0" err="1">
                <a:effectLst/>
              </a:rPr>
              <a:t>Meshech</a:t>
            </a:r>
            <a:r>
              <a:rPr lang="en-US" sz="2500" dirty="0">
                <a:effectLst/>
              </a:rPr>
              <a:t> and Tubal, and prophesy against him </a:t>
            </a:r>
            <a:r>
              <a:rPr lang="en-US" sz="2500" b="1" baseline="30000" dirty="0">
                <a:effectLst/>
              </a:rPr>
              <a:t>3 </a:t>
            </a:r>
            <a:r>
              <a:rPr lang="en-US" sz="2500" dirty="0">
                <a:effectLst/>
              </a:rPr>
              <a:t>and say, Thus says the Lord </a:t>
            </a:r>
            <a:r>
              <a:rPr lang="en-US" sz="2500" cap="small" dirty="0">
                <a:effectLst/>
              </a:rPr>
              <a:t>God</a:t>
            </a:r>
            <a:r>
              <a:rPr lang="en-US" sz="2500" dirty="0">
                <a:effectLst/>
              </a:rPr>
              <a:t>: Behold, I am against you, O Gog, chief prince of </a:t>
            </a:r>
            <a:r>
              <a:rPr lang="en-US" sz="2500" dirty="0" err="1">
                <a:effectLst/>
              </a:rPr>
              <a:t>Meshech</a:t>
            </a:r>
            <a:r>
              <a:rPr lang="en-US" sz="2500" dirty="0">
                <a:effectLst/>
              </a:rPr>
              <a:t> and Tubal. </a:t>
            </a:r>
            <a:r>
              <a:rPr lang="en-US" sz="2500" b="1" baseline="30000" dirty="0">
                <a:effectLst/>
              </a:rPr>
              <a:t>4 </a:t>
            </a:r>
            <a:r>
              <a:rPr lang="en-US" sz="2500" dirty="0">
                <a:effectLst/>
              </a:rPr>
              <a:t>And I will turn you about and put hooks into your jaws, and I will bring you out, and all your army, horses and horsemen, all of them clothed in full armor, a great host, all of them with buckler and shield, wielding swords. </a:t>
            </a:r>
            <a:r>
              <a:rPr lang="en-US" sz="2500" b="1" baseline="30000" dirty="0">
                <a:effectLst/>
              </a:rPr>
              <a:t>5 </a:t>
            </a:r>
            <a:r>
              <a:rPr lang="en-US" sz="2500" dirty="0">
                <a:effectLst/>
              </a:rPr>
              <a:t>Persia, Cush, and Put are with them, all of them with shield and helmet; </a:t>
            </a:r>
            <a:r>
              <a:rPr lang="en-US" sz="2500" b="1" baseline="30000" dirty="0">
                <a:effectLst/>
              </a:rPr>
              <a:t>6 </a:t>
            </a:r>
            <a:r>
              <a:rPr lang="en-US" sz="2500" dirty="0">
                <a:effectLst/>
              </a:rPr>
              <a:t>Gomer and all his hordes; Beth-</a:t>
            </a:r>
            <a:r>
              <a:rPr lang="en-US" sz="2500" dirty="0" err="1">
                <a:effectLst/>
              </a:rPr>
              <a:t>togarmah</a:t>
            </a:r>
            <a:r>
              <a:rPr lang="en-US" sz="2500" dirty="0">
                <a:effectLst/>
              </a:rPr>
              <a:t> from the uttermost parts of the north with all his hordes—many peoples are with you. </a:t>
            </a:r>
          </a:p>
          <a:p>
            <a:pPr marL="0" marR="0" indent="0">
              <a:lnSpc>
                <a:spcPct val="115000"/>
              </a:lnSpc>
              <a:spcBef>
                <a:spcPts val="0"/>
              </a:spcBef>
              <a:spcAft>
                <a:spcPts val="0"/>
              </a:spcAft>
              <a:buNone/>
            </a:pPr>
            <a:endParaRPr lang="en-US" dirty="0"/>
          </a:p>
          <a:p>
            <a:pPr marL="0" marR="0" indent="0">
              <a:lnSpc>
                <a:spcPct val="115000"/>
              </a:lnSpc>
              <a:spcBef>
                <a:spcPts val="0"/>
              </a:spcBef>
              <a:spcAft>
                <a:spcPts val="0"/>
              </a:spcAft>
              <a:buNone/>
            </a:pPr>
            <a:r>
              <a:rPr lang="en-US" dirty="0"/>
              <a:t>Ezekiel 38:1–6 (ESV) </a:t>
            </a:r>
          </a:p>
          <a:p>
            <a:pPr marL="0" marR="0" indent="0">
              <a:lnSpc>
                <a:spcPct val="115000"/>
              </a:lnSpc>
              <a:spcBef>
                <a:spcPts val="0"/>
              </a:spcBef>
              <a:spcAft>
                <a:spcPts val="0"/>
              </a:spcAft>
              <a:buNone/>
            </a:pPr>
            <a:endParaRPr lang="en-US" dirty="0"/>
          </a:p>
          <a:p>
            <a:r>
              <a:rPr lang="en-US" dirty="0"/>
              <a:t>Israel is attacked from the North</a:t>
            </a:r>
          </a:p>
          <a:p>
            <a:pPr lvl="1"/>
            <a:r>
              <a:rPr lang="en-US" dirty="0"/>
              <a:t>Gog prince of Magog Region – Land of ancient </a:t>
            </a:r>
            <a:r>
              <a:rPr lang="en-US" dirty="0" err="1"/>
              <a:t>Skidion’s</a:t>
            </a:r>
            <a:r>
              <a:rPr lang="en-US" dirty="0"/>
              <a:t> North of </a:t>
            </a:r>
            <a:r>
              <a:rPr lang="en-US" dirty="0" err="1"/>
              <a:t>Caspien</a:t>
            </a:r>
            <a:r>
              <a:rPr lang="en-US" dirty="0"/>
              <a:t> and Black Seas -&gt; Prophecy about Russia</a:t>
            </a:r>
          </a:p>
          <a:p>
            <a:pPr lvl="1"/>
            <a:r>
              <a:rPr lang="en-US" dirty="0"/>
              <a:t>Iran was called Persia</a:t>
            </a:r>
          </a:p>
          <a:p>
            <a:r>
              <a:rPr lang="en-US" dirty="0"/>
              <a:t>Why or why not prophecy</a:t>
            </a:r>
          </a:p>
          <a:p>
            <a:pPr lvl="1"/>
            <a:r>
              <a:rPr lang="en-US" dirty="0"/>
              <a:t>The battle is in the South</a:t>
            </a:r>
          </a:p>
          <a:p>
            <a:pPr lvl="1"/>
            <a:r>
              <a:rPr lang="en-US" dirty="0"/>
              <a:t>No one comes to Israel’s Defense </a:t>
            </a:r>
          </a:p>
          <a:p>
            <a:pPr lvl="1"/>
            <a:r>
              <a:rPr lang="en-US" dirty="0"/>
              <a:t>Iran gets involved and tells Hezbollah to get involved; Russia starts getting involved</a:t>
            </a:r>
          </a:p>
          <a:p>
            <a:pPr lvl="1"/>
            <a:r>
              <a:rPr lang="en-US" dirty="0"/>
              <a:t>UN Does not recognize Hamas as a terrorist organization</a:t>
            </a:r>
          </a:p>
          <a:p>
            <a:pPr lvl="1"/>
            <a:r>
              <a:rPr lang="en-US" dirty="0"/>
              <a:t>Everyone is telling Israel not to get too harsh; we could pull out</a:t>
            </a:r>
          </a:p>
          <a:p>
            <a:pPr lvl="1"/>
            <a:r>
              <a:rPr lang="en-US" dirty="0"/>
              <a:t>Taiwan gets attack by China</a:t>
            </a:r>
          </a:p>
          <a:p>
            <a:pPr lvl="1"/>
            <a:r>
              <a:rPr lang="en-US" dirty="0"/>
              <a:t>Ukraine</a:t>
            </a:r>
          </a:p>
          <a:p>
            <a:pPr lvl="1"/>
            <a:r>
              <a:rPr lang="en-US" dirty="0"/>
              <a:t>Terrorist cells within America</a:t>
            </a:r>
          </a:p>
          <a:p>
            <a:r>
              <a:rPr lang="en-US" dirty="0"/>
              <a:t>Next, Rapture</a:t>
            </a:r>
          </a:p>
        </p:txBody>
      </p:sp>
    </p:spTree>
    <p:extLst>
      <p:ext uri="{BB962C8B-B14F-4D97-AF65-F5344CB8AC3E}">
        <p14:creationId xmlns:p14="http://schemas.microsoft.com/office/powerpoint/2010/main" val="1747196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D9D28-FB23-608A-A997-CC1D6FC951B6}"/>
              </a:ext>
            </a:extLst>
          </p:cNvPr>
          <p:cNvSpPr>
            <a:spLocks noGrp="1"/>
          </p:cNvSpPr>
          <p:nvPr>
            <p:ph type="title"/>
          </p:nvPr>
        </p:nvSpPr>
        <p:spPr/>
        <p:txBody>
          <a:bodyPr>
            <a:noAutofit/>
          </a:bodyPr>
          <a:lstStyle/>
          <a:p>
            <a:r>
              <a:rPr lang="en-US" sz="4000" dirty="0"/>
              <a:t>Skip </a:t>
            </a:r>
            <a:r>
              <a:rPr lang="en-US" sz="4000" dirty="0" err="1"/>
              <a:t>Heitzig</a:t>
            </a:r>
            <a:br>
              <a:rPr lang="en-US" sz="3200" dirty="0"/>
            </a:br>
            <a:r>
              <a:rPr lang="en-US" sz="2000" dirty="0"/>
              <a:t>https://</a:t>
            </a:r>
            <a:r>
              <a:rPr lang="en-US" sz="2000" dirty="0" err="1"/>
              <a:t>www.youtube.com</a:t>
            </a:r>
            <a:r>
              <a:rPr lang="en-US" sz="2000" dirty="0"/>
              <a:t>/</a:t>
            </a:r>
            <a:r>
              <a:rPr lang="en-US" sz="2000" dirty="0" err="1"/>
              <a:t>watch?v</a:t>
            </a:r>
            <a:r>
              <a:rPr lang="en-US" sz="2000" dirty="0"/>
              <a:t>=6WWGUJkYQ4Q&amp;list=PL01Zt3fZbKzjloyYyd3ENr1LS_AQJTVqU&amp;index=6</a:t>
            </a:r>
          </a:p>
        </p:txBody>
      </p:sp>
      <p:sp>
        <p:nvSpPr>
          <p:cNvPr id="3" name="Content Placeholder 2">
            <a:extLst>
              <a:ext uri="{FF2B5EF4-FFF2-40B4-BE49-F238E27FC236}">
                <a16:creationId xmlns:a16="http://schemas.microsoft.com/office/drawing/2014/main" id="{FDAB9EB5-F637-0BDB-84EC-0D303A0CB897}"/>
              </a:ext>
            </a:extLst>
          </p:cNvPr>
          <p:cNvSpPr>
            <a:spLocks noGrp="1"/>
          </p:cNvSpPr>
          <p:nvPr>
            <p:ph idx="1"/>
          </p:nvPr>
        </p:nvSpPr>
        <p:spPr/>
        <p:txBody>
          <a:bodyPr>
            <a:normAutofit fontScale="62500" lnSpcReduction="20000"/>
          </a:bodyPr>
          <a:lstStyle/>
          <a:p>
            <a:r>
              <a:rPr lang="en-US" dirty="0"/>
              <a:t>Transition from History to the Future</a:t>
            </a:r>
          </a:p>
          <a:p>
            <a:r>
              <a:rPr lang="en-US" dirty="0"/>
              <a:t>14-15 passion narrative; when Jesus goes to the cross</a:t>
            </a:r>
          </a:p>
          <a:p>
            <a:r>
              <a:rPr lang="en-US" dirty="0"/>
              <a:t>Longest section Jesus speaks consistently</a:t>
            </a:r>
          </a:p>
          <a:p>
            <a:r>
              <a:rPr lang="en-US" dirty="0"/>
              <a:t>Mostly focused on what Jesus did, but here its unique</a:t>
            </a:r>
          </a:p>
          <a:p>
            <a:r>
              <a:rPr lang="en-US" dirty="0"/>
              <a:t>Prophesy of the temple in Jerusalem will be destroyed</a:t>
            </a:r>
          </a:p>
          <a:p>
            <a:r>
              <a:rPr lang="en-US" dirty="0"/>
              <a:t>He weaves together near and far prophecy</a:t>
            </a:r>
          </a:p>
          <a:p>
            <a:r>
              <a:rPr lang="en-US" dirty="0"/>
              <a:t>He’s driven out the buyers and sellers in the temple</a:t>
            </a:r>
          </a:p>
          <a:p>
            <a:r>
              <a:rPr lang="en-US" dirty="0"/>
              <a:t>Moving toward the Mount of Olives; eastward</a:t>
            </a:r>
          </a:p>
          <a:p>
            <a:r>
              <a:rPr lang="en-US" dirty="0"/>
              <a:t>20 B.C - 64 A.D. to construct it; Destroyed 70 A.D.</a:t>
            </a:r>
          </a:p>
          <a:p>
            <a:r>
              <a:rPr lang="en-US" dirty="0"/>
              <a:t>Lazarus, Mary, and Martha is where He was staying</a:t>
            </a:r>
          </a:p>
          <a:p>
            <a:r>
              <a:rPr lang="en-US" dirty="0"/>
              <a:t>Eschatology – Study of end time events</a:t>
            </a:r>
          </a:p>
        </p:txBody>
      </p:sp>
    </p:spTree>
    <p:extLst>
      <p:ext uri="{BB962C8B-B14F-4D97-AF65-F5344CB8AC3E}">
        <p14:creationId xmlns:p14="http://schemas.microsoft.com/office/powerpoint/2010/main" val="411741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pic>
        <p:nvPicPr>
          <p:cNvPr id="1037" name="Picture 1036">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039" name="Rectangle 1038">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041" name="Rectangle 1040">
            <a:extLst>
              <a:ext uri="{FF2B5EF4-FFF2-40B4-BE49-F238E27FC236}">
                <a16:creationId xmlns:a16="http://schemas.microsoft.com/office/drawing/2014/main" id="{BF991FCB-5132-414C-B377-526F5612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pic>
        <p:nvPicPr>
          <p:cNvPr id="1030" name="Picture 6" descr="Jerusalem during the Second Temple Period - Wikipedia">
            <a:extLst>
              <a:ext uri="{FF2B5EF4-FFF2-40B4-BE49-F238E27FC236}">
                <a16:creationId xmlns:a16="http://schemas.microsoft.com/office/drawing/2014/main" id="{7D74C950-43E0-0EED-9A85-ABA04CECEBD9}"/>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b="217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a:extLst>
              <a:ext uri="{FF2B5EF4-FFF2-40B4-BE49-F238E27FC236}">
                <a16:creationId xmlns:a16="http://schemas.microsoft.com/office/drawing/2014/main" id="{F23DAFF7-4C98-4E0E-8986-198D54B6C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0600" y="-533400"/>
            <a:ext cx="6858000" cy="7924800"/>
          </a:xfrm>
          <a:prstGeom prst="rect">
            <a:avLst/>
          </a:prstGeom>
          <a:gradFill>
            <a:gsLst>
              <a:gs pos="100000">
                <a:srgbClr val="000000">
                  <a:alpha val="0"/>
                </a:srgbClr>
              </a:gs>
              <a:gs pos="0">
                <a:schemeClr val="tx1"/>
              </a:gs>
              <a:gs pos="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3861333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40C5C-93ED-86EC-0749-831E4A636FAC}"/>
              </a:ext>
            </a:extLst>
          </p:cNvPr>
          <p:cNvSpPr>
            <a:spLocks noGrp="1"/>
          </p:cNvSpPr>
          <p:nvPr>
            <p:ph type="title"/>
          </p:nvPr>
        </p:nvSpPr>
        <p:spPr/>
        <p:txBody>
          <a:bodyPr>
            <a:noAutofit/>
          </a:bodyPr>
          <a:lstStyle/>
          <a:p>
            <a:r>
              <a:rPr lang="en-US" sz="4000" dirty="0"/>
              <a:t>Skip </a:t>
            </a:r>
            <a:r>
              <a:rPr lang="en-US" sz="4000" dirty="0" err="1"/>
              <a:t>Heitzig</a:t>
            </a:r>
            <a:br>
              <a:rPr lang="en-US" sz="3200" dirty="0"/>
            </a:br>
            <a:r>
              <a:rPr lang="en-US" sz="2000" dirty="0"/>
              <a:t>https://</a:t>
            </a:r>
            <a:r>
              <a:rPr lang="en-US" sz="2000" dirty="0" err="1"/>
              <a:t>www.youtube.com</a:t>
            </a:r>
            <a:r>
              <a:rPr lang="en-US" sz="2000" dirty="0"/>
              <a:t>/</a:t>
            </a:r>
            <a:r>
              <a:rPr lang="en-US" sz="2000" dirty="0" err="1"/>
              <a:t>watch?v</a:t>
            </a:r>
            <a:r>
              <a:rPr lang="en-US" sz="2000" dirty="0"/>
              <a:t>=6WWGUJkYQ4Q&amp;list=PL01Zt3fZbKzjloyYyd3ENr1LS_AQJTVqU&amp;index=6</a:t>
            </a:r>
          </a:p>
        </p:txBody>
      </p:sp>
      <p:sp>
        <p:nvSpPr>
          <p:cNvPr id="3" name="Content Placeholder 2">
            <a:extLst>
              <a:ext uri="{FF2B5EF4-FFF2-40B4-BE49-F238E27FC236}">
                <a16:creationId xmlns:a16="http://schemas.microsoft.com/office/drawing/2014/main" id="{B8203BFB-9E4C-8428-01C0-E33681FEAF3F}"/>
              </a:ext>
            </a:extLst>
          </p:cNvPr>
          <p:cNvSpPr>
            <a:spLocks noGrp="1"/>
          </p:cNvSpPr>
          <p:nvPr>
            <p:ph idx="1"/>
          </p:nvPr>
        </p:nvSpPr>
        <p:spPr/>
        <p:txBody>
          <a:bodyPr>
            <a:normAutofit lnSpcReduction="10000"/>
          </a:bodyPr>
          <a:lstStyle/>
          <a:p>
            <a:r>
              <a:rPr lang="en-US" dirty="0"/>
              <a:t>Jewish Eschatology</a:t>
            </a:r>
          </a:p>
          <a:p>
            <a:pPr lvl="1"/>
            <a:r>
              <a:rPr lang="en-US" dirty="0"/>
              <a:t>Significant turmoil in the world and land of Israel –&gt; Roman Occupation led them to believe </a:t>
            </a:r>
          </a:p>
          <a:p>
            <a:pPr lvl="1"/>
            <a:r>
              <a:rPr lang="en-US" dirty="0"/>
              <a:t>Elijah-like forerunner will announce the Messiah –&gt; John the Baptist</a:t>
            </a:r>
          </a:p>
          <a:p>
            <a:pPr lvl="1"/>
            <a:r>
              <a:rPr lang="en-US" dirty="0"/>
              <a:t>Messiah would establish his kingdom and defeat his enemies -&gt; Jesus</a:t>
            </a:r>
          </a:p>
          <a:p>
            <a:pPr lvl="2"/>
            <a:r>
              <a:rPr lang="en-US" dirty="0"/>
              <a:t>Donkey ride, Zachariah 9</a:t>
            </a:r>
          </a:p>
          <a:p>
            <a:pPr lvl="1"/>
            <a:r>
              <a:rPr lang="en-US" dirty="0"/>
              <a:t>Scattered Jews will return Israel, and the temple would be restored</a:t>
            </a:r>
          </a:p>
          <a:p>
            <a:r>
              <a:rPr lang="en-US" dirty="0"/>
              <a:t>Now he’s saying the temple will be destroyed; that’s confusing to them</a:t>
            </a:r>
          </a:p>
          <a:p>
            <a:endParaRPr lang="en-US" dirty="0"/>
          </a:p>
          <a:p>
            <a:endParaRPr lang="en-US" dirty="0"/>
          </a:p>
        </p:txBody>
      </p:sp>
    </p:spTree>
    <p:extLst>
      <p:ext uri="{BB962C8B-B14F-4D97-AF65-F5344CB8AC3E}">
        <p14:creationId xmlns:p14="http://schemas.microsoft.com/office/powerpoint/2010/main" val="1881164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D101-6822-AD93-D111-2D4447A111CC}"/>
              </a:ext>
            </a:extLst>
          </p:cNvPr>
          <p:cNvSpPr>
            <a:spLocks noGrp="1"/>
          </p:cNvSpPr>
          <p:nvPr>
            <p:ph type="title"/>
          </p:nvPr>
        </p:nvSpPr>
        <p:spPr/>
        <p:txBody>
          <a:bodyPr>
            <a:noAutofit/>
          </a:bodyPr>
          <a:lstStyle/>
          <a:p>
            <a:r>
              <a:rPr lang="en-US" sz="4000" dirty="0"/>
              <a:t>Skip </a:t>
            </a:r>
            <a:r>
              <a:rPr lang="en-US" sz="4000" dirty="0" err="1"/>
              <a:t>Heitzig</a:t>
            </a:r>
            <a:br>
              <a:rPr lang="en-US" sz="3200" dirty="0"/>
            </a:br>
            <a:r>
              <a:rPr lang="en-US" sz="2000" dirty="0"/>
              <a:t>https://</a:t>
            </a:r>
            <a:r>
              <a:rPr lang="en-US" sz="2000" dirty="0" err="1"/>
              <a:t>www.youtube.com</a:t>
            </a:r>
            <a:r>
              <a:rPr lang="en-US" sz="2000" dirty="0"/>
              <a:t>/</a:t>
            </a:r>
            <a:r>
              <a:rPr lang="en-US" sz="2000" dirty="0" err="1"/>
              <a:t>watch?v</a:t>
            </a:r>
            <a:r>
              <a:rPr lang="en-US" sz="2000" dirty="0"/>
              <a:t>=6WWGUJkYQ4Q&amp;list=PL01Zt3fZbKzjloyYyd3ENr1LS_AQJTVqU&amp;index=6</a:t>
            </a:r>
          </a:p>
        </p:txBody>
      </p:sp>
      <p:sp>
        <p:nvSpPr>
          <p:cNvPr id="3" name="Content Placeholder 2">
            <a:extLst>
              <a:ext uri="{FF2B5EF4-FFF2-40B4-BE49-F238E27FC236}">
                <a16:creationId xmlns:a16="http://schemas.microsoft.com/office/drawing/2014/main" id="{111862BB-FEF6-3AEA-BD64-834B7A44D413}"/>
              </a:ext>
            </a:extLst>
          </p:cNvPr>
          <p:cNvSpPr>
            <a:spLocks noGrp="1"/>
          </p:cNvSpPr>
          <p:nvPr>
            <p:ph idx="1"/>
          </p:nvPr>
        </p:nvSpPr>
        <p:spPr/>
        <p:txBody>
          <a:bodyPr>
            <a:normAutofit fontScale="47500" lnSpcReduction="20000"/>
          </a:bodyPr>
          <a:lstStyle/>
          <a:p>
            <a:r>
              <a:rPr lang="en-US" dirty="0"/>
              <a:t>Many will come in His name</a:t>
            </a:r>
          </a:p>
          <a:p>
            <a:r>
              <a:rPr lang="en-US" dirty="0"/>
              <a:t>Ultimately; Satan’s masterpiece – The Anti-Christ (Book of Daniel)</a:t>
            </a:r>
          </a:p>
          <a:p>
            <a:r>
              <a:rPr lang="en-US" dirty="0"/>
              <a:t>Revelation 12 the Drago will deceive the whole world</a:t>
            </a:r>
          </a:p>
          <a:p>
            <a:r>
              <a:rPr lang="en-US" dirty="0"/>
              <a:t>The wars – 3.64 Billion People have been killed by wars since 3600 B.C.</a:t>
            </a:r>
          </a:p>
          <a:p>
            <a:r>
              <a:rPr lang="en-US" dirty="0"/>
              <a:t> God’s Judgement referred to with Birth Pains historically</a:t>
            </a:r>
          </a:p>
          <a:p>
            <a:pPr lvl="1"/>
            <a:r>
              <a:rPr lang="en-US" dirty="0"/>
              <a:t>Frequency and intensity</a:t>
            </a:r>
          </a:p>
          <a:p>
            <a:r>
              <a:rPr lang="en-US" dirty="0"/>
              <a:t>Yes, you’re going to be persecuted and hassled</a:t>
            </a:r>
          </a:p>
          <a:p>
            <a:r>
              <a:rPr lang="en-US" dirty="0"/>
              <a:t>Abomination of desolation – Defined as taking away daily sacrifices and replaced with abomination</a:t>
            </a:r>
          </a:p>
          <a:p>
            <a:pPr lvl="1"/>
            <a:r>
              <a:rPr lang="en-US" dirty="0"/>
              <a:t>3 Prophecies Daniel</a:t>
            </a:r>
          </a:p>
          <a:p>
            <a:pPr lvl="1"/>
            <a:r>
              <a:rPr lang="en-US" dirty="0"/>
              <a:t>167 BC - </a:t>
            </a:r>
            <a:r>
              <a:rPr lang="en-US" dirty="0" err="1"/>
              <a:t>Anticus</a:t>
            </a:r>
            <a:r>
              <a:rPr lang="en-US" dirty="0"/>
              <a:t> </a:t>
            </a:r>
            <a:r>
              <a:rPr lang="en-US" dirty="0" err="1"/>
              <a:t>Opifamy</a:t>
            </a:r>
            <a:r>
              <a:rPr lang="en-US" dirty="0"/>
              <a:t> – incarnation of Zeus</a:t>
            </a:r>
          </a:p>
          <a:p>
            <a:pPr lvl="1"/>
            <a:r>
              <a:rPr lang="en-US" dirty="0"/>
              <a:t>He went to Jerusalem and stopped the sacrifice </a:t>
            </a:r>
          </a:p>
          <a:p>
            <a:pPr lvl="1"/>
            <a:r>
              <a:rPr lang="en-US" dirty="0"/>
              <a:t>Dedicated an altar to Zeus</a:t>
            </a:r>
          </a:p>
          <a:p>
            <a:pPr lvl="1"/>
            <a:r>
              <a:rPr lang="en-US" dirty="0"/>
              <a:t>Sacrificed a pig</a:t>
            </a:r>
          </a:p>
          <a:p>
            <a:pPr lvl="1"/>
            <a:r>
              <a:rPr lang="en-US" dirty="0"/>
              <a:t>Forbade circumcision and the Sabbath</a:t>
            </a:r>
          </a:p>
          <a:p>
            <a:pPr lvl="1"/>
            <a:r>
              <a:rPr lang="en-US" dirty="0"/>
              <a:t>80,000 Jews</a:t>
            </a:r>
          </a:p>
          <a:p>
            <a:pPr lvl="1"/>
            <a:r>
              <a:rPr lang="en-US" dirty="0"/>
              <a:t>40,000 Slaves</a:t>
            </a:r>
          </a:p>
        </p:txBody>
      </p:sp>
    </p:spTree>
    <p:extLst>
      <p:ext uri="{BB962C8B-B14F-4D97-AF65-F5344CB8AC3E}">
        <p14:creationId xmlns:p14="http://schemas.microsoft.com/office/powerpoint/2010/main" val="2383864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90A6-6BF8-1833-90FF-072D95D1DB8F}"/>
              </a:ext>
            </a:extLst>
          </p:cNvPr>
          <p:cNvSpPr>
            <a:spLocks noGrp="1"/>
          </p:cNvSpPr>
          <p:nvPr>
            <p:ph type="title"/>
          </p:nvPr>
        </p:nvSpPr>
        <p:spPr/>
        <p:txBody>
          <a:bodyPr>
            <a:noAutofit/>
          </a:bodyPr>
          <a:lstStyle/>
          <a:p>
            <a:r>
              <a:rPr lang="en-US" sz="4000" dirty="0"/>
              <a:t>Skip </a:t>
            </a:r>
            <a:r>
              <a:rPr lang="en-US" sz="4000" dirty="0" err="1"/>
              <a:t>Heitzig</a:t>
            </a:r>
            <a:br>
              <a:rPr lang="en-US" sz="3200" dirty="0"/>
            </a:br>
            <a:r>
              <a:rPr lang="en-US" sz="2000" dirty="0"/>
              <a:t>https://</a:t>
            </a:r>
            <a:r>
              <a:rPr lang="en-US" sz="2000" dirty="0" err="1"/>
              <a:t>www.youtube.com</a:t>
            </a:r>
            <a:r>
              <a:rPr lang="en-US" sz="2000" dirty="0"/>
              <a:t>/</a:t>
            </a:r>
            <a:r>
              <a:rPr lang="en-US" sz="2000" dirty="0" err="1"/>
              <a:t>watch?v</a:t>
            </a:r>
            <a:r>
              <a:rPr lang="en-US" sz="2000" dirty="0"/>
              <a:t>=6WWGUJkYQ4Q&amp;list=PL01Zt3fZbKzjloyYyd3ENr1LS_AQJTVqU&amp;index=6</a:t>
            </a:r>
          </a:p>
        </p:txBody>
      </p:sp>
      <p:sp>
        <p:nvSpPr>
          <p:cNvPr id="3" name="Content Placeholder 2">
            <a:extLst>
              <a:ext uri="{FF2B5EF4-FFF2-40B4-BE49-F238E27FC236}">
                <a16:creationId xmlns:a16="http://schemas.microsoft.com/office/drawing/2014/main" id="{57488F39-F4B8-923C-6DE5-84AED53100FE}"/>
              </a:ext>
            </a:extLst>
          </p:cNvPr>
          <p:cNvSpPr>
            <a:spLocks noGrp="1"/>
          </p:cNvSpPr>
          <p:nvPr>
            <p:ph idx="1"/>
          </p:nvPr>
        </p:nvSpPr>
        <p:spPr/>
        <p:txBody>
          <a:bodyPr/>
          <a:lstStyle/>
          <a:p>
            <a:r>
              <a:rPr lang="en-US" dirty="0"/>
              <a:t>There is a catastrophe that will be in the Middle East</a:t>
            </a:r>
          </a:p>
          <a:p>
            <a:r>
              <a:rPr lang="en-US" dirty="0"/>
              <a:t>Isaiah 17 – Damascus will be destroyed</a:t>
            </a:r>
          </a:p>
          <a:p>
            <a:pPr lvl="1"/>
            <a:r>
              <a:rPr lang="en-US" dirty="0"/>
              <a:t>One of the oldest standing city</a:t>
            </a:r>
          </a:p>
          <a:p>
            <a:pPr lvl="1"/>
            <a:r>
              <a:rPr lang="en-US" dirty="0"/>
              <a:t>Overnight strike and the next day it’s gone</a:t>
            </a:r>
          </a:p>
          <a:p>
            <a:r>
              <a:rPr lang="en-US" dirty="0"/>
              <a:t>3.5 years; great tribulations</a:t>
            </a:r>
          </a:p>
          <a:p>
            <a:pPr lvl="1"/>
            <a:r>
              <a:rPr lang="en-US" dirty="0"/>
              <a:t>Wrath of God on Earth</a:t>
            </a:r>
          </a:p>
          <a:p>
            <a:pPr lvl="1"/>
            <a:r>
              <a:rPr lang="en-US" dirty="0"/>
              <a:t>Hatred of Satan</a:t>
            </a:r>
          </a:p>
          <a:p>
            <a:pPr lvl="1"/>
            <a:r>
              <a:rPr lang="en-US" dirty="0"/>
              <a:t>Rebellion of Mankind</a:t>
            </a:r>
          </a:p>
          <a:p>
            <a:endParaRPr lang="en-US" dirty="0"/>
          </a:p>
        </p:txBody>
      </p:sp>
    </p:spTree>
    <p:extLst>
      <p:ext uri="{BB962C8B-B14F-4D97-AF65-F5344CB8AC3E}">
        <p14:creationId xmlns:p14="http://schemas.microsoft.com/office/powerpoint/2010/main" val="416116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A6C6-932B-965B-2AF7-87ED18BE281E}"/>
              </a:ext>
            </a:extLst>
          </p:cNvPr>
          <p:cNvSpPr>
            <a:spLocks noGrp="1"/>
          </p:cNvSpPr>
          <p:nvPr>
            <p:ph type="title"/>
          </p:nvPr>
        </p:nvSpPr>
        <p:spPr/>
        <p:txBody>
          <a:bodyPr anchor="ctr">
            <a:normAutofit/>
          </a:bodyPr>
          <a:lstStyle/>
          <a:p>
            <a:pPr marL="0" marR="0">
              <a:lnSpc>
                <a:spcPct val="115000"/>
              </a:lnSpc>
              <a:spcBef>
                <a:spcPts val="0"/>
              </a:spcBef>
              <a:spcAft>
                <a:spcPts val="1000"/>
              </a:spcAft>
            </a:pPr>
            <a:r>
              <a:rPr lang="en-US" sz="3600" b="1" baseline="30000" dirty="0">
                <a:effectLst/>
              </a:rPr>
              <a:t>2 </a:t>
            </a:r>
            <a:r>
              <a:rPr lang="en-US" sz="3600" dirty="0">
                <a:effectLst/>
              </a:rPr>
              <a:t>And Jesus said to him, </a:t>
            </a:r>
            <a:r>
              <a:rPr lang="en-US" sz="3600" dirty="0">
                <a:solidFill>
                  <a:srgbClr val="FF0000"/>
                </a:solidFill>
                <a:effectLst/>
              </a:rPr>
              <a:t>“Do you see these great buildings? There will not be left here one stone upon another that will not be thrown down.”</a:t>
            </a:r>
            <a:r>
              <a:rPr lang="en-US" sz="3600" dirty="0">
                <a:effectLst/>
              </a:rPr>
              <a:t> </a:t>
            </a:r>
          </a:p>
        </p:txBody>
      </p:sp>
      <p:sp>
        <p:nvSpPr>
          <p:cNvPr id="3" name="Text Placeholder 2">
            <a:extLst>
              <a:ext uri="{FF2B5EF4-FFF2-40B4-BE49-F238E27FC236}">
                <a16:creationId xmlns:a16="http://schemas.microsoft.com/office/drawing/2014/main" id="{50014E5E-A212-C752-68FE-BA3F3A0F2BB3}"/>
              </a:ext>
            </a:extLst>
          </p:cNvPr>
          <p:cNvSpPr>
            <a:spLocks noGrp="1"/>
          </p:cNvSpPr>
          <p:nvPr>
            <p:ph type="body" idx="1"/>
          </p:nvPr>
        </p:nvSpPr>
        <p:spPr/>
        <p:txBody>
          <a:bodyPr/>
          <a:lstStyle/>
          <a:p>
            <a:r>
              <a:rPr lang="en-US" sz="2400" dirty="0">
                <a:effectLst/>
              </a:rPr>
              <a:t>Mark 13:2 (ESV)</a:t>
            </a:r>
            <a:endParaRPr lang="en-US" dirty="0"/>
          </a:p>
        </p:txBody>
      </p:sp>
    </p:spTree>
    <p:extLst>
      <p:ext uri="{BB962C8B-B14F-4D97-AF65-F5344CB8AC3E}">
        <p14:creationId xmlns:p14="http://schemas.microsoft.com/office/powerpoint/2010/main" val="280525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37" name="Picture 1036">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039" name="Rectangle 1038">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41" name="Rectangle 1040">
            <a:extLst>
              <a:ext uri="{FF2B5EF4-FFF2-40B4-BE49-F238E27FC236}">
                <a16:creationId xmlns:a16="http://schemas.microsoft.com/office/drawing/2014/main" id="{BF991FCB-5132-414C-B377-526F5612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30" name="Picture 6" descr="Jerusalem during the Second Temple Period - Wikipedia">
            <a:extLst>
              <a:ext uri="{FF2B5EF4-FFF2-40B4-BE49-F238E27FC236}">
                <a16:creationId xmlns:a16="http://schemas.microsoft.com/office/drawing/2014/main" id="{7D74C950-43E0-0EED-9A85-ABA04CECEBD9}"/>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b="217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a:extLst>
              <a:ext uri="{FF2B5EF4-FFF2-40B4-BE49-F238E27FC236}">
                <a16:creationId xmlns:a16="http://schemas.microsoft.com/office/drawing/2014/main" id="{F23DAFF7-4C98-4E0E-8986-198D54B6C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0600" y="-533400"/>
            <a:ext cx="6858000" cy="7924800"/>
          </a:xfrm>
          <a:prstGeom prst="rect">
            <a:avLst/>
          </a:prstGeom>
          <a:gradFill>
            <a:gsLst>
              <a:gs pos="100000">
                <a:srgbClr val="000000">
                  <a:alpha val="0"/>
                </a:srgbClr>
              </a:gs>
              <a:gs pos="0">
                <a:schemeClr val="tx1"/>
              </a:gs>
              <a:gs pos="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ADACFC-D28F-C439-3989-CE06AD14E9ED}"/>
              </a:ext>
            </a:extLst>
          </p:cNvPr>
          <p:cNvSpPr>
            <a:spLocks noGrp="1"/>
          </p:cNvSpPr>
          <p:nvPr>
            <p:ph type="title"/>
          </p:nvPr>
        </p:nvSpPr>
        <p:spPr>
          <a:xfrm>
            <a:off x="6775178" y="565846"/>
            <a:ext cx="4958128" cy="3755144"/>
          </a:xfrm>
        </p:spPr>
        <p:txBody>
          <a:bodyPr vert="horz" lIns="91440" tIns="45720" rIns="91440" bIns="45720" rtlCol="0" anchor="b">
            <a:normAutofit/>
          </a:bodyPr>
          <a:lstStyle/>
          <a:p>
            <a:r>
              <a:rPr lang="en-US" dirty="0">
                <a:solidFill>
                  <a:srgbClr val="FFFFFF"/>
                </a:solidFill>
              </a:rPr>
              <a:t>The Second Temple</a:t>
            </a:r>
          </a:p>
        </p:txBody>
      </p:sp>
      <p:sp>
        <p:nvSpPr>
          <p:cNvPr id="3" name="Text Placeholder 2">
            <a:extLst>
              <a:ext uri="{FF2B5EF4-FFF2-40B4-BE49-F238E27FC236}">
                <a16:creationId xmlns:a16="http://schemas.microsoft.com/office/drawing/2014/main" id="{68B2DADE-4B70-4805-C597-A13B54601F0F}"/>
              </a:ext>
            </a:extLst>
          </p:cNvPr>
          <p:cNvSpPr>
            <a:spLocks noGrp="1"/>
          </p:cNvSpPr>
          <p:nvPr>
            <p:ph type="body" idx="1"/>
          </p:nvPr>
        </p:nvSpPr>
        <p:spPr>
          <a:xfrm>
            <a:off x="6775178" y="4456143"/>
            <a:ext cx="4958128" cy="1765055"/>
          </a:xfrm>
        </p:spPr>
        <p:txBody>
          <a:bodyPr vert="horz" lIns="91440" tIns="45720" rIns="91440" bIns="45720" rtlCol="0" anchor="t">
            <a:normAutofit/>
          </a:bodyPr>
          <a:lstStyle/>
          <a:p>
            <a:r>
              <a:rPr lang="en-US" sz="2200" dirty="0">
                <a:solidFill>
                  <a:srgbClr val="FFFFFF"/>
                </a:solidFill>
              </a:rPr>
              <a:t>King Herod’s Temple</a:t>
            </a:r>
          </a:p>
          <a:p>
            <a:r>
              <a:rPr lang="en-US" sz="2200" dirty="0">
                <a:solidFill>
                  <a:srgbClr val="FFFFFF"/>
                </a:solidFill>
              </a:rPr>
              <a:t>Construction from 20 B.C - 64 A.D. </a:t>
            </a:r>
          </a:p>
          <a:p>
            <a:r>
              <a:rPr lang="en-US" sz="2200" dirty="0">
                <a:solidFill>
                  <a:srgbClr val="FFFFFF"/>
                </a:solidFill>
              </a:rPr>
              <a:t>Destroyed 70 A.D.</a:t>
            </a:r>
          </a:p>
          <a:p>
            <a:endParaRPr lang="en-US" sz="2200" dirty="0">
              <a:solidFill>
                <a:srgbClr val="FFFFFF"/>
              </a:solidFill>
            </a:endParaRPr>
          </a:p>
          <a:p>
            <a:endParaRPr lang="en-US" sz="2200" dirty="0">
              <a:solidFill>
                <a:srgbClr val="FFFFFF"/>
              </a:solidFill>
            </a:endParaRPr>
          </a:p>
        </p:txBody>
      </p:sp>
    </p:spTree>
    <p:extLst>
      <p:ext uri="{BB962C8B-B14F-4D97-AF65-F5344CB8AC3E}">
        <p14:creationId xmlns:p14="http://schemas.microsoft.com/office/powerpoint/2010/main" val="1331749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A6C6-932B-965B-2AF7-87ED18BE281E}"/>
              </a:ext>
            </a:extLst>
          </p:cNvPr>
          <p:cNvSpPr>
            <a:spLocks noGrp="1"/>
          </p:cNvSpPr>
          <p:nvPr>
            <p:ph type="title"/>
          </p:nvPr>
        </p:nvSpPr>
        <p:spPr/>
        <p:txBody>
          <a:bodyPr anchor="ctr"/>
          <a:lstStyle/>
          <a:p>
            <a:r>
              <a:rPr lang="en-US" sz="4400" b="1" baseline="30000" dirty="0">
                <a:effectLst/>
              </a:rPr>
              <a:t>4 </a:t>
            </a:r>
            <a:r>
              <a:rPr lang="en-US" sz="4400" dirty="0">
                <a:effectLst/>
              </a:rPr>
              <a:t>“Tell us, when will these things be, and what will be the sign when all these things are about to be accomplished?”</a:t>
            </a:r>
            <a:endParaRPr lang="en-US" dirty="0"/>
          </a:p>
        </p:txBody>
      </p:sp>
      <p:sp>
        <p:nvSpPr>
          <p:cNvPr id="3" name="Text Placeholder 2">
            <a:extLst>
              <a:ext uri="{FF2B5EF4-FFF2-40B4-BE49-F238E27FC236}">
                <a16:creationId xmlns:a16="http://schemas.microsoft.com/office/drawing/2014/main" id="{50014E5E-A212-C752-68FE-BA3F3A0F2BB3}"/>
              </a:ext>
            </a:extLst>
          </p:cNvPr>
          <p:cNvSpPr>
            <a:spLocks noGrp="1"/>
          </p:cNvSpPr>
          <p:nvPr>
            <p:ph type="body" idx="1"/>
          </p:nvPr>
        </p:nvSpPr>
        <p:spPr/>
        <p:txBody>
          <a:bodyPr/>
          <a:lstStyle/>
          <a:p>
            <a:r>
              <a:rPr lang="en-US" dirty="0">
                <a:latin typeface="+mj-lt"/>
              </a:rPr>
              <a:t>Mark 13:4</a:t>
            </a:r>
          </a:p>
        </p:txBody>
      </p:sp>
    </p:spTree>
    <p:extLst>
      <p:ext uri="{BB962C8B-B14F-4D97-AF65-F5344CB8AC3E}">
        <p14:creationId xmlns:p14="http://schemas.microsoft.com/office/powerpoint/2010/main" val="2834955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EEEFA-5922-0EC4-D9C8-A231576DFB21}"/>
              </a:ext>
            </a:extLst>
          </p:cNvPr>
          <p:cNvSpPr>
            <a:spLocks noGrp="1"/>
          </p:cNvSpPr>
          <p:nvPr>
            <p:ph type="title"/>
          </p:nvPr>
        </p:nvSpPr>
        <p:spPr/>
        <p:txBody>
          <a:bodyPr/>
          <a:lstStyle/>
          <a:p>
            <a:r>
              <a:rPr lang="en-US" dirty="0"/>
              <a:t>Jesus’ Prophecies (Mark 13)</a:t>
            </a:r>
          </a:p>
        </p:txBody>
      </p:sp>
      <p:graphicFrame>
        <p:nvGraphicFramePr>
          <p:cNvPr id="4" name="Content Placeholder 3">
            <a:extLst>
              <a:ext uri="{FF2B5EF4-FFF2-40B4-BE49-F238E27FC236}">
                <a16:creationId xmlns:a16="http://schemas.microsoft.com/office/drawing/2014/main" id="{DE537933-8FA9-8E00-5E19-1C727F1E9157}"/>
              </a:ext>
            </a:extLst>
          </p:cNvPr>
          <p:cNvGraphicFramePr>
            <a:graphicFrameLocks noGrp="1"/>
          </p:cNvGraphicFramePr>
          <p:nvPr>
            <p:ph idx="1"/>
            <p:extLst>
              <p:ext uri="{D42A27DB-BD31-4B8C-83A1-F6EECF244321}">
                <p14:modId xmlns:p14="http://schemas.microsoft.com/office/powerpoint/2010/main" val="1840807129"/>
              </p:ext>
            </p:extLst>
          </p:nvPr>
        </p:nvGraphicFramePr>
        <p:xfrm>
          <a:off x="458694" y="1691323"/>
          <a:ext cx="10895106" cy="4079240"/>
        </p:xfrm>
        <a:graphic>
          <a:graphicData uri="http://schemas.openxmlformats.org/drawingml/2006/table">
            <a:tbl>
              <a:tblPr firstRow="1" bandRow="1">
                <a:tableStyleId>{5C22544A-7EE6-4342-B048-85BDC9FD1C3A}</a:tableStyleId>
              </a:tblPr>
              <a:tblGrid>
                <a:gridCol w="7646634">
                  <a:extLst>
                    <a:ext uri="{9D8B030D-6E8A-4147-A177-3AD203B41FA5}">
                      <a16:colId xmlns:a16="http://schemas.microsoft.com/office/drawing/2014/main" val="522901360"/>
                    </a:ext>
                  </a:extLst>
                </a:gridCol>
                <a:gridCol w="3248472">
                  <a:extLst>
                    <a:ext uri="{9D8B030D-6E8A-4147-A177-3AD203B41FA5}">
                      <a16:colId xmlns:a16="http://schemas.microsoft.com/office/drawing/2014/main" val="1375181708"/>
                    </a:ext>
                  </a:extLst>
                </a:gridCol>
              </a:tblGrid>
              <a:tr h="370840">
                <a:tc>
                  <a:txBody>
                    <a:bodyPr/>
                    <a:lstStyle/>
                    <a:p>
                      <a:r>
                        <a:rPr lang="en-US" dirty="0"/>
                        <a:t>Prophecy</a:t>
                      </a:r>
                    </a:p>
                  </a:txBody>
                  <a:tcPr/>
                </a:tc>
                <a:tc>
                  <a:txBody>
                    <a:bodyPr/>
                    <a:lstStyle/>
                    <a:p>
                      <a:r>
                        <a:rPr lang="en-US" dirty="0"/>
                        <a:t>Verses</a:t>
                      </a:r>
                    </a:p>
                  </a:txBody>
                  <a:tcPr/>
                </a:tc>
                <a:extLst>
                  <a:ext uri="{0D108BD9-81ED-4DB2-BD59-A6C34878D82A}">
                    <a16:rowId xmlns:a16="http://schemas.microsoft.com/office/drawing/2014/main" val="1860481526"/>
                  </a:ext>
                </a:extLst>
              </a:tr>
              <a:tr h="370840">
                <a:tc>
                  <a:txBody>
                    <a:bodyPr/>
                    <a:lstStyle/>
                    <a:p>
                      <a:r>
                        <a:rPr lang="en-US" dirty="0"/>
                        <a:t>Destruction of the Temple</a:t>
                      </a:r>
                    </a:p>
                  </a:txBody>
                  <a:tcPr anchor="ctr"/>
                </a:tc>
                <a:tc>
                  <a:txBody>
                    <a:bodyPr/>
                    <a:lstStyle/>
                    <a:p>
                      <a:r>
                        <a:rPr lang="en-US" dirty="0"/>
                        <a:t>Mark 13:2</a:t>
                      </a:r>
                    </a:p>
                  </a:txBody>
                  <a:tcPr anchor="ctr"/>
                </a:tc>
                <a:extLst>
                  <a:ext uri="{0D108BD9-81ED-4DB2-BD59-A6C34878D82A}">
                    <a16:rowId xmlns:a16="http://schemas.microsoft.com/office/drawing/2014/main" val="2662660716"/>
                  </a:ext>
                </a:extLst>
              </a:tr>
              <a:tr h="370840">
                <a:tc>
                  <a:txBody>
                    <a:bodyPr/>
                    <a:lstStyle/>
                    <a:p>
                      <a:r>
                        <a:rPr lang="en-US" dirty="0"/>
                        <a:t>False Prophets; Claiming to be Christ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Mark 13:5 / </a:t>
                      </a:r>
                      <a:r>
                        <a:rPr lang="en-US" sz="1800" dirty="0"/>
                        <a:t>Mark 13:22</a:t>
                      </a:r>
                    </a:p>
                  </a:txBody>
                  <a:tcPr anchor="ctr"/>
                </a:tc>
                <a:extLst>
                  <a:ext uri="{0D108BD9-81ED-4DB2-BD59-A6C34878D82A}">
                    <a16:rowId xmlns:a16="http://schemas.microsoft.com/office/drawing/2014/main" val="3124257496"/>
                  </a:ext>
                </a:extLst>
              </a:tr>
              <a:tr h="370840">
                <a:tc>
                  <a:txBody>
                    <a:bodyPr/>
                    <a:lstStyle/>
                    <a:p>
                      <a:r>
                        <a:rPr lang="en-US" dirty="0"/>
                        <a:t>Wars and Rumors of Wars (Cold Wars)</a:t>
                      </a:r>
                    </a:p>
                  </a:txBody>
                  <a:tcPr anchor="ctr"/>
                </a:tc>
                <a:tc>
                  <a:txBody>
                    <a:bodyPr/>
                    <a:lstStyle/>
                    <a:p>
                      <a:r>
                        <a:rPr lang="en-US" dirty="0"/>
                        <a:t>Mark 13:7</a:t>
                      </a:r>
                    </a:p>
                  </a:txBody>
                  <a:tcPr anchor="ctr"/>
                </a:tc>
                <a:extLst>
                  <a:ext uri="{0D108BD9-81ED-4DB2-BD59-A6C34878D82A}">
                    <a16:rowId xmlns:a16="http://schemas.microsoft.com/office/drawing/2014/main" val="4044120005"/>
                  </a:ext>
                </a:extLst>
              </a:tr>
              <a:tr h="370840">
                <a:tc>
                  <a:txBody>
                    <a:bodyPr/>
                    <a:lstStyle/>
                    <a:p>
                      <a:r>
                        <a:rPr lang="en-US" dirty="0"/>
                        <a:t>Earthquakes and Famines</a:t>
                      </a:r>
                    </a:p>
                  </a:txBody>
                  <a:tcPr anchor="ctr"/>
                </a:tc>
                <a:tc>
                  <a:txBody>
                    <a:bodyPr/>
                    <a:lstStyle/>
                    <a:p>
                      <a:r>
                        <a:rPr lang="en-US" dirty="0"/>
                        <a:t>Mark 13:8</a:t>
                      </a:r>
                    </a:p>
                  </a:txBody>
                  <a:tcPr anchor="ctr"/>
                </a:tc>
                <a:extLst>
                  <a:ext uri="{0D108BD9-81ED-4DB2-BD59-A6C34878D82A}">
                    <a16:rowId xmlns:a16="http://schemas.microsoft.com/office/drawing/2014/main" val="546647544"/>
                  </a:ext>
                </a:extLst>
              </a:tr>
              <a:tr h="370840">
                <a:tc>
                  <a:txBody>
                    <a:bodyPr/>
                    <a:lstStyle/>
                    <a:p>
                      <a:r>
                        <a:rPr lang="en-US" dirty="0"/>
                        <a:t>The Disciples will be Persecuted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Mark 13:9</a:t>
                      </a:r>
                    </a:p>
                  </a:txBody>
                  <a:tcPr anchor="ctr"/>
                </a:tc>
                <a:extLst>
                  <a:ext uri="{0D108BD9-81ED-4DB2-BD59-A6C34878D82A}">
                    <a16:rowId xmlns:a16="http://schemas.microsoft.com/office/drawing/2014/main" val="155877704"/>
                  </a:ext>
                </a:extLst>
              </a:tr>
              <a:tr h="370840">
                <a:tc>
                  <a:txBody>
                    <a:bodyPr/>
                    <a:lstStyle/>
                    <a:p>
                      <a:r>
                        <a:rPr lang="en-US" dirty="0"/>
                        <a:t>Families will betray one another</a:t>
                      </a:r>
                    </a:p>
                  </a:txBody>
                  <a:tcPr anchor="ctr"/>
                </a:tc>
                <a:tc>
                  <a:txBody>
                    <a:bodyPr/>
                    <a:lstStyle/>
                    <a:p>
                      <a:r>
                        <a:rPr lang="en-US" dirty="0"/>
                        <a:t>Mark 13:12</a:t>
                      </a:r>
                    </a:p>
                  </a:txBody>
                  <a:tcPr anchor="ctr"/>
                </a:tc>
                <a:extLst>
                  <a:ext uri="{0D108BD9-81ED-4DB2-BD59-A6C34878D82A}">
                    <a16:rowId xmlns:a16="http://schemas.microsoft.com/office/drawing/2014/main" val="3481420001"/>
                  </a:ext>
                </a:extLst>
              </a:tr>
              <a:tr h="370840">
                <a:tc>
                  <a:txBody>
                    <a:bodyPr/>
                    <a:lstStyle/>
                    <a:p>
                      <a:r>
                        <a:rPr lang="en-US" dirty="0"/>
                        <a:t>Abomination of Desolation</a:t>
                      </a:r>
                    </a:p>
                  </a:txBody>
                  <a:tcPr anchor="ctr"/>
                </a:tc>
                <a:tc>
                  <a:txBody>
                    <a:bodyPr/>
                    <a:lstStyle/>
                    <a:p>
                      <a:r>
                        <a:rPr lang="en-US" dirty="0"/>
                        <a:t>Mark 13:14</a:t>
                      </a:r>
                    </a:p>
                  </a:txBody>
                  <a:tcPr anchor="ctr"/>
                </a:tc>
                <a:extLst>
                  <a:ext uri="{0D108BD9-81ED-4DB2-BD59-A6C34878D82A}">
                    <a16:rowId xmlns:a16="http://schemas.microsoft.com/office/drawing/2014/main" val="603661974"/>
                  </a:ext>
                </a:extLst>
              </a:tr>
              <a:tr h="370840">
                <a:tc>
                  <a:txBody>
                    <a:bodyPr/>
                    <a:lstStyle/>
                    <a:p>
                      <a:r>
                        <a:rPr lang="en-US" dirty="0"/>
                        <a:t>Tribulation the world has never seen before</a:t>
                      </a:r>
                    </a:p>
                  </a:txBody>
                  <a:tcPr anchor="ctr"/>
                </a:tc>
                <a:tc>
                  <a:txBody>
                    <a:bodyPr/>
                    <a:lstStyle/>
                    <a:p>
                      <a:r>
                        <a:rPr lang="en-US" dirty="0"/>
                        <a:t>Mark 13:19</a:t>
                      </a:r>
                    </a:p>
                  </a:txBody>
                  <a:tcPr anchor="ctr"/>
                </a:tc>
                <a:extLst>
                  <a:ext uri="{0D108BD9-81ED-4DB2-BD59-A6C34878D82A}">
                    <a16:rowId xmlns:a16="http://schemas.microsoft.com/office/drawing/2014/main" val="242087450"/>
                  </a:ext>
                </a:extLst>
              </a:tr>
              <a:tr h="370840">
                <a:tc>
                  <a:txBody>
                    <a:bodyPr/>
                    <a:lstStyle/>
                    <a:p>
                      <a:r>
                        <a:rPr lang="en-US" dirty="0"/>
                        <a:t>Sun and Moon Darkened and Stars Fall From the sky</a:t>
                      </a:r>
                    </a:p>
                  </a:txBody>
                  <a:tcPr anchor="ctr"/>
                </a:tc>
                <a:tc>
                  <a:txBody>
                    <a:bodyPr/>
                    <a:lstStyle/>
                    <a:p>
                      <a:r>
                        <a:rPr lang="en-US" dirty="0"/>
                        <a:t>Mark 13:24</a:t>
                      </a:r>
                    </a:p>
                  </a:txBody>
                  <a:tcPr anchor="ctr"/>
                </a:tc>
                <a:extLst>
                  <a:ext uri="{0D108BD9-81ED-4DB2-BD59-A6C34878D82A}">
                    <a16:rowId xmlns:a16="http://schemas.microsoft.com/office/drawing/2014/main" val="3568251333"/>
                  </a:ext>
                </a:extLst>
              </a:tr>
              <a:tr h="370840">
                <a:tc>
                  <a:txBody>
                    <a:bodyPr/>
                    <a:lstStyle/>
                    <a:p>
                      <a:r>
                        <a:rPr lang="en-US" dirty="0"/>
                        <a:t>Jesus to come from the clouds with great power and glory</a:t>
                      </a:r>
                    </a:p>
                  </a:txBody>
                  <a:tcPr anchor="ctr"/>
                </a:tc>
                <a:tc>
                  <a:txBody>
                    <a:bodyPr/>
                    <a:lstStyle/>
                    <a:p>
                      <a:r>
                        <a:rPr lang="en-US" dirty="0"/>
                        <a:t>Mark 13:26</a:t>
                      </a:r>
                    </a:p>
                  </a:txBody>
                  <a:tcPr anchor="ctr"/>
                </a:tc>
                <a:extLst>
                  <a:ext uri="{0D108BD9-81ED-4DB2-BD59-A6C34878D82A}">
                    <a16:rowId xmlns:a16="http://schemas.microsoft.com/office/drawing/2014/main" val="455618712"/>
                  </a:ext>
                </a:extLst>
              </a:tr>
            </a:tbl>
          </a:graphicData>
        </a:graphic>
      </p:graphicFrame>
    </p:spTree>
    <p:extLst>
      <p:ext uri="{BB962C8B-B14F-4D97-AF65-F5344CB8AC3E}">
        <p14:creationId xmlns:p14="http://schemas.microsoft.com/office/powerpoint/2010/main" val="398815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A6C6-932B-965B-2AF7-87ED18BE281E}"/>
              </a:ext>
            </a:extLst>
          </p:cNvPr>
          <p:cNvSpPr>
            <a:spLocks noGrp="1"/>
          </p:cNvSpPr>
          <p:nvPr>
            <p:ph type="title"/>
          </p:nvPr>
        </p:nvSpPr>
        <p:spPr/>
        <p:txBody>
          <a:bodyPr anchor="ctr">
            <a:normAutofit/>
          </a:bodyPr>
          <a:lstStyle/>
          <a:p>
            <a:pPr marL="0" marR="0">
              <a:lnSpc>
                <a:spcPct val="115000"/>
              </a:lnSpc>
              <a:spcBef>
                <a:spcPts val="0"/>
              </a:spcBef>
              <a:spcAft>
                <a:spcPts val="1000"/>
              </a:spcAft>
            </a:pPr>
            <a:r>
              <a:rPr lang="en-US" b="1" baseline="30000" dirty="0">
                <a:effectLst/>
              </a:rPr>
              <a:t>20 </a:t>
            </a:r>
            <a:r>
              <a:rPr lang="en-US" dirty="0">
                <a:solidFill>
                  <a:srgbClr val="FF0000"/>
                </a:solidFill>
                <a:effectLst/>
              </a:rPr>
              <a:t>“But when you see Jerusalem surrounded by armies, then know that its desolation has come near.</a:t>
            </a:r>
            <a:r>
              <a:rPr lang="en-US" dirty="0">
                <a:effectLst/>
              </a:rPr>
              <a:t> </a:t>
            </a:r>
          </a:p>
        </p:txBody>
      </p:sp>
      <p:sp>
        <p:nvSpPr>
          <p:cNvPr id="3" name="Text Placeholder 2">
            <a:extLst>
              <a:ext uri="{FF2B5EF4-FFF2-40B4-BE49-F238E27FC236}">
                <a16:creationId xmlns:a16="http://schemas.microsoft.com/office/drawing/2014/main" id="{50014E5E-A212-C752-68FE-BA3F3A0F2BB3}"/>
              </a:ext>
            </a:extLst>
          </p:cNvPr>
          <p:cNvSpPr>
            <a:spLocks noGrp="1"/>
          </p:cNvSpPr>
          <p:nvPr>
            <p:ph type="body" idx="1"/>
          </p:nvPr>
        </p:nvSpPr>
        <p:spPr/>
        <p:txBody>
          <a:bodyPr/>
          <a:lstStyle/>
          <a:p>
            <a:r>
              <a:rPr lang="en-US" dirty="0"/>
              <a:t>Luke 21:20</a:t>
            </a:r>
          </a:p>
        </p:txBody>
      </p:sp>
    </p:spTree>
    <p:extLst>
      <p:ext uri="{BB962C8B-B14F-4D97-AF65-F5344CB8AC3E}">
        <p14:creationId xmlns:p14="http://schemas.microsoft.com/office/powerpoint/2010/main" val="232024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AC90524-FCE6-5F73-743A-0467E97B94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01085" y="534782"/>
            <a:ext cx="8287867" cy="5665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DB9999-FC54-7BB6-3EDB-4ADDE1FEC9DE}"/>
              </a:ext>
            </a:extLst>
          </p:cNvPr>
          <p:cNvSpPr>
            <a:spLocks noGrp="1"/>
          </p:cNvSpPr>
          <p:nvPr>
            <p:ph type="title"/>
          </p:nvPr>
        </p:nvSpPr>
        <p:spPr>
          <a:xfrm>
            <a:off x="838200" y="586992"/>
            <a:ext cx="5638800" cy="2461008"/>
          </a:xfrm>
        </p:spPr>
        <p:txBody>
          <a:bodyPr>
            <a:normAutofit/>
          </a:bodyPr>
          <a:lstStyle/>
          <a:p>
            <a:r>
              <a:rPr lang="en-US" dirty="0"/>
              <a:t>Israel</a:t>
            </a:r>
          </a:p>
        </p:txBody>
      </p:sp>
      <p:grpSp>
        <p:nvGrpSpPr>
          <p:cNvPr id="15" name="Group 14">
            <a:extLst>
              <a:ext uri="{FF2B5EF4-FFF2-40B4-BE49-F238E27FC236}">
                <a16:creationId xmlns:a16="http://schemas.microsoft.com/office/drawing/2014/main" id="{A7D41145-770E-1D3B-0342-6BDDEB137F56}"/>
              </a:ext>
            </a:extLst>
          </p:cNvPr>
          <p:cNvGrpSpPr/>
          <p:nvPr/>
        </p:nvGrpSpPr>
        <p:grpSpPr>
          <a:xfrm>
            <a:off x="-63115" y="0"/>
            <a:ext cx="5330952" cy="6858000"/>
            <a:chOff x="6861048" y="1"/>
            <a:chExt cx="5330952" cy="6858000"/>
          </a:xfrm>
        </p:grpSpPr>
        <p:pic>
          <p:nvPicPr>
            <p:cNvPr id="2050" name="Picture 2" descr="Political Map of Israel - Nations Online Project">
              <a:extLst>
                <a:ext uri="{FF2B5EF4-FFF2-40B4-BE49-F238E27FC236}">
                  <a16:creationId xmlns:a16="http://schemas.microsoft.com/office/drawing/2014/main" id="{B22C38A0-AFF8-2D0C-333C-07310F86A3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
            <a:stretch/>
          </p:blipFill>
          <p:spPr bwMode="auto">
            <a:xfrm>
              <a:off x="6861048" y="1"/>
              <a:ext cx="5330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D4889029-1F48-164A-240A-2FBCE67CFC8C}"/>
                </a:ext>
              </a:extLst>
            </p:cNvPr>
            <p:cNvSpPr/>
            <p:nvPr/>
          </p:nvSpPr>
          <p:spPr>
            <a:xfrm>
              <a:off x="9499310" y="129792"/>
              <a:ext cx="1133021" cy="63869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09F03C8-70BB-4EB9-A59A-3BF7113711D6}"/>
                </a:ext>
              </a:extLst>
            </p:cNvPr>
            <p:cNvSpPr txBox="1"/>
            <p:nvPr/>
          </p:nvSpPr>
          <p:spPr>
            <a:xfrm>
              <a:off x="7987988" y="768485"/>
              <a:ext cx="1326004" cy="369332"/>
            </a:xfrm>
            <a:prstGeom prst="rect">
              <a:avLst/>
            </a:prstGeom>
            <a:noFill/>
          </p:spPr>
          <p:txBody>
            <a:bodyPr wrap="none" rtlCol="0">
              <a:spAutoFit/>
            </a:bodyPr>
            <a:lstStyle/>
            <a:p>
              <a:r>
                <a:rPr lang="en-US" b="1" dirty="0">
                  <a:solidFill>
                    <a:srgbClr val="FF0000"/>
                  </a:solidFill>
                </a:rPr>
                <a:t>Hezbollah</a:t>
              </a:r>
            </a:p>
          </p:txBody>
        </p:sp>
        <p:cxnSp>
          <p:nvCxnSpPr>
            <p:cNvPr id="7" name="Straight Arrow Connector 6">
              <a:extLst>
                <a:ext uri="{FF2B5EF4-FFF2-40B4-BE49-F238E27FC236}">
                  <a16:creationId xmlns:a16="http://schemas.microsoft.com/office/drawing/2014/main" id="{80866415-5CEC-0BE3-8904-48D30EB214BC}"/>
                </a:ext>
              </a:extLst>
            </p:cNvPr>
            <p:cNvCxnSpPr>
              <a:cxnSpLocks/>
              <a:stCxn id="5" idx="3"/>
              <a:endCxn id="4" idx="3"/>
            </p:cNvCxnSpPr>
            <p:nvPr/>
          </p:nvCxnSpPr>
          <p:spPr>
            <a:xfrm flipV="1">
              <a:off x="9313992" y="674951"/>
              <a:ext cx="351245" cy="278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324C81E-38B3-B3B2-91C4-E77ADB3B6C1F}"/>
                </a:ext>
              </a:extLst>
            </p:cNvPr>
            <p:cNvSpPr/>
            <p:nvPr/>
          </p:nvSpPr>
          <p:spPr>
            <a:xfrm>
              <a:off x="8221988" y="3048000"/>
              <a:ext cx="846297" cy="63869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4703894"/>
      </p:ext>
    </p:extLst>
  </p:cSld>
  <p:clrMapOvr>
    <a:masterClrMapping/>
  </p:clrMapOvr>
</p:sld>
</file>

<file path=ppt/theme/theme1.xml><?xml version="1.0" encoding="utf-8"?>
<a:theme xmlns:a="http://schemas.openxmlformats.org/drawingml/2006/main" name="Dappled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3993</Words>
  <Application>Microsoft Macintosh PowerPoint</Application>
  <PresentationFormat>Widescreen</PresentationFormat>
  <Paragraphs>324</Paragraphs>
  <Slides>32</Slides>
  <Notes>12</Notes>
  <HiddenSlides>2</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-apple-system</vt:lpstr>
      <vt:lpstr>Arial</vt:lpstr>
      <vt:lpstr>Avenir Next LT Pro</vt:lpstr>
      <vt:lpstr>AvenirNext LT Pro Medium</vt:lpstr>
      <vt:lpstr>Calibri</vt:lpstr>
      <vt:lpstr>Poppins</vt:lpstr>
      <vt:lpstr>Sabon Next LT</vt:lpstr>
      <vt:lpstr>DappledVTI</vt:lpstr>
      <vt:lpstr>Imminent Return</vt:lpstr>
      <vt:lpstr>Who is Mark?</vt:lpstr>
      <vt:lpstr>PowerPoint Presentation</vt:lpstr>
      <vt:lpstr>2 And Jesus said to him, “Do you see these great buildings? There will not be left here one stone upon another that will not be thrown down.” </vt:lpstr>
      <vt:lpstr>The Second Temple</vt:lpstr>
      <vt:lpstr>4 “Tell us, when will these things be, and what will be the sign when all these things are about to be accomplished?”</vt:lpstr>
      <vt:lpstr>Jesus’ Prophecies (Mark 13)</vt:lpstr>
      <vt:lpstr>20 “But when you see Jerusalem surrounded by armies, then know that its desolation has come near. </vt:lpstr>
      <vt:lpstr>Israel</vt:lpstr>
      <vt:lpstr>7 And when you hear of wars and rumors of wars, do not be alarmed. This must take place, but the end is not yet. 8 For nation will rise against nation, and kingdom against kingdom. There will be earthquakes in various places; there will be famines. These are but the beginning of the birth pains.</vt:lpstr>
      <vt:lpstr>Jesus’ Prophecies (Mark 13)</vt:lpstr>
      <vt:lpstr>Lesson of the Fig Tree</vt:lpstr>
      <vt:lpstr>The Coming of the Son of Man </vt:lpstr>
      <vt:lpstr> “But concerning that day or that hour, no one knows, not even the angels in heaven, nor the Son, but only the Father.”</vt:lpstr>
      <vt:lpstr>No One Knows That Day or Hour </vt:lpstr>
      <vt:lpstr>PowerPoint Presentation</vt:lpstr>
      <vt:lpstr>“And what I say to you I say to all:  Stay awake.” </vt:lpstr>
      <vt:lpstr>PowerPoint Presentation</vt:lpstr>
      <vt:lpstr>Go therefore and make disciples of all nations, baptizing them in the name of the Father and of the Son and of the Holy Spirit, teaching them to observe all that I have commanded you. And behold, I am with you always, to the end of the age.”</vt:lpstr>
      <vt:lpstr>The End</vt:lpstr>
      <vt:lpstr>PowerPoint Presentation</vt:lpstr>
      <vt:lpstr>PowerPoint Presentation</vt:lpstr>
      <vt:lpstr>20 “But when you see Jerusalem surrounded by armies, then know that its desolation has come near. </vt:lpstr>
      <vt:lpstr>Notes</vt:lpstr>
      <vt:lpstr>Notes</vt:lpstr>
      <vt:lpstr>Notes</vt:lpstr>
      <vt:lpstr>Cornerstone Chapel https://www.youtube.com/watch?v=dNs2tt7auQ4&amp;list=PL01Zt3fZbKzjloyYyd3ENr1LS_AQJTVqU&amp;index=9</vt:lpstr>
      <vt:lpstr>Cornerstone Chapel https://www.youtube.com/watch?v=dNs2tt7auQ4&amp;list=PL01Zt3fZbKzjloyYyd3ENr1LS_AQJTVqU&amp;index=9</vt:lpstr>
      <vt:lpstr>Skip Heitzig https://www.youtube.com/watch?v=6WWGUJkYQ4Q&amp;list=PL01Zt3fZbKzjloyYyd3ENr1LS_AQJTVqU&amp;index=6</vt:lpstr>
      <vt:lpstr>Skip Heitzig https://www.youtube.com/watch?v=6WWGUJkYQ4Q&amp;list=PL01Zt3fZbKzjloyYyd3ENr1LS_AQJTVqU&amp;index=6</vt:lpstr>
      <vt:lpstr>Skip Heitzig https://www.youtube.com/watch?v=6WWGUJkYQ4Q&amp;list=PL01Zt3fZbKzjloyYyd3ENr1LS_AQJTVqU&amp;index=6</vt:lpstr>
      <vt:lpstr>Skip Heitzig https://www.youtube.com/watch?v=6WWGUJkYQ4Q&amp;list=PL01Zt3fZbKzjloyYyd3ENr1LS_AQJTVqU&amp;index=6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Imminent Return</dc:title>
  <dc:creator>Tom Gorup</dc:creator>
  <cp:lastModifiedBy>Tom Gorup</cp:lastModifiedBy>
  <cp:revision>1</cp:revision>
  <dcterms:created xsi:type="dcterms:W3CDTF">2023-11-04T15:36:43Z</dcterms:created>
  <dcterms:modified xsi:type="dcterms:W3CDTF">2023-11-05T17:17:20Z</dcterms:modified>
</cp:coreProperties>
</file>