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Lst>
  <p:notesMasterIdLst>
    <p:notesMasterId r:id="rId30"/>
  </p:notesMasterIdLst>
  <p:sldIdLst>
    <p:sldId id="256" r:id="rId2"/>
    <p:sldId id="264" r:id="rId3"/>
    <p:sldId id="307" r:id="rId4"/>
    <p:sldId id="317" r:id="rId5"/>
    <p:sldId id="308" r:id="rId6"/>
    <p:sldId id="309" r:id="rId7"/>
    <p:sldId id="332" r:id="rId8"/>
    <p:sldId id="334" r:id="rId9"/>
    <p:sldId id="313" r:id="rId10"/>
    <p:sldId id="314" r:id="rId11"/>
    <p:sldId id="321" r:id="rId12"/>
    <p:sldId id="315" r:id="rId13"/>
    <p:sldId id="323" r:id="rId14"/>
    <p:sldId id="316" r:id="rId15"/>
    <p:sldId id="327" r:id="rId16"/>
    <p:sldId id="330" r:id="rId17"/>
    <p:sldId id="335" r:id="rId18"/>
    <p:sldId id="310" r:id="rId19"/>
    <p:sldId id="329" r:id="rId20"/>
    <p:sldId id="326" r:id="rId21"/>
    <p:sldId id="328" r:id="rId22"/>
    <p:sldId id="336" r:id="rId23"/>
    <p:sldId id="320" r:id="rId24"/>
    <p:sldId id="325" r:id="rId25"/>
    <p:sldId id="333" r:id="rId26"/>
    <p:sldId id="258" r:id="rId27"/>
    <p:sldId id="324"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324"/>
  </p:normalViewPr>
  <p:slideViewPr>
    <p:cSldViewPr snapToGrid="0">
      <p:cViewPr>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95485-D142-EA47-B258-3C6967AF9713}" type="datetimeFigureOut">
              <a:rPr lang="en-US" smtClean="0"/>
              <a:t>10/15/22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534F0-93AA-B546-9321-0A08BB5E17E1}" type="slidenum">
              <a:rPr lang="en-US" smtClean="0"/>
              <a:t>‹#›</a:t>
            </a:fld>
            <a:endParaRPr lang="en-US"/>
          </a:p>
        </p:txBody>
      </p:sp>
    </p:spTree>
    <p:extLst>
      <p:ext uri="{BB962C8B-B14F-4D97-AF65-F5344CB8AC3E}">
        <p14:creationId xmlns:p14="http://schemas.microsoft.com/office/powerpoint/2010/main" val="20728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Today, we’re talking about a love story. It’s a love story filled with devotion, sacrifice, and redemption. But it doesn’t start off like your typical romcom storyline. What makes this love story unique is this couple’s marriage was destined for pain, heartache, betrayal.</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a:t>
            </a:fld>
            <a:endParaRPr lang="en-US"/>
          </a:p>
        </p:txBody>
      </p:sp>
    </p:spTree>
    <p:extLst>
      <p:ext uri="{BB962C8B-B14F-4D97-AF65-F5344CB8AC3E}">
        <p14:creationId xmlns:p14="http://schemas.microsoft.com/office/powerpoint/2010/main" val="373434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punish the house of Jehu for the blood of Jezreel. That might sound a bit odd, but God was sending a reminder here for some activities that occurred in 2 Kings 10. There was a Massacre that was associate with the valley of Jezreel. Jehu was not happy with what king Ahab, King of Israel at the time, was doing. He had married Jezebel, brought Baal to the kingdom and a whole host of other terrible things. Jehu took it upon himself to kill the entire lineage and all associates of Ahab.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was not entirely pleased with this action and by naming Hosea’s first born Jezreel his message was clear. “I will avenge the massacre of the house of Ahab” and “I will scatter the people of Israel.”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11</a:t>
            </a:fld>
            <a:endParaRPr lang="en-US"/>
          </a:p>
        </p:txBody>
      </p:sp>
    </p:spTree>
    <p:extLst>
      <p:ext uri="{BB962C8B-B14F-4D97-AF65-F5344CB8AC3E}">
        <p14:creationId xmlns:p14="http://schemas.microsoft.com/office/powerpoint/2010/main" val="420251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child of Gomer was called by God to be named Lo-</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Ruhammah</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means “No Mercy”.</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was letting the people of Israel know that He will not be having mercy on them. He had given them 100’s of years, many generations to turn away from their wicked ways. He had been patient sending them warning after warning, but they were still doing their own thing.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06534F0-93AA-B546-9321-0A08BB5E17E1}" type="slidenum">
              <a:rPr lang="en-US" smtClean="0"/>
              <a:t>12</a:t>
            </a:fld>
            <a:endParaRPr lang="en-US"/>
          </a:p>
        </p:txBody>
      </p:sp>
    </p:spTree>
    <p:extLst>
      <p:ext uri="{BB962C8B-B14F-4D97-AF65-F5344CB8AC3E}">
        <p14:creationId xmlns:p14="http://schemas.microsoft.com/office/powerpoint/2010/main" val="20138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a bit of an aside in this passage, God says he will have mercy on the house of Judah. Now this is a pretty cool story we’re not going to go too deep with, but I thought worth calling out. God says here he will save the people of Israel, but not by bow or sword or war or horses or horsemen…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God sent an angel…</a:t>
            </a:r>
            <a:r>
              <a:rPr lang="en-US" dirty="0">
                <a:effectLst/>
              </a:rPr>
              <a:t> </a:t>
            </a:r>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13</a:t>
            </a:fld>
            <a:endParaRPr lang="en-US"/>
          </a:p>
        </p:txBody>
      </p:sp>
    </p:spTree>
    <p:extLst>
      <p:ext uri="{BB962C8B-B14F-4D97-AF65-F5344CB8AC3E}">
        <p14:creationId xmlns:p14="http://schemas.microsoft.com/office/powerpoint/2010/main" val="22719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Gomer had her third child and this one was to be called Lo-Ammi, “Not my people”. This was a sort of divorce statement. The people of Israel had turned their back to God.</a:t>
            </a:r>
          </a:p>
        </p:txBody>
      </p:sp>
      <p:sp>
        <p:nvSpPr>
          <p:cNvPr id="4" name="Slide Number Placeholder 3"/>
          <p:cNvSpPr>
            <a:spLocks noGrp="1"/>
          </p:cNvSpPr>
          <p:nvPr>
            <p:ph type="sldNum" sz="quarter" idx="5"/>
          </p:nvPr>
        </p:nvSpPr>
        <p:spPr/>
        <p:txBody>
          <a:bodyPr/>
          <a:lstStyle/>
          <a:p>
            <a:fld id="{C06534F0-93AA-B546-9321-0A08BB5E17E1}" type="slidenum">
              <a:rPr lang="en-US" smtClean="0"/>
              <a:t>14</a:t>
            </a:fld>
            <a:endParaRPr lang="en-US"/>
          </a:p>
        </p:txBody>
      </p:sp>
    </p:spTree>
    <p:extLst>
      <p:ext uri="{BB962C8B-B14F-4D97-AF65-F5344CB8AC3E}">
        <p14:creationId xmlns:p14="http://schemas.microsoft.com/office/powerpoint/2010/main" val="344653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the people of Israel had turned their back to God completely. They were using their gifts from God in sacrifice to another god.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as Gomer was not only adulterous but also using her gifts from her husband, Hosea, so were the people of Israel. The people of Israel were committing spiritual adultery. They had turned their backs from God and found themselves in the arms of another god using the gifts given to them by the one and only God. </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15</a:t>
            </a:fld>
            <a:endParaRPr lang="en-US"/>
          </a:p>
        </p:txBody>
      </p:sp>
    </p:spTree>
    <p:extLst>
      <p:ext uri="{BB962C8B-B14F-4D97-AF65-F5344CB8AC3E}">
        <p14:creationId xmlns:p14="http://schemas.microsoft.com/office/powerpoint/2010/main" val="404004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Eventually God could stand it no more. He said he will punish Israel for their sin. I will take away everything that He has given them to help them realize from where it came.</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16</a:t>
            </a:fld>
            <a:endParaRPr lang="en-US"/>
          </a:p>
        </p:txBody>
      </p:sp>
    </p:spTree>
    <p:extLst>
      <p:ext uri="{BB962C8B-B14F-4D97-AF65-F5344CB8AC3E}">
        <p14:creationId xmlns:p14="http://schemas.microsoft.com/office/powerpoint/2010/main" val="421714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God was not finished with the people of Israel. The end of the story isn’t God’s punishment, it’s His redemption.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God must bring us to our knee’s before we’ll listen. Sometimes, we need to be sent to the wilderness where we are silenced by the removal of all our things, the removal of all our other idols before we can listen. But God says here He will be speaking tenderly to her in the wilderness.</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17</a:t>
            </a:fld>
            <a:endParaRPr lang="en-US"/>
          </a:p>
        </p:txBody>
      </p:sp>
    </p:spTree>
    <p:extLst>
      <p:ext uri="{BB962C8B-B14F-4D97-AF65-F5344CB8AC3E}">
        <p14:creationId xmlns:p14="http://schemas.microsoft.com/office/powerpoint/2010/main" val="97305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redemption.</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18</a:t>
            </a:fld>
            <a:endParaRPr lang="en-US"/>
          </a:p>
        </p:txBody>
      </p:sp>
    </p:spTree>
    <p:extLst>
      <p:ext uri="{BB962C8B-B14F-4D97-AF65-F5344CB8AC3E}">
        <p14:creationId xmlns:p14="http://schemas.microsoft.com/office/powerpoint/2010/main" val="426703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goes on to say…</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Jezreel’s name meant to scatter. God says he will sow the scatter seeds of Israel. He tells Hosea to do the same thing.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19</a:t>
            </a:fld>
            <a:endParaRPr lang="en-US"/>
          </a:p>
        </p:txBody>
      </p:sp>
    </p:spTree>
    <p:extLst>
      <p:ext uri="{BB962C8B-B14F-4D97-AF65-F5344CB8AC3E}">
        <p14:creationId xmlns:p14="http://schemas.microsoft.com/office/powerpoint/2010/main" val="273690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this is a Love story. It doesn’t start off how we might imagine. It’s not today’s romcom, it’s God’s love story. This is God’s love story for us. God is constantly pursuing us to turn to Him. He doesn’t give up on us and even when we’re unfaithful, when we’re turning to other gods, other things of worship, when we’re not using our spiritual gifts to forward God’s kingdom. He loves us. He loves us so much he sent His only son, Jesus, as a sacrifice to our constant sin. God teaches us so much in this story. God teaches us His limitless love, endless devotion, and massive sacrifice for us. </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20</a:t>
            </a:fld>
            <a:endParaRPr lang="en-US"/>
          </a:p>
        </p:txBody>
      </p:sp>
    </p:spTree>
    <p:extLst>
      <p:ext uri="{BB962C8B-B14F-4D97-AF65-F5344CB8AC3E}">
        <p14:creationId xmlns:p14="http://schemas.microsoft.com/office/powerpoint/2010/main" val="307995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before we jump into this love story let’s get some background. First, let’s talk about the lay of the land. The tribes have broken up into two kingdoms, the southern kingdom, Judah, and the northern kingdom, Israel. Today, we’ll be focused on the northern kingdom of Israel. The kingdom of Israel thought they were doing pretty well. They had economic prosperity, peace at their borders and military power. The people of Israel were feeling pretty good about themselves; however, God knew the truth. In 2 Kings 17 it says:</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2</a:t>
            </a:fld>
            <a:endParaRPr lang="en-US"/>
          </a:p>
        </p:txBody>
      </p:sp>
    </p:spTree>
    <p:extLst>
      <p:ext uri="{BB962C8B-B14F-4D97-AF65-F5344CB8AC3E}">
        <p14:creationId xmlns:p14="http://schemas.microsoft.com/office/powerpoint/2010/main" val="80221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He also teaches us that “Love is not just a matter of the heart, it’s also the matter of the will.” God CHOOSES to love us even when we are unfaithful.</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21</a:t>
            </a:fld>
            <a:endParaRPr lang="en-US"/>
          </a:p>
        </p:txBody>
      </p:sp>
    </p:spTree>
    <p:extLst>
      <p:ext uri="{BB962C8B-B14F-4D97-AF65-F5344CB8AC3E}">
        <p14:creationId xmlns:p14="http://schemas.microsoft.com/office/powerpoint/2010/main" val="251970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that think the God of the old testament is a God of Judgement and the God of the New Testament is a God of Love should spend some time here in Hosea” Amplified Study Bible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Hosea is a Love Story; God’s endless/relentless pursuit for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never stops loving us; He takes an active role in pursuing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are all guilty of unfaithfulness to God; not just in live,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does not condone our sins; He just love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24</a:t>
            </a:fld>
            <a:endParaRPr lang="en-US"/>
          </a:p>
        </p:txBody>
      </p:sp>
    </p:spTree>
    <p:extLst>
      <p:ext uri="{BB962C8B-B14F-4D97-AF65-F5344CB8AC3E}">
        <p14:creationId xmlns:p14="http://schemas.microsoft.com/office/powerpoint/2010/main" val="108299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Their metrics were off. They were measuring their progress based on material things like economic growth, fine linen, luxurious palaces, and ultimately worshipping different gods. God knew this was bad for Israel so He sent them prophets, many prophets. Samuel, Elijah, Elisha, Amos, and now Hosea.</a:t>
            </a:r>
          </a:p>
        </p:txBody>
      </p:sp>
      <p:sp>
        <p:nvSpPr>
          <p:cNvPr id="4" name="Slide Number Placeholder 3"/>
          <p:cNvSpPr>
            <a:spLocks noGrp="1"/>
          </p:cNvSpPr>
          <p:nvPr>
            <p:ph type="sldNum" sz="quarter" idx="5"/>
          </p:nvPr>
        </p:nvSpPr>
        <p:spPr/>
        <p:txBody>
          <a:bodyPr/>
          <a:lstStyle/>
          <a:p>
            <a:fld id="{63D021F4-81EB-394E-9F1B-E23529C13101}" type="slidenum">
              <a:rPr lang="en-US" smtClean="0"/>
              <a:t>3</a:t>
            </a:fld>
            <a:endParaRPr lang="en-US"/>
          </a:p>
        </p:txBody>
      </p:sp>
    </p:spTree>
    <p:extLst>
      <p:ext uri="{BB962C8B-B14F-4D97-AF65-F5344CB8AC3E}">
        <p14:creationId xmlns:p14="http://schemas.microsoft.com/office/powerpoint/2010/main" val="276096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if you would like to follow along, we’re in the book of Hosea. If you’re not familiar with Hosea his name means “Salvation”, he was from the northern kingdom, Israel, and is considered a minor prophet. As a reminder, minor prophet doesn’t determine his significance, but rather signifies how much writing he has done. Major prophets have big books, minor have smaller books.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called Hosea to prophecy to Israel. God had a message he had been trying to deliver for 100’s of years through the other prophets and Hosea was the last chance. Which is why some call him the “death-bed prophet of Israel”. Because Israel is on their death-bed and Hosea must once again tell them to turn away from their evil ways. His ministry lasted between 755-710 B.C.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significant attribute of Hosea was his call to marry. </a:t>
            </a:r>
            <a:endParaRPr lang="en-US" dirty="0"/>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4</a:t>
            </a:fld>
            <a:endParaRPr lang="en-US"/>
          </a:p>
        </p:txBody>
      </p:sp>
    </p:spTree>
    <p:extLst>
      <p:ext uri="{BB962C8B-B14F-4D97-AF65-F5344CB8AC3E}">
        <p14:creationId xmlns:p14="http://schemas.microsoft.com/office/powerpoint/2010/main" val="196454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significant attribute of Hosea was his call to marry. Hosea was called by God to marry a promiscuous woman.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this is where our love story begins.</a:t>
            </a:r>
          </a:p>
          <a:p>
            <a:endParaRPr lang="en-US" dirty="0"/>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6</a:t>
            </a:fld>
            <a:endParaRPr lang="en-US"/>
          </a:p>
        </p:txBody>
      </p:sp>
    </p:spTree>
    <p:extLst>
      <p:ext uri="{BB962C8B-B14F-4D97-AF65-F5344CB8AC3E}">
        <p14:creationId xmlns:p14="http://schemas.microsoft.com/office/powerpoint/2010/main" val="402651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Hosea was called to marry a promiscuous woman. First, you could imagine Hosea’s surprise when God said, “Go marry a promiscuous woman.” I’m confident that was not on Hosea’s list of attributes for his dream women. But, in Hosea’s obedience to God he went out and found a woman. Her name was Gomer. Hosea loved Gomer deeply, they married, and she bore him a son. But during their marriage Gomer began turning to other men. Using her fine linen, jewelry and perfumes purchased through the Hosea’s labor, she would lure men into bed with her. Over time, she had two more children, one a girl and the other a boy. Gomer’s promiscuity went so far, they aren’t even sure these children were Hosea’s or another man’s. Maybe it was Gomer’s shame, maybe it was her extreme lust and desire for other men, but she eventually turned her back completely to Hosea. She found herself in the arms of another man.</a:t>
            </a:r>
          </a:p>
        </p:txBody>
      </p:sp>
      <p:sp>
        <p:nvSpPr>
          <p:cNvPr id="4" name="Slide Number Placeholder 3"/>
          <p:cNvSpPr>
            <a:spLocks noGrp="1"/>
          </p:cNvSpPr>
          <p:nvPr>
            <p:ph type="sldNum" sz="quarter" idx="5"/>
          </p:nvPr>
        </p:nvSpPr>
        <p:spPr/>
        <p:txBody>
          <a:bodyPr/>
          <a:lstStyle/>
          <a:p>
            <a:fld id="{C06534F0-93AA-B546-9321-0A08BB5E17E1}" type="slidenum">
              <a:rPr lang="en-US" smtClean="0"/>
              <a:t>7</a:t>
            </a:fld>
            <a:endParaRPr lang="en-US"/>
          </a:p>
        </p:txBody>
      </p:sp>
    </p:spTree>
    <p:extLst>
      <p:ext uri="{BB962C8B-B14F-4D97-AF65-F5344CB8AC3E}">
        <p14:creationId xmlns:p14="http://schemas.microsoft.com/office/powerpoint/2010/main" val="264824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God knew this story all too well. God was actually trying to personify His relationship with Israel through Hosea’s relationship with his wife Gomer.</a:t>
            </a:r>
          </a:p>
          <a:p>
            <a:endParaRPr lang="en-US" dirty="0"/>
          </a:p>
        </p:txBody>
      </p:sp>
      <p:sp>
        <p:nvSpPr>
          <p:cNvPr id="4" name="Slide Number Placeholder 3"/>
          <p:cNvSpPr>
            <a:spLocks noGrp="1"/>
          </p:cNvSpPr>
          <p:nvPr>
            <p:ph type="sldNum" sz="quarter" idx="5"/>
          </p:nvPr>
        </p:nvSpPr>
        <p:spPr/>
        <p:txBody>
          <a:bodyPr/>
          <a:lstStyle/>
          <a:p>
            <a:fld id="{C06534F0-93AA-B546-9321-0A08BB5E17E1}" type="slidenum">
              <a:rPr lang="en-US" smtClean="0"/>
              <a:t>8</a:t>
            </a:fld>
            <a:endParaRPr lang="en-US"/>
          </a:p>
        </p:txBody>
      </p:sp>
    </p:spTree>
    <p:extLst>
      <p:ext uri="{BB962C8B-B14F-4D97-AF65-F5344CB8AC3E}">
        <p14:creationId xmlns:p14="http://schemas.microsoft.com/office/powerpoint/2010/main" val="136721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used the names of Gomer and Hosea’s children to drive home a point.</a:t>
            </a:r>
          </a:p>
        </p:txBody>
      </p:sp>
      <p:sp>
        <p:nvSpPr>
          <p:cNvPr id="4" name="Slide Number Placeholder 3"/>
          <p:cNvSpPr>
            <a:spLocks noGrp="1"/>
          </p:cNvSpPr>
          <p:nvPr>
            <p:ph type="sldNum" sz="quarter" idx="5"/>
          </p:nvPr>
        </p:nvSpPr>
        <p:spPr/>
        <p:txBody>
          <a:bodyPr/>
          <a:lstStyle/>
          <a:p>
            <a:fld id="{C06534F0-93AA-B546-9321-0A08BB5E17E1}" type="slidenum">
              <a:rPr lang="en-US" smtClean="0"/>
              <a:t>9</a:t>
            </a:fld>
            <a:endParaRPr lang="en-US"/>
          </a:p>
        </p:txBody>
      </p:sp>
    </p:spTree>
    <p:extLst>
      <p:ext uri="{BB962C8B-B14F-4D97-AF65-F5344CB8AC3E}">
        <p14:creationId xmlns:p14="http://schemas.microsoft.com/office/powerpoint/2010/main" val="401018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Their first child, God told Hosea to name him Jezreel means “Scattered”. God had two things to say here. First, God will scatter the people of Israel because of their sin; because of this promiscuity. Second, </a:t>
            </a:r>
          </a:p>
        </p:txBody>
      </p:sp>
      <p:sp>
        <p:nvSpPr>
          <p:cNvPr id="4" name="Slide Number Placeholder 3"/>
          <p:cNvSpPr>
            <a:spLocks noGrp="1"/>
          </p:cNvSpPr>
          <p:nvPr>
            <p:ph type="sldNum" sz="quarter" idx="5"/>
          </p:nvPr>
        </p:nvSpPr>
        <p:spPr/>
        <p:txBody>
          <a:bodyPr/>
          <a:lstStyle/>
          <a:p>
            <a:fld id="{C06534F0-93AA-B546-9321-0A08BB5E17E1}" type="slidenum">
              <a:rPr lang="en-US" smtClean="0"/>
              <a:t>10</a:t>
            </a:fld>
            <a:endParaRPr lang="en-US"/>
          </a:p>
        </p:txBody>
      </p:sp>
    </p:spTree>
    <p:extLst>
      <p:ext uri="{BB962C8B-B14F-4D97-AF65-F5344CB8AC3E}">
        <p14:creationId xmlns:p14="http://schemas.microsoft.com/office/powerpoint/2010/main" val="56528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10/15/22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904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696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9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16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10/15/22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572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61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56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256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90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10/15/22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839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10/15/22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194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10/15/22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163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ef.ly/logosres/esv?ref=BibleESV.Ho1.2&amp;off=0&amp;ctx=h%2c+king+of+Israel.+%0a~Hosea%E2%80%99s+Wife+and+Ch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ref.ly/logosres/esv?ref=BibleESV.Ho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m-Fix6ttWfQ?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ln w="6350" cap="flat" cmpd="sng" algn="ctr">
            <a:noFill/>
            <a:prstDash val="solid"/>
            <a:miter lim="800000"/>
          </a:ln>
          <a:effectLst>
            <a:softEdge rad="0"/>
          </a:effectLst>
        </p:spPr>
      </p:sp>
      <p:sp>
        <p:nvSpPr>
          <p:cNvPr id="2" name="Title 1">
            <a:extLst>
              <a:ext uri="{FF2B5EF4-FFF2-40B4-BE49-F238E27FC236}">
                <a16:creationId xmlns:a16="http://schemas.microsoft.com/office/drawing/2014/main" id="{490BFDC5-415D-360E-3945-93924B766DD2}"/>
              </a:ext>
            </a:extLst>
          </p:cNvPr>
          <p:cNvSpPr>
            <a:spLocks noGrp="1"/>
          </p:cNvSpPr>
          <p:nvPr>
            <p:ph type="ctrTitle"/>
          </p:nvPr>
        </p:nvSpPr>
        <p:spPr>
          <a:xfrm>
            <a:off x="1101369" y="1106424"/>
            <a:ext cx="6699963" cy="4633289"/>
          </a:xfrm>
        </p:spPr>
        <p:txBody>
          <a:bodyPr>
            <a:normAutofit/>
          </a:bodyPr>
          <a:lstStyle/>
          <a:p>
            <a:pPr algn="r"/>
            <a:r>
              <a:rPr lang="en-US" sz="6600" dirty="0">
                <a:solidFill>
                  <a:schemeClr val="tx1"/>
                </a:solidFill>
              </a:rPr>
              <a:t>Love Story</a:t>
            </a:r>
          </a:p>
        </p:txBody>
      </p:sp>
      <p:sp>
        <p:nvSpPr>
          <p:cNvPr id="3" name="Subtitle 2">
            <a:extLst>
              <a:ext uri="{FF2B5EF4-FFF2-40B4-BE49-F238E27FC236}">
                <a16:creationId xmlns:a16="http://schemas.microsoft.com/office/drawing/2014/main" id="{0198A7BD-465B-E6A0-E510-96109E7F83DB}"/>
              </a:ext>
            </a:extLst>
          </p:cNvPr>
          <p:cNvSpPr>
            <a:spLocks noGrp="1"/>
          </p:cNvSpPr>
          <p:nvPr>
            <p:ph type="subTitle" idx="1"/>
          </p:nvPr>
        </p:nvSpPr>
        <p:spPr>
          <a:xfrm>
            <a:off x="8454287" y="1158241"/>
            <a:ext cx="2615299" cy="4581473"/>
          </a:xfrm>
        </p:spPr>
        <p:txBody>
          <a:bodyPr anchor="ctr">
            <a:normAutofit/>
          </a:bodyPr>
          <a:lstStyle/>
          <a:p>
            <a:pPr algn="l">
              <a:spcAft>
                <a:spcPts val="600"/>
              </a:spcAft>
            </a:pPr>
            <a:r>
              <a:rPr lang="en-US" sz="1800" dirty="0"/>
              <a:t>Hosea 1-3</a:t>
            </a:r>
          </a:p>
        </p:txBody>
      </p:sp>
      <p:cxnSp>
        <p:nvCxnSpPr>
          <p:cNvPr id="29" name="Straight Connector 28">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11" name="TextBox 10">
            <a:extLst>
              <a:ext uri="{FF2B5EF4-FFF2-40B4-BE49-F238E27FC236}">
                <a16:creationId xmlns:a16="http://schemas.microsoft.com/office/drawing/2014/main" id="{78CCA137-84D2-42E9-685C-68E19AB1FFED}"/>
              </a:ext>
            </a:extLst>
          </p:cNvPr>
          <p:cNvSpPr txBox="1"/>
          <p:nvPr/>
        </p:nvSpPr>
        <p:spPr>
          <a:xfrm>
            <a:off x="6579450" y="886862"/>
            <a:ext cx="4957554" cy="5097085"/>
          </a:xfrm>
          <a:prstGeom prst="rect">
            <a:avLst/>
          </a:prstGeom>
        </p:spPr>
        <p:txBody>
          <a:bodyPr vert="horz" lIns="91440" tIns="45720" rIns="91440" bIns="45720" rtlCol="0">
            <a:normAutofit/>
          </a:bodyPr>
          <a:lstStyle/>
          <a:p>
            <a:pPr defTabSz="914400">
              <a:spcAft>
                <a:spcPts val="600"/>
              </a:spcAft>
              <a:buClr>
                <a:schemeClr val="tx1">
                  <a:lumMod val="85000"/>
                  <a:lumOff val="15000"/>
                </a:schemeClr>
              </a:buClr>
            </a:pPr>
            <a:r>
              <a:rPr lang="en-US" sz="2000" b="1" baseline="30000" dirty="0">
                <a:effectLst/>
              </a:rPr>
              <a:t>4 </a:t>
            </a:r>
            <a:r>
              <a:rPr lang="en-US" sz="2000" dirty="0">
                <a:effectLst/>
              </a:rPr>
              <a:t>And the Lord said to him, “</a:t>
            </a:r>
            <a:r>
              <a:rPr lang="en-US" sz="2000" b="1" dirty="0">
                <a:solidFill>
                  <a:schemeClr val="accent2"/>
                </a:solidFill>
                <a:effectLst/>
              </a:rPr>
              <a:t>Call his name Jezreel</a:t>
            </a:r>
            <a:r>
              <a:rPr lang="en-US" sz="2000" dirty="0">
                <a:effectLst/>
              </a:rPr>
              <a:t>, for in just a little while </a:t>
            </a:r>
            <a:r>
              <a:rPr lang="en-US" sz="2000" b="1" dirty="0">
                <a:solidFill>
                  <a:schemeClr val="accent2"/>
                </a:solidFill>
                <a:effectLst/>
              </a:rPr>
              <a:t>I will punish the house of Jehu for the blood of Jezreel</a:t>
            </a:r>
            <a:r>
              <a:rPr lang="en-US" sz="2000" dirty="0">
                <a:solidFill>
                  <a:schemeClr val="accent2"/>
                </a:solidFill>
                <a:effectLst/>
              </a:rPr>
              <a:t>, and I will put an end to the kingdom of the house of Israel.</a:t>
            </a:r>
            <a:r>
              <a:rPr lang="en-US" sz="2000" dirty="0">
                <a:effectLst/>
              </a:rPr>
              <a:t> </a:t>
            </a:r>
            <a:r>
              <a:rPr lang="en-US" sz="2000" b="1" baseline="30000" dirty="0">
                <a:effectLst/>
              </a:rPr>
              <a:t>5 </a:t>
            </a:r>
            <a:r>
              <a:rPr lang="en-US" sz="2000" dirty="0">
                <a:effectLst/>
              </a:rPr>
              <a:t>And on that day I will break the bow of Israel in the Valley of Jezreel.” </a:t>
            </a:r>
          </a:p>
          <a:p>
            <a:pPr defTabSz="914400">
              <a:spcAft>
                <a:spcPts val="600"/>
              </a:spcAft>
              <a:buClr>
                <a:schemeClr val="tx1">
                  <a:lumMod val="85000"/>
                  <a:lumOff val="15000"/>
                </a:schemeClr>
              </a:buClr>
            </a:pPr>
            <a:endParaRPr lang="en-US" sz="2000" dirty="0">
              <a:effectLst/>
            </a:endParaRPr>
          </a:p>
          <a:p>
            <a:pPr defTabSz="914400">
              <a:spcAft>
                <a:spcPts val="600"/>
              </a:spcAft>
              <a:buClr>
                <a:schemeClr val="tx1">
                  <a:lumMod val="85000"/>
                  <a:lumOff val="15000"/>
                </a:schemeClr>
              </a:buClr>
            </a:pPr>
            <a:r>
              <a:rPr lang="en-US" sz="2000" dirty="0"/>
              <a:t>Hosea 1:4-5</a:t>
            </a:r>
            <a:endParaRPr lang="en-US" sz="2000" dirty="0">
              <a:effectLst/>
            </a:endParaRPr>
          </a:p>
        </p:txBody>
      </p:sp>
      <p:grpSp>
        <p:nvGrpSpPr>
          <p:cNvPr id="3" name="Group 2">
            <a:extLst>
              <a:ext uri="{FF2B5EF4-FFF2-40B4-BE49-F238E27FC236}">
                <a16:creationId xmlns:a16="http://schemas.microsoft.com/office/drawing/2014/main" id="{348AE071-F93E-F9BF-3FED-DA76EA03DE87}"/>
              </a:ext>
            </a:extLst>
          </p:cNvPr>
          <p:cNvGrpSpPr/>
          <p:nvPr/>
        </p:nvGrpSpPr>
        <p:grpSpPr>
          <a:xfrm>
            <a:off x="1622944" y="1206902"/>
            <a:ext cx="3576583" cy="4457004"/>
            <a:chOff x="1236434" y="2032390"/>
            <a:chExt cx="2603499" cy="3244384"/>
          </a:xfrm>
        </p:grpSpPr>
        <p:pic>
          <p:nvPicPr>
            <p:cNvPr id="7" name="Picture 6" descr="Shape&#10;&#10;Description automatically generated">
              <a:extLst>
                <a:ext uri="{FF2B5EF4-FFF2-40B4-BE49-F238E27FC236}">
                  <a16:creationId xmlns:a16="http://schemas.microsoft.com/office/drawing/2014/main" id="{246C325D-2700-700A-4752-BC5EEAFBA0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88" b="93114" l="8772" r="90351">
                          <a14:foregroundMark x1="8772" y1="46707" x2="9942" y2="54192"/>
                          <a14:foregroundMark x1="61696" y1="67066" x2="39766" y2="67964"/>
                          <a14:foregroundMark x1="51462" y1="92814" x2="41813" y2="93413"/>
                          <a14:foregroundMark x1="55263" y1="46707" x2="55848" y2="56287"/>
                          <a14:foregroundMark x1="67544" y1="44910" x2="67544" y2="54790"/>
                          <a14:foregroundMark x1="30994" y1="43413" x2="30994" y2="55090"/>
                          <a14:foregroundMark x1="39766" y1="46707" x2="39474" y2="54192"/>
                          <a14:foregroundMark x1="28655" y1="41317" x2="28655" y2="59281"/>
                          <a14:foregroundMark x1="30117" y1="7186" x2="26316" y2="9581"/>
                          <a14:foregroundMark x1="47076" y1="7186" x2="43860" y2="7485"/>
                          <a14:foregroundMark x1="66082" y1="6287" x2="62281" y2="6587"/>
                          <a14:foregroundMark x1="90351" y1="14671" x2="90058" y2="18862"/>
                        </a14:backgroundRemoval>
                      </a14:imgEffect>
                    </a14:imgLayer>
                  </a14:imgProps>
                </a:ext>
              </a:extLst>
            </a:blip>
            <a:stretch>
              <a:fillRect/>
            </a:stretch>
          </p:blipFill>
          <p:spPr>
            <a:xfrm>
              <a:off x="1236434" y="2032390"/>
              <a:ext cx="2603499" cy="2542598"/>
            </a:xfrm>
            <a:prstGeom prst="rect">
              <a:avLst/>
            </a:prstGeom>
          </p:spPr>
        </p:pic>
        <p:sp>
          <p:nvSpPr>
            <p:cNvPr id="10" name="TextBox 9">
              <a:extLst>
                <a:ext uri="{FF2B5EF4-FFF2-40B4-BE49-F238E27FC236}">
                  <a16:creationId xmlns:a16="http://schemas.microsoft.com/office/drawing/2014/main" id="{9599F4FB-F39B-54DE-C6F3-D9C560E475A4}"/>
                </a:ext>
              </a:extLst>
            </p:cNvPr>
            <p:cNvSpPr txBox="1"/>
            <p:nvPr/>
          </p:nvSpPr>
          <p:spPr>
            <a:xfrm>
              <a:off x="1356201" y="4568888"/>
              <a:ext cx="2228495" cy="707886"/>
            </a:xfrm>
            <a:prstGeom prst="rect">
              <a:avLst/>
            </a:prstGeom>
            <a:noFill/>
          </p:spPr>
          <p:txBody>
            <a:bodyPr wrap="none" rtlCol="0">
              <a:normAutofit/>
            </a:bodyPr>
            <a:lstStyle/>
            <a:p>
              <a:pPr algn="ctr">
                <a:lnSpc>
                  <a:spcPct val="90000"/>
                </a:lnSpc>
                <a:spcAft>
                  <a:spcPts val="600"/>
                </a:spcAft>
              </a:pPr>
              <a:r>
                <a:rPr lang="en-US" sz="2800" b="1"/>
                <a:t>Jezreel</a:t>
              </a:r>
            </a:p>
            <a:p>
              <a:pPr algn="ctr">
                <a:lnSpc>
                  <a:spcPct val="90000"/>
                </a:lnSpc>
                <a:spcAft>
                  <a:spcPts val="600"/>
                </a:spcAft>
              </a:pPr>
              <a:r>
                <a:rPr lang="en-US" sz="2800"/>
                <a:t>Aka “Scattered”</a:t>
              </a:r>
            </a:p>
          </p:txBody>
        </p:sp>
      </p:grpSp>
    </p:spTree>
    <p:extLst>
      <p:ext uri="{BB962C8B-B14F-4D97-AF65-F5344CB8AC3E}">
        <p14:creationId xmlns:p14="http://schemas.microsoft.com/office/powerpoint/2010/main" val="396298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65C2-A6CD-E6CA-3444-F1FC49D5198A}"/>
              </a:ext>
            </a:extLst>
          </p:cNvPr>
          <p:cNvSpPr>
            <a:spLocks noGrp="1"/>
          </p:cNvSpPr>
          <p:nvPr>
            <p:ph type="title"/>
          </p:nvPr>
        </p:nvSpPr>
        <p:spPr/>
        <p:txBody>
          <a:bodyPr/>
          <a:lstStyle/>
          <a:p>
            <a:r>
              <a:rPr lang="en-US" dirty="0"/>
              <a:t>Massacre of Jezreel</a:t>
            </a:r>
          </a:p>
        </p:txBody>
      </p:sp>
      <p:sp>
        <p:nvSpPr>
          <p:cNvPr id="3" name="Content Placeholder 2">
            <a:extLst>
              <a:ext uri="{FF2B5EF4-FFF2-40B4-BE49-F238E27FC236}">
                <a16:creationId xmlns:a16="http://schemas.microsoft.com/office/drawing/2014/main" id="{C34F4DA3-0020-F711-E58D-A07A3AADFE45}"/>
              </a:ext>
            </a:extLst>
          </p:cNvPr>
          <p:cNvSpPr>
            <a:spLocks noGrp="1"/>
          </p:cNvSpPr>
          <p:nvPr>
            <p:ph idx="1"/>
          </p:nvPr>
        </p:nvSpPr>
        <p:spPr/>
        <p:txBody>
          <a:bodyPr>
            <a:normAutofit/>
          </a:bodyPr>
          <a:lstStyle/>
          <a:p>
            <a:pPr marL="0" indent="0">
              <a:buNone/>
            </a:pPr>
            <a:r>
              <a:rPr lang="en-US" b="1" baseline="30000" dirty="0">
                <a:effectLst/>
                <a:latin typeface="Helvetica" pitchFamily="2" charset="0"/>
              </a:rPr>
              <a:t>6 </a:t>
            </a:r>
            <a:r>
              <a:rPr lang="en-US" dirty="0">
                <a:effectLst/>
                <a:latin typeface="Helvetica" pitchFamily="2" charset="0"/>
              </a:rPr>
              <a:t>Then he wrote to them a second letter, saying, “If you are on my side, and if you are ready to obey me, </a:t>
            </a:r>
            <a:r>
              <a:rPr lang="en-US" b="1" dirty="0">
                <a:solidFill>
                  <a:schemeClr val="accent2"/>
                </a:solidFill>
                <a:effectLst/>
                <a:latin typeface="Helvetica" pitchFamily="2" charset="0"/>
              </a:rPr>
              <a:t>take the heads of your master’s sons and come to me at Jezreel tomorrow at this time</a:t>
            </a:r>
            <a:r>
              <a:rPr lang="en-US" dirty="0">
                <a:effectLst/>
                <a:latin typeface="Helvetica" pitchFamily="2" charset="0"/>
              </a:rPr>
              <a:t>.” Now the king’s sons, </a:t>
            </a:r>
            <a:r>
              <a:rPr lang="en-US" b="1" dirty="0">
                <a:solidFill>
                  <a:schemeClr val="accent2"/>
                </a:solidFill>
                <a:effectLst/>
                <a:latin typeface="Helvetica" pitchFamily="2" charset="0"/>
              </a:rPr>
              <a:t>seventy persons</a:t>
            </a:r>
            <a:r>
              <a:rPr lang="en-US" dirty="0">
                <a:effectLst/>
                <a:latin typeface="Helvetica" pitchFamily="2" charset="0"/>
              </a:rPr>
              <a:t>, were with the great men of the city, who were bringing them up. </a:t>
            </a:r>
            <a:r>
              <a:rPr lang="en-US" b="1" baseline="30000" dirty="0">
                <a:effectLst/>
                <a:latin typeface="Helvetica" pitchFamily="2" charset="0"/>
              </a:rPr>
              <a:t>7 </a:t>
            </a:r>
            <a:r>
              <a:rPr lang="en-US" dirty="0">
                <a:effectLst/>
                <a:latin typeface="Helvetica" pitchFamily="2" charset="0"/>
              </a:rPr>
              <a:t>And as soon as the letter came to them, </a:t>
            </a:r>
            <a:r>
              <a:rPr lang="en-US" b="1" dirty="0">
                <a:solidFill>
                  <a:schemeClr val="accent2"/>
                </a:solidFill>
                <a:effectLst/>
                <a:latin typeface="Helvetica" pitchFamily="2" charset="0"/>
              </a:rPr>
              <a:t>they took the king’s sons and slaughtered them, seventy persons</a:t>
            </a:r>
            <a:r>
              <a:rPr lang="en-US" dirty="0">
                <a:effectLst/>
                <a:latin typeface="Helvetica" pitchFamily="2" charset="0"/>
              </a:rPr>
              <a:t>, and put their heads in baskets and sent them to him at Jezreel. </a:t>
            </a:r>
          </a:p>
          <a:p>
            <a:pPr marL="0" indent="0">
              <a:buNone/>
            </a:pPr>
            <a:endParaRPr lang="en-US" b="1" baseline="30000" dirty="0">
              <a:effectLst/>
              <a:latin typeface="Helvetica" pitchFamily="2" charset="0"/>
            </a:endParaRPr>
          </a:p>
          <a:p>
            <a:pPr marL="0" indent="0">
              <a:buNone/>
            </a:pPr>
            <a:r>
              <a:rPr lang="en-US" b="1" baseline="30000" dirty="0">
                <a:effectLst/>
                <a:latin typeface="Helvetica" pitchFamily="2" charset="0"/>
              </a:rPr>
              <a:t>11 </a:t>
            </a:r>
            <a:r>
              <a:rPr lang="en-US" dirty="0">
                <a:effectLst/>
                <a:latin typeface="Helvetica" pitchFamily="2" charset="0"/>
              </a:rPr>
              <a:t>So </a:t>
            </a:r>
            <a:r>
              <a:rPr lang="en-US" b="1" dirty="0">
                <a:solidFill>
                  <a:schemeClr val="accent2"/>
                </a:solidFill>
                <a:effectLst/>
                <a:latin typeface="Helvetica" pitchFamily="2" charset="0"/>
              </a:rPr>
              <a:t>Jehu struck down all who remained of the house of Ahab in Jezreel</a:t>
            </a:r>
            <a:r>
              <a:rPr lang="en-US" dirty="0">
                <a:effectLst/>
                <a:latin typeface="Helvetica" pitchFamily="2" charset="0"/>
              </a:rPr>
              <a:t>, all his great men and his close friends and his priests, until he left him none remaining. </a:t>
            </a:r>
          </a:p>
          <a:p>
            <a:pPr marL="0" indent="0">
              <a:buNone/>
            </a:pPr>
            <a:endParaRPr lang="en-US" dirty="0">
              <a:latin typeface="Times" pitchFamily="2" charset="0"/>
            </a:endParaRPr>
          </a:p>
          <a:p>
            <a:pPr marL="0" indent="0">
              <a:buNone/>
            </a:pPr>
            <a:r>
              <a:rPr lang="en-US" dirty="0">
                <a:effectLst/>
                <a:latin typeface="Times" pitchFamily="2" charset="0"/>
              </a:rPr>
              <a:t>2 Kings 10:6–7; 10–11 ESV</a:t>
            </a:r>
          </a:p>
          <a:p>
            <a:pPr marL="0" indent="0">
              <a:buNone/>
            </a:pPr>
            <a:endParaRPr lang="en-US" dirty="0"/>
          </a:p>
        </p:txBody>
      </p:sp>
    </p:spTree>
    <p:extLst>
      <p:ext uri="{BB962C8B-B14F-4D97-AF65-F5344CB8AC3E}">
        <p14:creationId xmlns:p14="http://schemas.microsoft.com/office/powerpoint/2010/main" val="373376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5" name="TextBox 4">
            <a:extLst>
              <a:ext uri="{FF2B5EF4-FFF2-40B4-BE49-F238E27FC236}">
                <a16:creationId xmlns:a16="http://schemas.microsoft.com/office/drawing/2014/main" id="{C3B8ACC9-AB8A-7AA5-E48F-CC9A5659785D}"/>
              </a:ext>
            </a:extLst>
          </p:cNvPr>
          <p:cNvSpPr txBox="1"/>
          <p:nvPr/>
        </p:nvSpPr>
        <p:spPr>
          <a:xfrm>
            <a:off x="6579450" y="886862"/>
            <a:ext cx="4957554" cy="5148177"/>
          </a:xfrm>
          <a:prstGeom prst="rect">
            <a:avLst/>
          </a:prstGeom>
        </p:spPr>
        <p:txBody>
          <a:bodyPr vert="horz" lIns="91440" tIns="45720" rIns="91440" bIns="45720" rtlCol="0">
            <a:normAutofit/>
          </a:bodyPr>
          <a:lstStyle/>
          <a:p>
            <a:pPr defTabSz="914400">
              <a:spcAft>
                <a:spcPts val="600"/>
              </a:spcAft>
              <a:buClr>
                <a:schemeClr val="tx1">
                  <a:lumMod val="85000"/>
                  <a:lumOff val="15000"/>
                </a:schemeClr>
              </a:buClr>
            </a:pPr>
            <a:r>
              <a:rPr lang="en-US" sz="2000" b="1" baseline="30000" dirty="0">
                <a:effectLst/>
              </a:rPr>
              <a:t>6 </a:t>
            </a:r>
            <a:r>
              <a:rPr lang="en-US" sz="2000" dirty="0">
                <a:effectLst/>
              </a:rPr>
              <a:t>She conceived again and bore a daughter. And the </a:t>
            </a:r>
            <a:r>
              <a:rPr lang="en-US" sz="2000" b="1" dirty="0">
                <a:solidFill>
                  <a:schemeClr val="accent2"/>
                </a:solidFill>
                <a:effectLst/>
              </a:rPr>
              <a:t>Lord said to him, “Call her name No Mercy, for I will no more have mercy on the house of Israel, to forgive them at all.</a:t>
            </a:r>
            <a:r>
              <a:rPr lang="en-US" sz="2000" dirty="0">
                <a:effectLst/>
              </a:rPr>
              <a:t> </a:t>
            </a:r>
            <a:r>
              <a:rPr lang="en-US" sz="2000" b="1" baseline="30000" dirty="0">
                <a:effectLst/>
              </a:rPr>
              <a:t>7 </a:t>
            </a:r>
            <a:r>
              <a:rPr lang="en-US" sz="2000" dirty="0">
                <a:effectLst/>
              </a:rPr>
              <a:t>But </a:t>
            </a:r>
            <a:r>
              <a:rPr lang="en-US" sz="2000" dirty="0">
                <a:solidFill>
                  <a:schemeClr val="accent2"/>
                </a:solidFill>
                <a:effectLst/>
              </a:rPr>
              <a:t>I will have mercy on the house of Judah</a:t>
            </a:r>
            <a:r>
              <a:rPr lang="en-US" sz="2000" dirty="0">
                <a:effectLst/>
              </a:rPr>
              <a:t>, and </a:t>
            </a:r>
            <a:r>
              <a:rPr lang="en-US" sz="2000" dirty="0">
                <a:solidFill>
                  <a:schemeClr val="accent2"/>
                </a:solidFill>
                <a:effectLst/>
              </a:rPr>
              <a:t>I will save them by the Lord their God</a:t>
            </a:r>
            <a:r>
              <a:rPr lang="en-US" sz="2000" dirty="0">
                <a:effectLst/>
              </a:rPr>
              <a:t>. I will not save them by bow or by sword or by war or by horses or by horsemen.” </a:t>
            </a:r>
          </a:p>
          <a:p>
            <a:pPr defTabSz="914400">
              <a:spcAft>
                <a:spcPts val="600"/>
              </a:spcAft>
              <a:buClr>
                <a:schemeClr val="tx1">
                  <a:lumMod val="85000"/>
                  <a:lumOff val="15000"/>
                </a:schemeClr>
              </a:buClr>
            </a:pPr>
            <a:endParaRPr lang="en-US" sz="2000" dirty="0">
              <a:effectLst/>
            </a:endParaRPr>
          </a:p>
          <a:p>
            <a:pPr defTabSz="914400">
              <a:spcAft>
                <a:spcPts val="600"/>
              </a:spcAft>
              <a:buClr>
                <a:schemeClr val="tx1">
                  <a:lumMod val="85000"/>
                  <a:lumOff val="15000"/>
                </a:schemeClr>
              </a:buClr>
            </a:pPr>
            <a:r>
              <a:rPr lang="en-US" sz="2000" dirty="0"/>
              <a:t>Hosea 1:6-7</a:t>
            </a:r>
            <a:endParaRPr lang="en-US" sz="2000" dirty="0">
              <a:effectLst/>
            </a:endParaRPr>
          </a:p>
        </p:txBody>
      </p:sp>
      <p:grpSp>
        <p:nvGrpSpPr>
          <p:cNvPr id="6" name="Group 5">
            <a:extLst>
              <a:ext uri="{FF2B5EF4-FFF2-40B4-BE49-F238E27FC236}">
                <a16:creationId xmlns:a16="http://schemas.microsoft.com/office/drawing/2014/main" id="{13B83DCB-1D10-EE02-ABCF-50EDB406F58E}"/>
              </a:ext>
            </a:extLst>
          </p:cNvPr>
          <p:cNvGrpSpPr/>
          <p:nvPr/>
        </p:nvGrpSpPr>
        <p:grpSpPr>
          <a:xfrm>
            <a:off x="1238784" y="1206902"/>
            <a:ext cx="4344903" cy="4457005"/>
            <a:chOff x="4625171" y="2208897"/>
            <a:chExt cx="3012724" cy="3090455"/>
          </a:xfrm>
        </p:grpSpPr>
        <p:pic>
          <p:nvPicPr>
            <p:cNvPr id="7" name="Picture 6" descr="A picture containing text, clipart, vector graphics&#10;&#10;Description automatically generated">
              <a:extLst>
                <a:ext uri="{FF2B5EF4-FFF2-40B4-BE49-F238E27FC236}">
                  <a16:creationId xmlns:a16="http://schemas.microsoft.com/office/drawing/2014/main" id="{B80CF557-EF1F-CCEC-800E-3F17B5C893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27" b="90994" l="6585" r="90976">
                          <a14:foregroundMark x1="31220" y1="59938" x2="41220" y2="52174"/>
                          <a14:foregroundMark x1="34878" y1="48137" x2="43171" y2="59938"/>
                          <a14:foregroundMark x1="59756" y1="46584" x2="60732" y2="46584"/>
                          <a14:foregroundMark x1="62683" y1="50000" x2="62683" y2="50000"/>
                          <a14:foregroundMark x1="62195" y1="48447" x2="63171" y2="60248"/>
                          <a14:foregroundMark x1="65122" y1="59317" x2="58537" y2="48447"/>
                          <a14:foregroundMark x1="59512" y1="45963" x2="60732" y2="56211"/>
                          <a14:foregroundMark x1="57805" y1="45963" x2="58537" y2="46584"/>
                          <a14:foregroundMark x1="57805" y1="43789" x2="61220" y2="67081"/>
                          <a14:foregroundMark x1="61220" y1="67081" x2="61707" y2="43478"/>
                          <a14:foregroundMark x1="61707" y1="43478" x2="56585" y2="45031"/>
                          <a14:foregroundMark x1="60732" y1="41304" x2="57073" y2="42236"/>
                          <a14:foregroundMark x1="54878" y1="45031" x2="55854" y2="43478"/>
                          <a14:foregroundMark x1="54878" y1="55901" x2="54878" y2="63354"/>
                          <a14:foregroundMark x1="62195" y1="49068" x2="64390" y2="55280"/>
                          <a14:foregroundMark x1="36098" y1="90683" x2="33171" y2="91304"/>
                          <a14:foregroundMark x1="7317" y1="81988" x2="7317" y2="74224"/>
                          <a14:foregroundMark x1="90488" y1="67702" x2="90488" y2="71118"/>
                          <a14:foregroundMark x1="90488" y1="52795" x2="90976" y2="58696"/>
                          <a14:foregroundMark x1="90488" y1="77950" x2="90976" y2="85093"/>
                          <a14:foregroundMark x1="51463" y1="9627" x2="53659" y2="9627"/>
                        </a14:backgroundRemoval>
                      </a14:imgEffect>
                    </a14:imgLayer>
                  </a14:imgProps>
                </a:ext>
              </a:extLst>
            </a:blip>
            <a:stretch>
              <a:fillRect/>
            </a:stretch>
          </p:blipFill>
          <p:spPr>
            <a:xfrm>
              <a:off x="4625171" y="2208897"/>
              <a:ext cx="3012724" cy="2366091"/>
            </a:xfrm>
            <a:prstGeom prst="rect">
              <a:avLst/>
            </a:prstGeom>
          </p:spPr>
        </p:pic>
        <p:sp>
          <p:nvSpPr>
            <p:cNvPr id="8" name="TextBox 7">
              <a:extLst>
                <a:ext uri="{FF2B5EF4-FFF2-40B4-BE49-F238E27FC236}">
                  <a16:creationId xmlns:a16="http://schemas.microsoft.com/office/drawing/2014/main" id="{1C2A62CA-5F01-2954-BAA6-45330410083E}"/>
                </a:ext>
              </a:extLst>
            </p:cNvPr>
            <p:cNvSpPr txBox="1"/>
            <p:nvPr/>
          </p:nvSpPr>
          <p:spPr>
            <a:xfrm>
              <a:off x="5026102" y="4591466"/>
              <a:ext cx="2210862" cy="707886"/>
            </a:xfrm>
            <a:prstGeom prst="rect">
              <a:avLst/>
            </a:prstGeom>
            <a:noFill/>
          </p:spPr>
          <p:txBody>
            <a:bodyPr wrap="none" rtlCol="0">
              <a:normAutofit/>
            </a:bodyPr>
            <a:lstStyle/>
            <a:p>
              <a:pPr algn="ctr">
                <a:lnSpc>
                  <a:spcPct val="90000"/>
                </a:lnSpc>
                <a:spcAft>
                  <a:spcPts val="600"/>
                </a:spcAft>
              </a:pPr>
              <a:r>
                <a:rPr lang="en-US" sz="3100" b="1"/>
                <a:t>Lo-</a:t>
              </a:r>
              <a:r>
                <a:rPr lang="en-US" sz="3100" b="1" err="1"/>
                <a:t>Ruhamah</a:t>
              </a:r>
              <a:endParaRPr lang="en-US" sz="3100" b="1"/>
            </a:p>
            <a:p>
              <a:pPr algn="ctr">
                <a:lnSpc>
                  <a:spcPct val="90000"/>
                </a:lnSpc>
                <a:spcAft>
                  <a:spcPts val="600"/>
                </a:spcAft>
              </a:pPr>
              <a:r>
                <a:rPr lang="en-US" sz="3100"/>
                <a:t>Aka “No Mercy”</a:t>
              </a:r>
            </a:p>
          </p:txBody>
        </p:sp>
      </p:grpSp>
    </p:spTree>
    <p:extLst>
      <p:ext uri="{BB962C8B-B14F-4D97-AF65-F5344CB8AC3E}">
        <p14:creationId xmlns:p14="http://schemas.microsoft.com/office/powerpoint/2010/main" val="345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3774-C2F7-A447-A709-8836443D36CE}"/>
              </a:ext>
            </a:extLst>
          </p:cNvPr>
          <p:cNvSpPr>
            <a:spLocks noGrp="1"/>
          </p:cNvSpPr>
          <p:nvPr>
            <p:ph type="title"/>
          </p:nvPr>
        </p:nvSpPr>
        <p:spPr/>
        <p:txBody>
          <a:bodyPr/>
          <a:lstStyle/>
          <a:p>
            <a:r>
              <a:rPr lang="en-US" dirty="0"/>
              <a:t>God’s Mercy on Judah; 701 B.C.</a:t>
            </a:r>
          </a:p>
        </p:txBody>
      </p:sp>
      <p:sp>
        <p:nvSpPr>
          <p:cNvPr id="3" name="Content Placeholder 2">
            <a:extLst>
              <a:ext uri="{FF2B5EF4-FFF2-40B4-BE49-F238E27FC236}">
                <a16:creationId xmlns:a16="http://schemas.microsoft.com/office/drawing/2014/main" id="{A9F01719-2D72-9B29-40BD-111B5CB34988}"/>
              </a:ext>
            </a:extLst>
          </p:cNvPr>
          <p:cNvSpPr>
            <a:spLocks noGrp="1"/>
          </p:cNvSpPr>
          <p:nvPr>
            <p:ph idx="1"/>
          </p:nvPr>
        </p:nvSpPr>
        <p:spPr/>
        <p:txBody>
          <a:bodyPr/>
          <a:lstStyle/>
          <a:p>
            <a:pPr marL="0" indent="0" algn="just">
              <a:buNone/>
            </a:pPr>
            <a:r>
              <a:rPr lang="en-US" b="1" baseline="30000" dirty="0">
                <a:effectLst/>
                <a:latin typeface="Helvetica" pitchFamily="2" charset="0"/>
              </a:rPr>
              <a:t>32 </a:t>
            </a:r>
            <a:r>
              <a:rPr lang="en-US" dirty="0">
                <a:effectLst/>
                <a:latin typeface="Helvetica" pitchFamily="2" charset="0"/>
              </a:rPr>
              <a:t>“Therefore thus says the Lord concerning the king of Assyria: He shall not come into this city or shoot an arrow there, or come before it with a shield or cast up a siege mound against it. </a:t>
            </a:r>
            <a:r>
              <a:rPr lang="en-US" b="1" baseline="30000" dirty="0">
                <a:effectLst/>
                <a:latin typeface="Helvetica" pitchFamily="2" charset="0"/>
              </a:rPr>
              <a:t>33 </a:t>
            </a:r>
            <a:r>
              <a:rPr lang="en-US" dirty="0">
                <a:effectLst/>
                <a:latin typeface="Helvetica" pitchFamily="2" charset="0"/>
              </a:rPr>
              <a:t>By the way that he came, by the same he shall return, and he shall not come into this city, declares the Lord. </a:t>
            </a:r>
            <a:r>
              <a:rPr lang="en-US" b="1" baseline="30000" dirty="0">
                <a:effectLst/>
                <a:latin typeface="Helvetica" pitchFamily="2" charset="0"/>
              </a:rPr>
              <a:t>34 </a:t>
            </a:r>
            <a:r>
              <a:rPr lang="en-US" dirty="0">
                <a:effectLst/>
                <a:latin typeface="Helvetica" pitchFamily="2" charset="0"/>
              </a:rPr>
              <a:t>For I will defend this city to save it, for my own sake and for the sake of my servant David.” </a:t>
            </a:r>
          </a:p>
          <a:p>
            <a:pPr marL="0" indent="0" algn="just">
              <a:buNone/>
            </a:pPr>
            <a:r>
              <a:rPr lang="en-US" b="1" baseline="30000" dirty="0">
                <a:effectLst/>
                <a:latin typeface="Helvetica" pitchFamily="2" charset="0"/>
              </a:rPr>
              <a:t>35 </a:t>
            </a:r>
            <a:r>
              <a:rPr lang="en-US" dirty="0">
                <a:effectLst/>
                <a:latin typeface="Helvetica" pitchFamily="2" charset="0"/>
              </a:rPr>
              <a:t>And </a:t>
            </a:r>
            <a:r>
              <a:rPr lang="en-US" b="1" dirty="0">
                <a:solidFill>
                  <a:schemeClr val="accent2"/>
                </a:solidFill>
                <a:effectLst/>
                <a:latin typeface="Helvetica" pitchFamily="2" charset="0"/>
              </a:rPr>
              <a:t>that night the angel of the Lord went out and struck down 185,000 in the camp of the Assyrians</a:t>
            </a:r>
            <a:r>
              <a:rPr lang="en-US" dirty="0">
                <a:effectLst/>
                <a:latin typeface="Helvetica" pitchFamily="2" charset="0"/>
              </a:rPr>
              <a:t>. And when people arose early in the morning, behold, these were all dead bodies.</a:t>
            </a:r>
          </a:p>
          <a:p>
            <a:pPr marL="0" indent="0" algn="just">
              <a:buNone/>
            </a:pPr>
            <a:br>
              <a:rPr lang="en-US" dirty="0">
                <a:effectLst/>
                <a:latin typeface="Helvetica" pitchFamily="2" charset="0"/>
              </a:rPr>
            </a:br>
            <a:r>
              <a:rPr lang="en-US" dirty="0">
                <a:effectLst/>
                <a:latin typeface="Times" pitchFamily="2" charset="0"/>
              </a:rPr>
              <a:t>2 Kings 19:32–35 ESV</a:t>
            </a:r>
          </a:p>
          <a:p>
            <a:pPr marL="0" indent="0">
              <a:buNone/>
            </a:pPr>
            <a:endParaRPr lang="en-US" dirty="0"/>
          </a:p>
        </p:txBody>
      </p:sp>
    </p:spTree>
    <p:extLst>
      <p:ext uri="{BB962C8B-B14F-4D97-AF65-F5344CB8AC3E}">
        <p14:creationId xmlns:p14="http://schemas.microsoft.com/office/powerpoint/2010/main" val="132286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id="{1A1F2322-425A-DD15-3F4F-F96F3BB0D330}"/>
              </a:ext>
            </a:extLst>
          </p:cNvPr>
          <p:cNvSpPr txBox="1"/>
          <p:nvPr/>
        </p:nvSpPr>
        <p:spPr>
          <a:xfrm>
            <a:off x="6579450" y="2538919"/>
            <a:ext cx="4957554" cy="3496120"/>
          </a:xfrm>
          <a:prstGeom prst="rect">
            <a:avLst/>
          </a:prstGeom>
        </p:spPr>
        <p:txBody>
          <a:bodyPr vert="horz" lIns="91440" tIns="45720" rIns="91440" bIns="45720" rtlCol="0">
            <a:normAutofit/>
          </a:bodyPr>
          <a:lstStyle/>
          <a:p>
            <a:pPr defTabSz="914400">
              <a:spcAft>
                <a:spcPts val="600"/>
              </a:spcAft>
              <a:buClr>
                <a:schemeClr val="tx1">
                  <a:lumMod val="85000"/>
                  <a:lumOff val="15000"/>
                </a:schemeClr>
              </a:buClr>
            </a:pPr>
            <a:r>
              <a:rPr lang="en-US" b="1" baseline="30000" dirty="0">
                <a:effectLst/>
              </a:rPr>
              <a:t>8 </a:t>
            </a:r>
            <a:r>
              <a:rPr lang="en-US" dirty="0">
                <a:effectLst/>
              </a:rPr>
              <a:t>When she had weaned No Mercy, she conceived and bore a son. </a:t>
            </a:r>
            <a:r>
              <a:rPr lang="en-US" b="1" baseline="30000" dirty="0">
                <a:effectLst/>
              </a:rPr>
              <a:t>9 </a:t>
            </a:r>
            <a:r>
              <a:rPr lang="en-US" dirty="0">
                <a:effectLst/>
              </a:rPr>
              <a:t>And the Lord said, </a:t>
            </a:r>
            <a:r>
              <a:rPr lang="en-US" b="1" dirty="0">
                <a:solidFill>
                  <a:schemeClr val="accent2"/>
                </a:solidFill>
                <a:effectLst/>
              </a:rPr>
              <a:t>“Call his name Not My People, for you are not my people, and I am not your God.” </a:t>
            </a:r>
          </a:p>
          <a:p>
            <a:pPr defTabSz="914400">
              <a:spcAft>
                <a:spcPts val="600"/>
              </a:spcAft>
              <a:buClr>
                <a:schemeClr val="tx1">
                  <a:lumMod val="85000"/>
                  <a:lumOff val="15000"/>
                </a:schemeClr>
              </a:buClr>
            </a:pPr>
            <a:endParaRPr lang="en-US" dirty="0"/>
          </a:p>
          <a:p>
            <a:pPr defTabSz="914400">
              <a:spcAft>
                <a:spcPts val="600"/>
              </a:spcAft>
              <a:buClr>
                <a:schemeClr val="tx1">
                  <a:lumMod val="85000"/>
                  <a:lumOff val="15000"/>
                </a:schemeClr>
              </a:buClr>
            </a:pPr>
            <a:r>
              <a:rPr lang="en-US" dirty="0">
                <a:effectLst/>
              </a:rPr>
              <a:t>Hosea 1:8-9</a:t>
            </a:r>
          </a:p>
        </p:txBody>
      </p:sp>
      <p:grpSp>
        <p:nvGrpSpPr>
          <p:cNvPr id="4" name="Group 3">
            <a:extLst>
              <a:ext uri="{FF2B5EF4-FFF2-40B4-BE49-F238E27FC236}">
                <a16:creationId xmlns:a16="http://schemas.microsoft.com/office/drawing/2014/main" id="{12D583ED-7DE6-AD39-C4EF-DCABEAF515FB}"/>
              </a:ext>
            </a:extLst>
          </p:cNvPr>
          <p:cNvGrpSpPr/>
          <p:nvPr/>
        </p:nvGrpSpPr>
        <p:grpSpPr>
          <a:xfrm>
            <a:off x="1466260" y="1206902"/>
            <a:ext cx="3889951" cy="4457005"/>
            <a:chOff x="8423133" y="2048062"/>
            <a:chExt cx="2837636" cy="3251290"/>
          </a:xfrm>
        </p:grpSpPr>
        <p:pic>
          <p:nvPicPr>
            <p:cNvPr id="5" name="Picture 4">
              <a:extLst>
                <a:ext uri="{FF2B5EF4-FFF2-40B4-BE49-F238E27FC236}">
                  <a16:creationId xmlns:a16="http://schemas.microsoft.com/office/drawing/2014/main" id="{734967CE-7C15-782A-A933-F4C921FE78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85" b="92121" l="7647" r="90000">
                          <a14:foregroundMark x1="30000" y1="47576" x2="30000" y2="55455"/>
                          <a14:foregroundMark x1="8529" y1="50000" x2="8824" y2="52727"/>
                          <a14:foregroundMark x1="33235" y1="44545" x2="40882" y2="52727"/>
                          <a14:foregroundMark x1="37059" y1="42727" x2="43235" y2="52121"/>
                          <a14:foregroundMark x1="32353" y1="49394" x2="32353" y2="49394"/>
                          <a14:foregroundMark x1="58529" y1="50303" x2="58529" y2="50303"/>
                          <a14:foregroundMark x1="58235" y1="44242" x2="57941" y2="54848"/>
                          <a14:foregroundMark x1="55588" y1="43636" x2="54412" y2="54848"/>
                          <a14:foregroundMark x1="41176" y1="92424" x2="50294" y2="92727"/>
                          <a14:foregroundMark x1="66471" y1="46667" x2="63235" y2="60303"/>
                          <a14:foregroundMark x1="67059" y1="45455" x2="65000" y2="62424"/>
                          <a14:foregroundMark x1="68529" y1="49091" x2="68529" y2="57273"/>
                          <a14:foregroundMark x1="44118" y1="9091" x2="40882" y2="9091"/>
                          <a14:foregroundMark x1="66176" y1="9091" x2="63529" y2="9091"/>
                          <a14:foregroundMark x1="53824" y1="9394" x2="54118" y2="8485"/>
                          <a14:foregroundMark x1="43235" y1="9394" x2="43235" y2="9394"/>
                          <a14:foregroundMark x1="88529" y1="36061" x2="89412" y2="37879"/>
                          <a14:foregroundMark x1="41471" y1="53030" x2="37059" y2="63939"/>
                        </a14:backgroundRemoval>
                      </a14:imgEffect>
                    </a14:imgLayer>
                  </a14:imgProps>
                </a:ext>
              </a:extLst>
            </a:blip>
            <a:stretch>
              <a:fillRect/>
            </a:stretch>
          </p:blipFill>
          <p:spPr>
            <a:xfrm>
              <a:off x="8596647" y="2048062"/>
              <a:ext cx="2603499" cy="2526926"/>
            </a:xfrm>
            <a:prstGeom prst="rect">
              <a:avLst/>
            </a:prstGeom>
          </p:spPr>
        </p:pic>
        <p:sp>
          <p:nvSpPr>
            <p:cNvPr id="6" name="TextBox 5">
              <a:extLst>
                <a:ext uri="{FF2B5EF4-FFF2-40B4-BE49-F238E27FC236}">
                  <a16:creationId xmlns:a16="http://schemas.microsoft.com/office/drawing/2014/main" id="{10DEFA0F-3B3A-879C-1498-746FD70BD18E}"/>
                </a:ext>
              </a:extLst>
            </p:cNvPr>
            <p:cNvSpPr txBox="1"/>
            <p:nvPr/>
          </p:nvSpPr>
          <p:spPr>
            <a:xfrm>
              <a:off x="8423133" y="4591466"/>
              <a:ext cx="2837636" cy="707886"/>
            </a:xfrm>
            <a:prstGeom prst="rect">
              <a:avLst/>
            </a:prstGeom>
            <a:noFill/>
          </p:spPr>
          <p:txBody>
            <a:bodyPr wrap="none" rtlCol="0">
              <a:normAutofit/>
            </a:bodyPr>
            <a:lstStyle/>
            <a:p>
              <a:pPr algn="ctr">
                <a:lnSpc>
                  <a:spcPct val="90000"/>
                </a:lnSpc>
                <a:spcAft>
                  <a:spcPts val="600"/>
                </a:spcAft>
              </a:pPr>
              <a:r>
                <a:rPr lang="en-US" sz="2800" b="1"/>
                <a:t>Lo-Ammi</a:t>
              </a:r>
            </a:p>
            <a:p>
              <a:pPr algn="ctr">
                <a:lnSpc>
                  <a:spcPct val="90000"/>
                </a:lnSpc>
                <a:spcAft>
                  <a:spcPts val="600"/>
                </a:spcAft>
              </a:pPr>
              <a:r>
                <a:rPr lang="en-US" sz="2800"/>
                <a:t>Aka “Not My People”</a:t>
              </a:r>
            </a:p>
          </p:txBody>
        </p:sp>
      </p:grpSp>
    </p:spTree>
    <p:extLst>
      <p:ext uri="{BB962C8B-B14F-4D97-AF65-F5344CB8AC3E}">
        <p14:creationId xmlns:p14="http://schemas.microsoft.com/office/powerpoint/2010/main" val="16777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7B21-5010-627F-5FA5-5719E18BB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E3E75-6FEE-7AD2-3B94-11830647C369}"/>
              </a:ext>
            </a:extLst>
          </p:cNvPr>
          <p:cNvSpPr>
            <a:spLocks noGrp="1"/>
          </p:cNvSpPr>
          <p:nvPr>
            <p:ph idx="1"/>
          </p:nvPr>
        </p:nvSpPr>
        <p:spPr/>
        <p:txBody>
          <a:bodyPr>
            <a:normAutofit/>
          </a:bodyPr>
          <a:lstStyle/>
          <a:p>
            <a:pPr marL="0" marR="0" indent="0">
              <a:lnSpc>
                <a:spcPct val="115000"/>
              </a:lnSpc>
              <a:spcBef>
                <a:spcPts val="0"/>
              </a:spcBef>
              <a:spcAft>
                <a:spcPts val="1000"/>
              </a:spcAft>
              <a:buNone/>
            </a:pPr>
            <a:r>
              <a:rPr lang="en-US" sz="2400" u="none" strike="noStrike" baseline="30000" dirty="0">
                <a:effectLst/>
                <a:latin typeface="Helvetica" pitchFamily="2" charset="0"/>
              </a:rPr>
              <a:t>8</a:t>
            </a:r>
            <a:r>
              <a:rPr lang="en-US" sz="2400" u="none" strike="noStrike" dirty="0">
                <a:effectLst/>
                <a:latin typeface="Helvetica" pitchFamily="2" charset="0"/>
              </a:rPr>
              <a:t> </a:t>
            </a:r>
            <a:r>
              <a:rPr lang="en-US" sz="2400" dirty="0">
                <a:effectLst/>
                <a:latin typeface="Helvetica" pitchFamily="2" charset="0"/>
              </a:rPr>
              <a:t>And she did not know that it was </a:t>
            </a:r>
            <a:r>
              <a:rPr lang="en-US" sz="2400" b="1" dirty="0">
                <a:solidFill>
                  <a:schemeClr val="accent2"/>
                </a:solidFill>
                <a:effectLst/>
                <a:latin typeface="Helvetica" pitchFamily="2" charset="0"/>
              </a:rPr>
              <a:t>I who gave her the grain, the wine, and the oil, and who lavished on her silver and gold, which they used for Baal.</a:t>
            </a:r>
            <a:r>
              <a:rPr lang="en-US" sz="2400" dirty="0">
                <a:effectLst/>
                <a:latin typeface="Helvetica" pitchFamily="2" charset="0"/>
              </a:rPr>
              <a:t> </a:t>
            </a:r>
          </a:p>
          <a:p>
            <a:pPr marL="0" marR="0" indent="0">
              <a:lnSpc>
                <a:spcPct val="115000"/>
              </a:lnSpc>
              <a:spcBef>
                <a:spcPts val="0"/>
              </a:spcBef>
              <a:spcAft>
                <a:spcPts val="1000"/>
              </a:spcAft>
              <a:buNone/>
            </a:pPr>
            <a:endParaRPr lang="en-US" sz="2400" dirty="0">
              <a:latin typeface="Helvetica" pitchFamily="2" charset="0"/>
            </a:endParaRPr>
          </a:p>
          <a:p>
            <a:pPr marL="0" marR="0" indent="0">
              <a:lnSpc>
                <a:spcPct val="115000"/>
              </a:lnSpc>
              <a:spcBef>
                <a:spcPts val="0"/>
              </a:spcBef>
              <a:spcAft>
                <a:spcPts val="1000"/>
              </a:spcAft>
              <a:buNone/>
            </a:pPr>
            <a:r>
              <a:rPr lang="en-US" sz="2400" dirty="0">
                <a:effectLst/>
                <a:latin typeface="Helvetica" pitchFamily="2" charset="0"/>
              </a:rPr>
              <a:t>Hosea 2:8 ESV </a:t>
            </a:r>
          </a:p>
        </p:txBody>
      </p:sp>
    </p:spTree>
    <p:extLst>
      <p:ext uri="{BB962C8B-B14F-4D97-AF65-F5344CB8AC3E}">
        <p14:creationId xmlns:p14="http://schemas.microsoft.com/office/powerpoint/2010/main" val="53610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34F0-713C-3816-6C25-4055E3B90B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6FB1D-EEA9-9221-998A-D976E63EC294}"/>
              </a:ext>
            </a:extLst>
          </p:cNvPr>
          <p:cNvSpPr>
            <a:spLocks noGrp="1"/>
          </p:cNvSpPr>
          <p:nvPr>
            <p:ph idx="1"/>
          </p:nvPr>
        </p:nvSpPr>
        <p:spPr/>
        <p:txBody>
          <a:bodyPr>
            <a:normAutofit lnSpcReduction="10000"/>
          </a:bodyPr>
          <a:lstStyle/>
          <a:p>
            <a:pPr marL="0" indent="0">
              <a:buNone/>
            </a:pPr>
            <a:r>
              <a:rPr lang="en-US" sz="2400" u="none" strike="noStrike" baseline="30000" dirty="0">
                <a:effectLst/>
                <a:latin typeface="Helvetica" pitchFamily="2" charset="0"/>
              </a:rPr>
              <a:t>11</a:t>
            </a:r>
            <a:r>
              <a:rPr lang="en-US" sz="2400" u="none" strike="noStrike" dirty="0">
                <a:effectLst/>
                <a:latin typeface="Helvetica" pitchFamily="2" charset="0"/>
              </a:rPr>
              <a:t> </a:t>
            </a:r>
            <a:r>
              <a:rPr lang="en-US" sz="2400" dirty="0">
                <a:effectLst/>
                <a:latin typeface="Helvetica" pitchFamily="2" charset="0"/>
              </a:rPr>
              <a:t>And </a:t>
            </a:r>
            <a:r>
              <a:rPr lang="en-US" sz="2400" b="1" dirty="0">
                <a:solidFill>
                  <a:schemeClr val="accent2"/>
                </a:solidFill>
                <a:effectLst/>
                <a:latin typeface="Helvetica" pitchFamily="2" charset="0"/>
              </a:rPr>
              <a:t>I </a:t>
            </a:r>
            <a:r>
              <a:rPr lang="en-US" sz="2400" b="1" u="sng" dirty="0">
                <a:solidFill>
                  <a:schemeClr val="accent2"/>
                </a:solidFill>
                <a:effectLst/>
                <a:latin typeface="Helvetica" pitchFamily="2" charset="0"/>
              </a:rPr>
              <a:t>will put an end</a:t>
            </a:r>
            <a:r>
              <a:rPr lang="en-US" sz="2400" b="1" dirty="0">
                <a:solidFill>
                  <a:schemeClr val="accent2"/>
                </a:solidFill>
                <a:effectLst/>
                <a:latin typeface="Helvetica" pitchFamily="2" charset="0"/>
              </a:rPr>
              <a:t> to all her mirth, her feasts, her new moons, her Sabbaths, and all her appointed feasts</a:t>
            </a:r>
            <a:r>
              <a:rPr lang="en-US" sz="2400" dirty="0">
                <a:effectLst/>
                <a:latin typeface="Helvetica" pitchFamily="2" charset="0"/>
              </a:rPr>
              <a:t>. </a:t>
            </a:r>
            <a:r>
              <a:rPr lang="en-US" sz="2400" u="none" strike="noStrike" baseline="30000" dirty="0">
                <a:effectLst/>
                <a:latin typeface="Helvetica" pitchFamily="2" charset="0"/>
              </a:rPr>
              <a:t>12</a:t>
            </a:r>
            <a:r>
              <a:rPr lang="en-US" sz="2400" u="none" strike="noStrike" dirty="0">
                <a:effectLst/>
                <a:latin typeface="Helvetica" pitchFamily="2" charset="0"/>
              </a:rPr>
              <a:t> </a:t>
            </a:r>
            <a:r>
              <a:rPr lang="en-US" sz="2400" dirty="0">
                <a:effectLst/>
                <a:latin typeface="Helvetica" pitchFamily="2" charset="0"/>
              </a:rPr>
              <a:t>And I will lay waste her vines and her fig trees, of which she said, ‘These are my wages, which my lovers have given me.’ I will make them a forest, and the beasts of the field shall devour them. </a:t>
            </a:r>
            <a:r>
              <a:rPr lang="en-US" sz="2400" u="none" strike="noStrike" baseline="30000" dirty="0">
                <a:effectLst/>
                <a:latin typeface="Helvetica" pitchFamily="2" charset="0"/>
              </a:rPr>
              <a:t>13</a:t>
            </a:r>
            <a:r>
              <a:rPr lang="en-US" sz="2400" u="none" strike="noStrike" dirty="0">
                <a:effectLst/>
                <a:latin typeface="Helvetica" pitchFamily="2" charset="0"/>
              </a:rPr>
              <a:t> </a:t>
            </a:r>
            <a:r>
              <a:rPr lang="en-US" sz="2400" dirty="0">
                <a:effectLst/>
                <a:latin typeface="Helvetica" pitchFamily="2" charset="0"/>
              </a:rPr>
              <a:t>And I will punish her for the feast days of the Baals </a:t>
            </a:r>
            <a:r>
              <a:rPr lang="en-US" sz="2400" b="1" dirty="0">
                <a:solidFill>
                  <a:schemeClr val="accent2"/>
                </a:solidFill>
                <a:effectLst/>
                <a:latin typeface="Helvetica" pitchFamily="2" charset="0"/>
              </a:rPr>
              <a:t>when she burned offerings to them and adorned herself with her ring and jewelry, and went after her lovers and forgot me</a:t>
            </a:r>
            <a:r>
              <a:rPr lang="en-US" sz="2400" dirty="0">
                <a:effectLst/>
                <a:latin typeface="Helvetica" pitchFamily="2" charset="0"/>
              </a:rPr>
              <a:t>, declares the </a:t>
            </a:r>
            <a:r>
              <a:rPr lang="en-US" sz="2400" cap="small" dirty="0">
                <a:effectLst/>
                <a:latin typeface="Helvetica" pitchFamily="2" charset="0"/>
              </a:rPr>
              <a:t>Lord</a:t>
            </a:r>
            <a:r>
              <a:rPr lang="en-US" sz="2400" dirty="0">
                <a:effectLst/>
                <a:latin typeface="Helvetica" pitchFamily="2" charset="0"/>
              </a:rPr>
              <a:t>. </a:t>
            </a:r>
          </a:p>
          <a:p>
            <a:pPr marL="0" indent="0">
              <a:buNone/>
            </a:pPr>
            <a:endParaRPr lang="en-US" sz="2400" dirty="0">
              <a:latin typeface="Helvetica" pitchFamily="2" charset="0"/>
            </a:endParaRPr>
          </a:p>
          <a:p>
            <a:pPr marL="0" indent="0">
              <a:buNone/>
            </a:pPr>
            <a:r>
              <a:rPr lang="en-US" sz="2400" dirty="0">
                <a:latin typeface="Helvetica" pitchFamily="2" charset="0"/>
              </a:rPr>
              <a:t>Hosea 2:11-13 ESV</a:t>
            </a:r>
          </a:p>
        </p:txBody>
      </p:sp>
    </p:spTree>
    <p:extLst>
      <p:ext uri="{BB962C8B-B14F-4D97-AF65-F5344CB8AC3E}">
        <p14:creationId xmlns:p14="http://schemas.microsoft.com/office/powerpoint/2010/main" val="263411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9668-582D-E9E8-DB3B-9D66DEB225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6B741-96DB-B5B3-F886-673806F806C6}"/>
              </a:ext>
            </a:extLst>
          </p:cNvPr>
          <p:cNvSpPr>
            <a:spLocks noGrp="1"/>
          </p:cNvSpPr>
          <p:nvPr>
            <p:ph idx="1"/>
          </p:nvPr>
        </p:nvSpPr>
        <p:spPr/>
        <p:txBody>
          <a:bodyPr>
            <a:normAutofit/>
          </a:bodyPr>
          <a:lstStyle/>
          <a:p>
            <a:pPr marL="0" indent="0">
              <a:buNone/>
            </a:pPr>
            <a:r>
              <a:rPr lang="en-US" sz="2800" u="none" strike="noStrike" baseline="30000" dirty="0">
                <a:effectLst/>
                <a:latin typeface="Helvetica" pitchFamily="2" charset="0"/>
              </a:rPr>
              <a:t>14</a:t>
            </a:r>
            <a:r>
              <a:rPr lang="en-US" sz="2800" u="none" strike="noStrike" dirty="0">
                <a:effectLst/>
                <a:latin typeface="Helvetica" pitchFamily="2" charset="0"/>
              </a:rPr>
              <a:t> </a:t>
            </a:r>
            <a:r>
              <a:rPr lang="en-US" sz="2800" dirty="0">
                <a:effectLst/>
                <a:latin typeface="Helvetica" pitchFamily="2" charset="0"/>
              </a:rPr>
              <a:t>“Therefore, behold, </a:t>
            </a:r>
            <a:r>
              <a:rPr lang="en-US" sz="2800" b="1" dirty="0">
                <a:solidFill>
                  <a:schemeClr val="accent2"/>
                </a:solidFill>
                <a:effectLst/>
                <a:latin typeface="Helvetica" pitchFamily="2" charset="0"/>
              </a:rPr>
              <a:t>I will allure her</a:t>
            </a:r>
            <a:r>
              <a:rPr lang="en-US" sz="2800" dirty="0">
                <a:effectLst/>
                <a:latin typeface="Helvetica" pitchFamily="2" charset="0"/>
              </a:rPr>
              <a:t>, and bring her </a:t>
            </a:r>
            <a:r>
              <a:rPr lang="en-US" sz="2800" b="1" dirty="0">
                <a:solidFill>
                  <a:schemeClr val="accent2"/>
                </a:solidFill>
                <a:effectLst/>
                <a:latin typeface="Helvetica" pitchFamily="2" charset="0"/>
              </a:rPr>
              <a:t>into the wilderness</a:t>
            </a:r>
            <a:r>
              <a:rPr lang="en-US" sz="2800" dirty="0">
                <a:effectLst/>
                <a:latin typeface="Helvetica" pitchFamily="2" charset="0"/>
              </a:rPr>
              <a:t>, and </a:t>
            </a:r>
            <a:r>
              <a:rPr lang="en-US" sz="2800" b="1" dirty="0">
                <a:solidFill>
                  <a:schemeClr val="accent2"/>
                </a:solidFill>
                <a:effectLst/>
                <a:latin typeface="Helvetica" pitchFamily="2" charset="0"/>
              </a:rPr>
              <a:t>speak tenderly to her</a:t>
            </a:r>
            <a:r>
              <a:rPr lang="en-US" sz="2800" dirty="0">
                <a:effectLst/>
                <a:latin typeface="Helvetica" pitchFamily="2" charset="0"/>
              </a:rPr>
              <a:t>.</a:t>
            </a:r>
          </a:p>
          <a:p>
            <a:pPr marL="0" indent="0">
              <a:buNone/>
            </a:pPr>
            <a:endParaRPr lang="en-US" sz="2800" u="none" strike="noStrike" baseline="30000" dirty="0">
              <a:effectLst/>
              <a:latin typeface="Helvetica" pitchFamily="2" charset="0"/>
            </a:endParaRPr>
          </a:p>
          <a:p>
            <a:pPr marL="0" indent="0">
              <a:buNone/>
            </a:pPr>
            <a:r>
              <a:rPr lang="en-US" sz="2800" dirty="0">
                <a:latin typeface="Helvetica" pitchFamily="2" charset="0"/>
              </a:rPr>
              <a:t>Hosea 2:14</a:t>
            </a:r>
          </a:p>
          <a:p>
            <a:pPr marL="0" indent="0">
              <a:buNone/>
            </a:pPr>
            <a:endParaRPr lang="en-US" sz="2800" dirty="0"/>
          </a:p>
        </p:txBody>
      </p:sp>
    </p:spTree>
    <p:extLst>
      <p:ext uri="{BB962C8B-B14F-4D97-AF65-F5344CB8AC3E}">
        <p14:creationId xmlns:p14="http://schemas.microsoft.com/office/powerpoint/2010/main" val="349382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D18-AAD2-12A4-1A1D-53561B989E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BC6A1E-9120-8515-5052-5EE693AB8185}"/>
              </a:ext>
            </a:extLst>
          </p:cNvPr>
          <p:cNvSpPr>
            <a:spLocks noGrp="1"/>
          </p:cNvSpPr>
          <p:nvPr>
            <p:ph idx="1"/>
          </p:nvPr>
        </p:nvSpPr>
        <p:spPr/>
        <p:txBody>
          <a:bodyPr>
            <a:normAutofit/>
          </a:bodyPr>
          <a:lstStyle/>
          <a:p>
            <a:pPr marL="0" indent="0" algn="just">
              <a:buNone/>
            </a:pPr>
            <a:r>
              <a:rPr lang="en-US" sz="2000" b="1" baseline="30000" dirty="0">
                <a:effectLst/>
                <a:latin typeface="Helvetica" pitchFamily="2" charset="0"/>
              </a:rPr>
              <a:t>10 </a:t>
            </a:r>
            <a:r>
              <a:rPr lang="en-US" sz="2000" dirty="0">
                <a:effectLst/>
                <a:latin typeface="Helvetica" pitchFamily="2" charset="0"/>
              </a:rPr>
              <a:t>Yet the number of the children of Israel shall be like the sand of the sea, which cannot be measured or numbered. And </a:t>
            </a:r>
            <a:r>
              <a:rPr lang="en-US" sz="2000" dirty="0">
                <a:solidFill>
                  <a:schemeClr val="accent2"/>
                </a:solidFill>
                <a:effectLst/>
                <a:latin typeface="Helvetica" pitchFamily="2" charset="0"/>
              </a:rPr>
              <a:t>in the place where it was said to them, “You are not my people,” it shall be said to them, </a:t>
            </a:r>
            <a:r>
              <a:rPr lang="en-US" sz="2000" b="1" dirty="0">
                <a:solidFill>
                  <a:schemeClr val="accent2"/>
                </a:solidFill>
                <a:effectLst/>
                <a:latin typeface="Helvetica" pitchFamily="2" charset="0"/>
              </a:rPr>
              <a:t>“Children of the living God</a:t>
            </a:r>
            <a:r>
              <a:rPr lang="en-US" sz="2000" dirty="0">
                <a:solidFill>
                  <a:schemeClr val="accent2"/>
                </a:solidFill>
                <a:effectLst/>
                <a:latin typeface="Helvetica" pitchFamily="2" charset="0"/>
              </a:rPr>
              <a:t>.” </a:t>
            </a:r>
            <a:r>
              <a:rPr lang="en-US" sz="2000" b="1" baseline="30000" dirty="0">
                <a:effectLst/>
                <a:latin typeface="Helvetica" pitchFamily="2" charset="0"/>
              </a:rPr>
              <a:t>11 </a:t>
            </a:r>
            <a:r>
              <a:rPr lang="en-US" sz="2000" dirty="0">
                <a:effectLst/>
                <a:latin typeface="Helvetica" pitchFamily="2" charset="0"/>
              </a:rPr>
              <a:t>And the children of Judah and the children of Israel shall be gathered together, and they shall appoint for themselves one head. And they shall go up from the land, for great shall be the day of Jezreel. </a:t>
            </a:r>
          </a:p>
          <a:p>
            <a:pPr marL="0" indent="0" algn="just">
              <a:buNone/>
            </a:pPr>
            <a:r>
              <a:rPr lang="en-US" sz="2000" b="1" dirty="0">
                <a:effectLst/>
                <a:latin typeface="Helvetica" pitchFamily="2" charset="0"/>
              </a:rPr>
              <a:t>2 </a:t>
            </a:r>
            <a:r>
              <a:rPr lang="en-US" sz="2000" dirty="0">
                <a:effectLst/>
                <a:latin typeface="Helvetica" pitchFamily="2" charset="0"/>
              </a:rPr>
              <a:t>Say to your brothers, </a:t>
            </a:r>
            <a:r>
              <a:rPr lang="en-US" sz="2000" b="1" dirty="0">
                <a:solidFill>
                  <a:schemeClr val="accent2"/>
                </a:solidFill>
                <a:effectLst/>
                <a:latin typeface="Helvetica" pitchFamily="2" charset="0"/>
              </a:rPr>
              <a:t>“You are my people,” and to your sisters, “You have received mercy.” </a:t>
            </a:r>
          </a:p>
          <a:p>
            <a:pPr marL="0" indent="0">
              <a:buNone/>
            </a:pPr>
            <a:endParaRPr lang="en-US" sz="2000" dirty="0">
              <a:latin typeface="Helvetica" pitchFamily="2" charset="0"/>
            </a:endParaRPr>
          </a:p>
          <a:p>
            <a:pPr marL="0" indent="0">
              <a:buNone/>
            </a:pPr>
            <a:r>
              <a:rPr lang="en-US" sz="2000" dirty="0">
                <a:latin typeface="Helvetica" pitchFamily="2" charset="0"/>
              </a:rPr>
              <a:t>Hosea 1:10-2:1</a:t>
            </a:r>
            <a:r>
              <a:rPr lang="en-US" sz="2000" dirty="0">
                <a:effectLst/>
                <a:latin typeface="Helvetica" pitchFamily="2" charset="0"/>
              </a:rPr>
              <a:t> ESV</a:t>
            </a:r>
            <a:endParaRPr lang="en-US" sz="2000" dirty="0">
              <a:latin typeface="Helvetica" pitchFamily="2" charset="0"/>
            </a:endParaRPr>
          </a:p>
        </p:txBody>
      </p:sp>
    </p:spTree>
    <p:extLst>
      <p:ext uri="{BB962C8B-B14F-4D97-AF65-F5344CB8AC3E}">
        <p14:creationId xmlns:p14="http://schemas.microsoft.com/office/powerpoint/2010/main" val="367455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6055-62E4-99EA-B495-788778E4B6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C444D0-9432-4615-650D-425E7A1444CF}"/>
              </a:ext>
            </a:extLst>
          </p:cNvPr>
          <p:cNvSpPr>
            <a:spLocks noGrp="1"/>
          </p:cNvSpPr>
          <p:nvPr>
            <p:ph idx="1"/>
          </p:nvPr>
        </p:nvSpPr>
        <p:spPr/>
        <p:txBody>
          <a:bodyPr>
            <a:normAutofit/>
          </a:bodyPr>
          <a:lstStyle/>
          <a:p>
            <a:pPr marL="0" indent="0">
              <a:buNone/>
            </a:pPr>
            <a:r>
              <a:rPr lang="en-US" sz="2400" u="none" strike="noStrike" baseline="30000" dirty="0">
                <a:effectLst/>
                <a:latin typeface="Helvetica" pitchFamily="2" charset="0"/>
              </a:rPr>
              <a:t>23</a:t>
            </a:r>
            <a:r>
              <a:rPr lang="en-US" sz="2400" u="none" strike="noStrike" dirty="0">
                <a:effectLst/>
                <a:latin typeface="Helvetica" pitchFamily="2" charset="0"/>
              </a:rPr>
              <a:t> </a:t>
            </a:r>
            <a:r>
              <a:rPr lang="en-US" sz="2400" dirty="0">
                <a:effectLst/>
                <a:latin typeface="Helvetica" pitchFamily="2" charset="0"/>
              </a:rPr>
              <a:t>and I will </a:t>
            </a:r>
            <a:r>
              <a:rPr lang="en-US" sz="2400" b="1" dirty="0">
                <a:solidFill>
                  <a:schemeClr val="accent2"/>
                </a:solidFill>
                <a:effectLst/>
                <a:latin typeface="Helvetica" pitchFamily="2" charset="0"/>
              </a:rPr>
              <a:t>sow</a:t>
            </a:r>
            <a:r>
              <a:rPr lang="en-US" sz="2400" dirty="0">
                <a:effectLst/>
                <a:latin typeface="Helvetica" pitchFamily="2" charset="0"/>
              </a:rPr>
              <a:t> her for myself in the land. And </a:t>
            </a:r>
            <a:r>
              <a:rPr lang="en-US" sz="2400" b="1" dirty="0">
                <a:solidFill>
                  <a:schemeClr val="accent2"/>
                </a:solidFill>
                <a:effectLst/>
                <a:latin typeface="Helvetica" pitchFamily="2" charset="0"/>
              </a:rPr>
              <a:t>I will have mercy </a:t>
            </a:r>
            <a:r>
              <a:rPr lang="en-US" sz="2400" dirty="0">
                <a:effectLst/>
                <a:latin typeface="Helvetica" pitchFamily="2" charset="0"/>
              </a:rPr>
              <a:t>on No Mercy, and I will say to Not My People, </a:t>
            </a:r>
            <a:r>
              <a:rPr lang="en-US" sz="2400" b="1" dirty="0">
                <a:solidFill>
                  <a:schemeClr val="accent2"/>
                </a:solidFill>
                <a:effectLst/>
                <a:latin typeface="Helvetica" pitchFamily="2" charset="0"/>
              </a:rPr>
              <a:t>‘You are my people’</a:t>
            </a:r>
            <a:r>
              <a:rPr lang="en-US" sz="2400" dirty="0">
                <a:effectLst/>
                <a:latin typeface="Helvetica" pitchFamily="2" charset="0"/>
              </a:rPr>
              <a:t>; and </a:t>
            </a:r>
            <a:r>
              <a:rPr lang="en-US" sz="2400" b="1" dirty="0">
                <a:solidFill>
                  <a:schemeClr val="accent2"/>
                </a:solidFill>
                <a:effectLst/>
                <a:latin typeface="Helvetica" pitchFamily="2" charset="0"/>
              </a:rPr>
              <a:t>he shall say, ‘You are my God.’</a:t>
            </a:r>
            <a:r>
              <a:rPr lang="en-US" sz="2400" dirty="0">
                <a:effectLst/>
                <a:latin typeface="Helvetica" pitchFamily="2" charset="0"/>
              </a:rPr>
              <a:t> ” </a:t>
            </a:r>
          </a:p>
          <a:p>
            <a:pPr marL="0" indent="0">
              <a:buNone/>
            </a:pPr>
            <a:endParaRPr lang="en-US" sz="2400" dirty="0">
              <a:latin typeface="Helvetica" pitchFamily="2" charset="0"/>
            </a:endParaRPr>
          </a:p>
          <a:p>
            <a:pPr marL="0" indent="0">
              <a:buNone/>
            </a:pPr>
            <a:r>
              <a:rPr lang="en-US" sz="2400" dirty="0">
                <a:latin typeface="Helvetica" pitchFamily="2" charset="0"/>
              </a:rPr>
              <a:t>Hosea 2:23</a:t>
            </a:r>
          </a:p>
        </p:txBody>
      </p:sp>
    </p:spTree>
    <p:extLst>
      <p:ext uri="{BB962C8B-B14F-4D97-AF65-F5344CB8AC3E}">
        <p14:creationId xmlns:p14="http://schemas.microsoft.com/office/powerpoint/2010/main" val="49122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8" descr="Map&#10;&#10;Description automatically generated">
            <a:extLst>
              <a:ext uri="{FF2B5EF4-FFF2-40B4-BE49-F238E27FC236}">
                <a16:creationId xmlns:a16="http://schemas.microsoft.com/office/drawing/2014/main" id="{B255D740-5B05-52FC-9456-13D2E73EA2C2}"/>
              </a:ext>
            </a:extLst>
          </p:cNvPr>
          <p:cNvPicPr>
            <a:picLocks noGrp="1" noChangeAspect="1"/>
          </p:cNvPicPr>
          <p:nvPr>
            <p:ph idx="1"/>
          </p:nvPr>
        </p:nvPicPr>
        <p:blipFill>
          <a:blip r:embed="rId3"/>
          <a:stretch>
            <a:fillRect/>
          </a:stretch>
        </p:blipFill>
        <p:spPr>
          <a:xfrm>
            <a:off x="6096000" y="-50190"/>
            <a:ext cx="6477000" cy="6908189"/>
          </a:xfrm>
        </p:spPr>
      </p:pic>
      <p:sp>
        <p:nvSpPr>
          <p:cNvPr id="27" name="TextBox 26">
            <a:extLst>
              <a:ext uri="{FF2B5EF4-FFF2-40B4-BE49-F238E27FC236}">
                <a16:creationId xmlns:a16="http://schemas.microsoft.com/office/drawing/2014/main" id="{ED6A124A-E04F-D5F0-31DE-2FADAD59C30F}"/>
              </a:ext>
            </a:extLst>
          </p:cNvPr>
          <p:cNvSpPr txBox="1"/>
          <p:nvPr/>
        </p:nvSpPr>
        <p:spPr>
          <a:xfrm>
            <a:off x="1548085" y="600305"/>
            <a:ext cx="3126177" cy="892552"/>
          </a:xfrm>
          <a:prstGeom prst="rect">
            <a:avLst/>
          </a:prstGeom>
          <a:noFill/>
        </p:spPr>
        <p:txBody>
          <a:bodyPr wrap="none" rtlCol="0">
            <a:spAutoFit/>
          </a:bodyPr>
          <a:lstStyle/>
          <a:p>
            <a:pPr algn="ctr"/>
            <a:r>
              <a:rPr lang="en-US" sz="2800" b="1" dirty="0"/>
              <a:t>Israel</a:t>
            </a:r>
          </a:p>
          <a:p>
            <a:pPr algn="ctr"/>
            <a:r>
              <a:rPr lang="en-US" sz="2400" b="1" dirty="0"/>
              <a:t>(Northern Kingdom)</a:t>
            </a:r>
          </a:p>
        </p:txBody>
      </p:sp>
      <p:sp>
        <p:nvSpPr>
          <p:cNvPr id="30" name="TextBox 29">
            <a:extLst>
              <a:ext uri="{FF2B5EF4-FFF2-40B4-BE49-F238E27FC236}">
                <a16:creationId xmlns:a16="http://schemas.microsoft.com/office/drawing/2014/main" id="{48E3FC2A-FD1D-8B0A-4B94-C8C5A4B9BABC}"/>
              </a:ext>
            </a:extLst>
          </p:cNvPr>
          <p:cNvSpPr txBox="1"/>
          <p:nvPr/>
        </p:nvSpPr>
        <p:spPr>
          <a:xfrm>
            <a:off x="537306" y="1905506"/>
            <a:ext cx="5147733" cy="3416320"/>
          </a:xfrm>
          <a:prstGeom prst="rect">
            <a:avLst/>
          </a:prstGeom>
          <a:noFill/>
        </p:spPr>
        <p:txBody>
          <a:bodyPr wrap="square" rtlCol="0">
            <a:spAutoFit/>
          </a:bodyPr>
          <a:lstStyle/>
          <a:p>
            <a:pPr marL="285750" indent="-285750">
              <a:buFont typeface="Arial" panose="020B0604020202020204" pitchFamily="34" charset="0"/>
              <a:buChar char="•"/>
              <a:tabLst>
                <a:tab pos="13716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Economic prosperity, peace at their borders, and military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3716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371600" algn="l"/>
              </a:tabLst>
            </a:pP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the people of Israel did secretly against the LORD their God things that were not right. They built for themselves high places in all their towns, from watchtower to fortified city. 2 Kings 17:9 ESV</a:t>
            </a:r>
          </a:p>
        </p:txBody>
      </p:sp>
    </p:spTree>
    <p:extLst>
      <p:ext uri="{BB962C8B-B14F-4D97-AF65-F5344CB8AC3E}">
        <p14:creationId xmlns:p14="http://schemas.microsoft.com/office/powerpoint/2010/main" val="119894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A866-69A2-38AF-6BD1-72D24A4DB9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4C8E5B-FE6F-79CB-D74D-0ECB1342C3CF}"/>
              </a:ext>
            </a:extLst>
          </p:cNvPr>
          <p:cNvSpPr>
            <a:spLocks noGrp="1"/>
          </p:cNvSpPr>
          <p:nvPr>
            <p:ph idx="1"/>
          </p:nvPr>
        </p:nvSpPr>
        <p:spPr/>
        <p:txBody>
          <a:bodyPr>
            <a:normAutofit/>
          </a:bodyPr>
          <a:lstStyle/>
          <a:p>
            <a:pPr marL="0" indent="0" algn="just">
              <a:buNone/>
            </a:pPr>
            <a:r>
              <a:rPr lang="en-US" sz="2000" b="1" dirty="0">
                <a:effectLst/>
                <a:latin typeface="Helvetica" pitchFamily="2" charset="0"/>
              </a:rPr>
              <a:t>3 </a:t>
            </a:r>
            <a:r>
              <a:rPr lang="en-US" sz="2000" dirty="0">
                <a:effectLst/>
                <a:latin typeface="Helvetica" pitchFamily="2" charset="0"/>
              </a:rPr>
              <a:t>And the Lord said to me, “</a:t>
            </a:r>
            <a:r>
              <a:rPr lang="en-US" sz="2000" b="1" dirty="0">
                <a:solidFill>
                  <a:schemeClr val="accent2"/>
                </a:solidFill>
                <a:effectLst/>
                <a:latin typeface="Helvetica" pitchFamily="2" charset="0"/>
              </a:rPr>
              <a:t>Go </a:t>
            </a:r>
            <a:r>
              <a:rPr lang="en-US" sz="2000" b="1" u="sng" dirty="0">
                <a:solidFill>
                  <a:schemeClr val="accent2"/>
                </a:solidFill>
                <a:effectLst/>
                <a:latin typeface="Helvetica" pitchFamily="2" charset="0"/>
              </a:rPr>
              <a:t>again</a:t>
            </a:r>
            <a:r>
              <a:rPr lang="en-US" sz="2000" b="1" dirty="0">
                <a:solidFill>
                  <a:schemeClr val="accent2"/>
                </a:solidFill>
                <a:effectLst/>
                <a:latin typeface="Helvetica" pitchFamily="2" charset="0"/>
              </a:rPr>
              <a:t>, love a woman who is loved by another man and is an adulteress, even as the Lord loves the children of Israel, though they turn to other gods </a:t>
            </a:r>
            <a:r>
              <a:rPr lang="en-US" sz="2000" dirty="0">
                <a:effectLst/>
                <a:latin typeface="Helvetica" pitchFamily="2" charset="0"/>
              </a:rPr>
              <a:t>and love cakes of raisins.” </a:t>
            </a:r>
            <a:r>
              <a:rPr lang="en-US" sz="2000" b="1" baseline="30000" dirty="0">
                <a:effectLst/>
                <a:latin typeface="Helvetica" pitchFamily="2" charset="0"/>
              </a:rPr>
              <a:t>2 </a:t>
            </a:r>
            <a:r>
              <a:rPr lang="en-US" sz="2000" dirty="0">
                <a:effectLst/>
                <a:latin typeface="Helvetica" pitchFamily="2" charset="0"/>
              </a:rPr>
              <a:t>So I bought her for fifteen shekels of silver and a homer and a </a:t>
            </a:r>
            <a:r>
              <a:rPr lang="en-US" sz="2000" dirty="0" err="1">
                <a:effectLst/>
                <a:latin typeface="Helvetica" pitchFamily="2" charset="0"/>
              </a:rPr>
              <a:t>lethech</a:t>
            </a:r>
            <a:r>
              <a:rPr lang="en-US" sz="2000" dirty="0">
                <a:effectLst/>
                <a:latin typeface="Helvetica" pitchFamily="2" charset="0"/>
              </a:rPr>
              <a:t> of barley. </a:t>
            </a:r>
            <a:r>
              <a:rPr lang="en-US" sz="2000" b="1" baseline="30000" dirty="0">
                <a:effectLst/>
                <a:latin typeface="Helvetica" pitchFamily="2" charset="0"/>
              </a:rPr>
              <a:t>3 </a:t>
            </a:r>
            <a:r>
              <a:rPr lang="en-US" sz="2000" dirty="0">
                <a:effectLst/>
                <a:latin typeface="Helvetica" pitchFamily="2" charset="0"/>
              </a:rPr>
              <a:t>And I said to her, “You must dwell as mine for many days. You shall not play the whore, or belong to another man; so will I also be to you.” </a:t>
            </a:r>
            <a:r>
              <a:rPr lang="en-US" sz="2000" b="1" baseline="30000" dirty="0">
                <a:effectLst/>
                <a:latin typeface="Helvetica" pitchFamily="2" charset="0"/>
              </a:rPr>
              <a:t>4 </a:t>
            </a:r>
            <a:r>
              <a:rPr lang="en-US" sz="2000" dirty="0">
                <a:effectLst/>
                <a:latin typeface="Helvetica" pitchFamily="2" charset="0"/>
              </a:rPr>
              <a:t>For the children of Israel shall dwell many days without king or prince, without sacrifice or pillar, without ephod or household gods. </a:t>
            </a:r>
            <a:r>
              <a:rPr lang="en-US" sz="2000" b="1" baseline="30000" dirty="0">
                <a:solidFill>
                  <a:schemeClr val="accent2"/>
                </a:solidFill>
                <a:effectLst/>
                <a:latin typeface="Helvetica" pitchFamily="2" charset="0"/>
              </a:rPr>
              <a:t>5 </a:t>
            </a:r>
            <a:r>
              <a:rPr lang="en-US" sz="2000" b="1" dirty="0">
                <a:solidFill>
                  <a:schemeClr val="accent2"/>
                </a:solidFill>
                <a:effectLst/>
                <a:latin typeface="Helvetica" pitchFamily="2" charset="0"/>
              </a:rPr>
              <a:t>Afterward the children of Israel shall return and seek the Lord their God, and David their king, and they shall come in fear to the Lord and to his goodness in the latter days. </a:t>
            </a:r>
          </a:p>
          <a:p>
            <a:pPr marL="0" indent="0" algn="just">
              <a:buNone/>
            </a:pPr>
            <a:endParaRPr lang="en-US" sz="2000" dirty="0">
              <a:effectLst/>
              <a:latin typeface="Helvetica" pitchFamily="2" charset="0"/>
            </a:endParaRPr>
          </a:p>
          <a:p>
            <a:pPr marL="0" indent="0">
              <a:buNone/>
            </a:pPr>
            <a:r>
              <a:rPr lang="en-US" sz="2000" dirty="0">
                <a:effectLst/>
                <a:latin typeface="Times" pitchFamily="2" charset="0"/>
              </a:rPr>
              <a:t>Hosea 3:1–5 ESV</a:t>
            </a:r>
          </a:p>
        </p:txBody>
      </p:sp>
    </p:spTree>
    <p:extLst>
      <p:ext uri="{BB962C8B-B14F-4D97-AF65-F5344CB8AC3E}">
        <p14:creationId xmlns:p14="http://schemas.microsoft.com/office/powerpoint/2010/main" val="64708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0D74-975A-9868-593C-90882EFF6DFD}"/>
              </a:ext>
            </a:extLst>
          </p:cNvPr>
          <p:cNvSpPr>
            <a:spLocks noGrp="1"/>
          </p:cNvSpPr>
          <p:nvPr>
            <p:ph type="title"/>
          </p:nvPr>
        </p:nvSpPr>
        <p:spPr/>
        <p:txBody>
          <a:bodyPr/>
          <a:lstStyle/>
          <a:p>
            <a:r>
              <a:rPr lang="en-US" b="1" dirty="0">
                <a:solidFill>
                  <a:schemeClr val="accent2"/>
                </a:solidFill>
                <a:effectLst>
                  <a:outerShdw blurRad="60007" dist="310007" dir="7680000" sy="30000" kx="1300200" algn="ctr" rotWithShape="0">
                    <a:prstClr val="black">
                      <a:alpha val="32000"/>
                    </a:prstClr>
                  </a:outerShdw>
                </a:effectLst>
              </a:rPr>
              <a:t>Love</a:t>
            </a:r>
            <a:r>
              <a:rPr lang="en-US" dirty="0">
                <a:effectLst>
                  <a:outerShdw blurRad="60007" dist="310007" dir="7680000" sy="30000" kx="1300200" algn="ctr" rotWithShape="0">
                    <a:prstClr val="black">
                      <a:alpha val="32000"/>
                    </a:prstClr>
                  </a:outerShdw>
                </a:effectLst>
              </a:rPr>
              <a:t> is</a:t>
            </a:r>
            <a:r>
              <a:rPr lang="en-US" sz="4800" dirty="0">
                <a:effectLst>
                  <a:outerShdw blurRad="60007" dist="310007" dir="7680000" sy="30000" kx="1300200" algn="ctr" rotWithShape="0">
                    <a:prstClr val="black">
                      <a:alpha val="32000"/>
                    </a:prstClr>
                  </a:outerShdw>
                </a:effectLst>
              </a:rPr>
              <a:t> not</a:t>
            </a:r>
            <a:endParaRPr lang="en-US" dirty="0">
              <a:effectLst>
                <a:outerShdw blurRad="60007" dist="310007" dir="7680000" sy="30000" kx="1300200" algn="ctr" rotWithShape="0">
                  <a:prstClr val="black">
                    <a:alpha val="32000"/>
                  </a:prstClr>
                </a:outerShdw>
              </a:effectLst>
            </a:endParaRPr>
          </a:p>
        </p:txBody>
      </p:sp>
      <p:sp>
        <p:nvSpPr>
          <p:cNvPr id="3" name="Content Placeholder 2">
            <a:extLst>
              <a:ext uri="{FF2B5EF4-FFF2-40B4-BE49-F238E27FC236}">
                <a16:creationId xmlns:a16="http://schemas.microsoft.com/office/drawing/2014/main" id="{70C46099-F536-7881-DACF-4AC17495EA8F}"/>
              </a:ext>
            </a:extLst>
          </p:cNvPr>
          <p:cNvSpPr>
            <a:spLocks noGrp="1"/>
          </p:cNvSpPr>
          <p:nvPr>
            <p:ph idx="1"/>
          </p:nvPr>
        </p:nvSpPr>
        <p:spPr>
          <a:xfrm>
            <a:off x="2077156" y="2103120"/>
            <a:ext cx="9048044" cy="2152791"/>
          </a:xfrm>
        </p:spPr>
        <p:txBody>
          <a:bodyPr>
            <a:normAutofit/>
          </a:bodyPr>
          <a:lstStyle/>
          <a:p>
            <a:pPr marL="0" indent="0">
              <a:buNone/>
            </a:pPr>
            <a:r>
              <a:rPr lang="en-US" sz="3200" dirty="0">
                <a:effectLst>
                  <a:outerShdw blurRad="60007" dist="310007" dir="7680000" sy="30000" kx="1300200" algn="ctr" rotWithShape="0">
                    <a:prstClr val="black">
                      <a:alpha val="32000"/>
                    </a:prstClr>
                  </a:outerShdw>
                </a:effectLst>
              </a:rPr>
              <a:t>Just a matter of the </a:t>
            </a:r>
            <a:r>
              <a:rPr lang="en-US" sz="3200" b="1" dirty="0">
                <a:solidFill>
                  <a:schemeClr val="accent2"/>
                </a:solidFill>
                <a:effectLst>
                  <a:outerShdw blurRad="60007" dist="310007" dir="7680000" sy="30000" kx="1300200" algn="ctr" rotWithShape="0">
                    <a:prstClr val="black">
                      <a:alpha val="32000"/>
                    </a:prstClr>
                  </a:outerShdw>
                </a:effectLst>
              </a:rPr>
              <a:t>heart</a:t>
            </a:r>
            <a:r>
              <a:rPr lang="en-US" sz="3200" dirty="0">
                <a:effectLst>
                  <a:outerShdw blurRad="60007" dist="310007" dir="7680000" sy="30000" kx="1300200" algn="ctr" rotWithShape="0">
                    <a:prstClr val="black">
                      <a:alpha val="32000"/>
                    </a:prstClr>
                  </a:outerShdw>
                </a:effectLst>
              </a:rPr>
              <a:t>. </a:t>
            </a:r>
          </a:p>
          <a:p>
            <a:pPr marL="0" indent="0">
              <a:buNone/>
            </a:pPr>
            <a:endParaRPr lang="en-US" sz="3200" dirty="0">
              <a:effectLst>
                <a:outerShdw blurRad="60007" dist="310007" dir="7680000" sy="30000" kx="1300200" algn="ctr" rotWithShape="0">
                  <a:prstClr val="black">
                    <a:alpha val="32000"/>
                  </a:prstClr>
                </a:outerShdw>
              </a:effectLst>
            </a:endParaRPr>
          </a:p>
          <a:p>
            <a:pPr marL="0" indent="0">
              <a:buNone/>
            </a:pPr>
            <a:r>
              <a:rPr lang="en-US" sz="3200" dirty="0">
                <a:effectLst>
                  <a:outerShdw blurRad="60007" dist="310007" dir="7680000" sy="30000" kx="1300200" algn="ctr" rotWithShape="0">
                    <a:prstClr val="black">
                      <a:alpha val="32000"/>
                    </a:prstClr>
                  </a:outerShdw>
                </a:effectLst>
              </a:rPr>
              <a:t>		It’s also the matter of the </a:t>
            </a:r>
            <a:r>
              <a:rPr lang="en-US" sz="3200" b="1" dirty="0">
                <a:solidFill>
                  <a:schemeClr val="accent2"/>
                </a:solidFill>
                <a:effectLst>
                  <a:outerShdw blurRad="60007" dist="310007" dir="7680000" sy="30000" kx="1300200" algn="ctr" rotWithShape="0">
                    <a:prstClr val="black">
                      <a:alpha val="32000"/>
                    </a:prstClr>
                  </a:outerShdw>
                </a:effectLst>
              </a:rPr>
              <a:t>will</a:t>
            </a:r>
            <a:r>
              <a:rPr lang="en-US" sz="3200" dirty="0">
                <a:effectLst>
                  <a:outerShdw blurRad="60007" dist="310007" dir="7680000" sy="30000" kx="1300200" algn="ctr" rotWithShape="0">
                    <a:prstClr val="black">
                      <a:alpha val="32000"/>
                    </a:prstClr>
                  </a:outerShdw>
                </a:effectLst>
              </a:rPr>
              <a:t>.</a:t>
            </a:r>
          </a:p>
        </p:txBody>
      </p:sp>
      <p:sp>
        <p:nvSpPr>
          <p:cNvPr id="4" name="TextBox 3">
            <a:extLst>
              <a:ext uri="{FF2B5EF4-FFF2-40B4-BE49-F238E27FC236}">
                <a16:creationId xmlns:a16="http://schemas.microsoft.com/office/drawing/2014/main" id="{30DB9EB6-9E59-7340-0D9D-373BFEC82C7A}"/>
              </a:ext>
            </a:extLst>
          </p:cNvPr>
          <p:cNvSpPr txBox="1"/>
          <p:nvPr/>
        </p:nvSpPr>
        <p:spPr>
          <a:xfrm>
            <a:off x="1457275" y="4597644"/>
            <a:ext cx="9277449" cy="1200329"/>
          </a:xfrm>
          <a:prstGeom prst="rect">
            <a:avLst/>
          </a:prstGeom>
          <a:noFill/>
        </p:spPr>
        <p:txBody>
          <a:bodyPr wrap="square" rtlCol="0">
            <a:spAutoFit/>
          </a:bodyPr>
          <a:lstStyle/>
          <a:p>
            <a:pPr algn="ctr"/>
            <a:r>
              <a:rPr lang="en-US" sz="3600" b="1" dirty="0"/>
              <a:t>God </a:t>
            </a:r>
            <a:r>
              <a:rPr lang="en-US" sz="3600" b="1" u="sng" dirty="0">
                <a:solidFill>
                  <a:schemeClr val="accent2"/>
                </a:solidFill>
                <a:effectLst>
                  <a:outerShdw blurRad="60007" dist="310007" dir="7680000" sy="30000" kx="1300200" algn="ctr" rotWithShape="0">
                    <a:prstClr val="black">
                      <a:alpha val="32000"/>
                    </a:prstClr>
                  </a:outerShdw>
                </a:effectLst>
              </a:rPr>
              <a:t>chooses</a:t>
            </a:r>
            <a:r>
              <a:rPr lang="en-US" sz="3600" b="1" dirty="0"/>
              <a:t> to love us even when we are unfaithful.</a:t>
            </a:r>
          </a:p>
        </p:txBody>
      </p:sp>
    </p:spTree>
    <p:extLst>
      <p:ext uri="{BB962C8B-B14F-4D97-AF65-F5344CB8AC3E}">
        <p14:creationId xmlns:p14="http://schemas.microsoft.com/office/powerpoint/2010/main" val="31018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4EC8-0E93-ADC7-42A4-55FB634429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077A43-89DE-CA31-8564-A100036D579D}"/>
              </a:ext>
            </a:extLst>
          </p:cNvPr>
          <p:cNvSpPr>
            <a:spLocks noGrp="1"/>
          </p:cNvSpPr>
          <p:nvPr>
            <p:ph idx="1"/>
          </p:nvPr>
        </p:nvSpPr>
        <p:spPr/>
        <p:txBody>
          <a:bodyPr>
            <a:normAutofit/>
          </a:bodyPr>
          <a:lstStyle/>
          <a:p>
            <a:pPr marL="0" indent="0">
              <a:buNone/>
            </a:pPr>
            <a:r>
              <a:rPr lang="en-US" sz="2800" b="1" baseline="30000" dirty="0">
                <a:effectLst/>
                <a:latin typeface="Helvetica" pitchFamily="2" charset="0"/>
              </a:rPr>
              <a:t>16 </a:t>
            </a:r>
            <a:r>
              <a:rPr lang="en-US" sz="2800" dirty="0">
                <a:effectLst/>
                <a:latin typeface="Helvetica" pitchFamily="2" charset="0"/>
              </a:rPr>
              <a:t>“For </a:t>
            </a:r>
            <a:r>
              <a:rPr lang="en-US" sz="2800" b="1" dirty="0">
                <a:solidFill>
                  <a:schemeClr val="accent2"/>
                </a:solidFill>
                <a:effectLst/>
                <a:latin typeface="Helvetica" pitchFamily="2" charset="0"/>
              </a:rPr>
              <a:t>God so loved the world</a:t>
            </a:r>
            <a:r>
              <a:rPr lang="en-US" sz="2800" dirty="0">
                <a:effectLst/>
                <a:latin typeface="Helvetica" pitchFamily="2" charset="0"/>
              </a:rPr>
              <a:t>, that </a:t>
            </a:r>
            <a:r>
              <a:rPr lang="en-US" sz="2800" b="1" dirty="0">
                <a:solidFill>
                  <a:schemeClr val="accent2"/>
                </a:solidFill>
                <a:effectLst/>
                <a:latin typeface="Helvetica" pitchFamily="2" charset="0"/>
              </a:rPr>
              <a:t>he gave his only Son</a:t>
            </a:r>
            <a:r>
              <a:rPr lang="en-US" sz="2800" dirty="0">
                <a:effectLst/>
                <a:latin typeface="Helvetica" pitchFamily="2" charset="0"/>
              </a:rPr>
              <a:t>, that whoever believes in him should not perish but have eternal life. </a:t>
            </a:r>
            <a:r>
              <a:rPr lang="en-US" sz="2800" b="1" baseline="30000" dirty="0">
                <a:effectLst/>
                <a:latin typeface="Helvetica" pitchFamily="2" charset="0"/>
              </a:rPr>
              <a:t>17 </a:t>
            </a:r>
            <a:r>
              <a:rPr lang="en-US" sz="2800" dirty="0">
                <a:effectLst/>
                <a:latin typeface="Helvetica" pitchFamily="2" charset="0"/>
              </a:rPr>
              <a:t>For God did not send his Son into the world to condemn the world, but </a:t>
            </a:r>
            <a:r>
              <a:rPr lang="en-US" sz="2800" b="1" dirty="0">
                <a:solidFill>
                  <a:schemeClr val="accent2"/>
                </a:solidFill>
                <a:effectLst/>
                <a:latin typeface="Helvetica" pitchFamily="2" charset="0"/>
              </a:rPr>
              <a:t>in order that the world might be saved through him</a:t>
            </a:r>
            <a:r>
              <a:rPr lang="en-US" sz="2800" dirty="0">
                <a:effectLst/>
                <a:latin typeface="Helvetica" pitchFamily="2" charset="0"/>
              </a:rPr>
              <a:t>.</a:t>
            </a:r>
          </a:p>
          <a:p>
            <a:pPr marL="0" indent="0">
              <a:buNone/>
            </a:pPr>
            <a:endParaRPr lang="en-US" sz="2800" dirty="0">
              <a:effectLst/>
              <a:latin typeface="Helvetica" pitchFamily="2" charset="0"/>
            </a:endParaRPr>
          </a:p>
          <a:p>
            <a:pPr marL="0" indent="0">
              <a:buNone/>
            </a:pPr>
            <a:r>
              <a:rPr lang="en-US" sz="2800" dirty="0">
                <a:effectLst/>
                <a:latin typeface="Helvetica" pitchFamily="2" charset="0"/>
              </a:rPr>
              <a:t>John 3:16–17</a:t>
            </a:r>
          </a:p>
          <a:p>
            <a:pPr marL="0" indent="0">
              <a:buNone/>
            </a:pPr>
            <a:endParaRPr lang="en-US" sz="2800" dirty="0">
              <a:latin typeface="Helvetica" pitchFamily="2" charset="0"/>
            </a:endParaRPr>
          </a:p>
        </p:txBody>
      </p:sp>
    </p:spTree>
    <p:extLst>
      <p:ext uri="{BB962C8B-B14F-4D97-AF65-F5344CB8AC3E}">
        <p14:creationId xmlns:p14="http://schemas.microsoft.com/office/powerpoint/2010/main" val="30840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07F7-71EF-483C-D1FC-C31938F54E37}"/>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F16C5C0B-43CF-71FA-B88E-52933E2C23D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83251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C4DA-2962-73B9-DB79-A92C3F3F4F3D}"/>
              </a:ext>
            </a:extLst>
          </p:cNvPr>
          <p:cNvSpPr>
            <a:spLocks noGrp="1"/>
          </p:cNvSpPr>
          <p:nvPr>
            <p:ph type="title"/>
          </p:nvPr>
        </p:nvSpPr>
        <p:spPr/>
        <p:txBody>
          <a:bodyPr/>
          <a:lstStyle/>
          <a:p>
            <a:r>
              <a:rPr lang="en-US" dirty="0"/>
              <a:t>God Teaches us by Example</a:t>
            </a:r>
          </a:p>
        </p:txBody>
      </p:sp>
      <p:sp>
        <p:nvSpPr>
          <p:cNvPr id="3" name="Content Placeholder 2">
            <a:extLst>
              <a:ext uri="{FF2B5EF4-FFF2-40B4-BE49-F238E27FC236}">
                <a16:creationId xmlns:a16="http://schemas.microsoft.com/office/drawing/2014/main" id="{75B0D4AF-7EA6-E282-6BD7-FA12AE7E4FB4}"/>
              </a:ext>
            </a:extLst>
          </p:cNvPr>
          <p:cNvSpPr>
            <a:spLocks noGrp="1"/>
          </p:cNvSpPr>
          <p:nvPr>
            <p:ph idx="1"/>
          </p:nvPr>
        </p:nvSpPr>
        <p:spPr/>
        <p:txBody>
          <a:bodyPr>
            <a:normAutofit/>
          </a:bodyPr>
          <a:lstStyle/>
          <a:p>
            <a:r>
              <a:rPr lang="en-US" sz="2800" dirty="0"/>
              <a:t>Story of Redemption, Sacrifice, and Humility</a:t>
            </a:r>
          </a:p>
          <a:p>
            <a:r>
              <a:rPr lang="en-US" sz="2800" dirty="0"/>
              <a:t>He Teaches us through His display of… </a:t>
            </a:r>
          </a:p>
          <a:p>
            <a:pPr lvl="1"/>
            <a:r>
              <a:rPr lang="en-US" sz="2400" dirty="0"/>
              <a:t>Mercy</a:t>
            </a:r>
          </a:p>
          <a:p>
            <a:pPr lvl="1"/>
            <a:r>
              <a:rPr lang="en-US" sz="2400" dirty="0"/>
              <a:t>Grace</a:t>
            </a:r>
          </a:p>
          <a:p>
            <a:pPr lvl="1"/>
            <a:r>
              <a:rPr lang="en-US" sz="2400" dirty="0"/>
              <a:t>Patience</a:t>
            </a:r>
          </a:p>
          <a:p>
            <a:pPr lvl="1"/>
            <a:r>
              <a:rPr lang="en-US" sz="2400" dirty="0"/>
              <a:t>Devotion</a:t>
            </a:r>
            <a:endParaRPr lang="en-US" sz="2400" b="1" dirty="0"/>
          </a:p>
          <a:p>
            <a:pPr marL="0" indent="0">
              <a:buNone/>
            </a:pPr>
            <a:endParaRPr lang="en-US" sz="2800" dirty="0"/>
          </a:p>
        </p:txBody>
      </p:sp>
    </p:spTree>
    <p:extLst>
      <p:ext uri="{BB962C8B-B14F-4D97-AF65-F5344CB8AC3E}">
        <p14:creationId xmlns:p14="http://schemas.microsoft.com/office/powerpoint/2010/main" val="299955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63FF-E28A-CD04-4A3B-967F19DB85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42BCAE-9216-CDAE-C6E6-59D813B4D3B3}"/>
              </a:ext>
            </a:extLst>
          </p:cNvPr>
          <p:cNvSpPr>
            <a:spLocks noGrp="1"/>
          </p:cNvSpPr>
          <p:nvPr>
            <p:ph idx="1"/>
          </p:nvPr>
        </p:nvSpPr>
        <p:spPr/>
        <p:txBody>
          <a:bodyPr>
            <a:normAutofit/>
          </a:bodyPr>
          <a:lstStyle/>
          <a:p>
            <a:pPr marL="0" indent="0">
              <a:buNone/>
            </a:pPr>
            <a:r>
              <a:rPr lang="en-US" sz="2400" b="1" baseline="30000" dirty="0">
                <a:effectLst/>
                <a:latin typeface="Helvetica" pitchFamily="2" charset="0"/>
              </a:rPr>
              <a:t>4 </a:t>
            </a:r>
            <a:r>
              <a:rPr lang="en-US" sz="2400" dirty="0">
                <a:effectLst/>
                <a:latin typeface="Helvetica" pitchFamily="2" charset="0"/>
              </a:rPr>
              <a:t>Love is </a:t>
            </a:r>
            <a:r>
              <a:rPr lang="en-US" sz="2400" b="1" dirty="0">
                <a:solidFill>
                  <a:schemeClr val="accent2"/>
                </a:solidFill>
                <a:effectLst/>
                <a:latin typeface="Helvetica" pitchFamily="2" charset="0"/>
              </a:rPr>
              <a:t>patient</a:t>
            </a:r>
            <a:r>
              <a:rPr lang="en-US" sz="2400" dirty="0">
                <a:effectLst/>
                <a:latin typeface="Helvetica" pitchFamily="2" charset="0"/>
              </a:rPr>
              <a:t> and </a:t>
            </a:r>
            <a:r>
              <a:rPr lang="en-US" sz="2400" b="1" dirty="0">
                <a:solidFill>
                  <a:schemeClr val="accent2"/>
                </a:solidFill>
                <a:effectLst/>
                <a:latin typeface="Helvetica" pitchFamily="2" charset="0"/>
              </a:rPr>
              <a:t>kind</a:t>
            </a:r>
            <a:r>
              <a:rPr lang="en-US" sz="2400" dirty="0">
                <a:effectLst/>
                <a:latin typeface="Helvetica" pitchFamily="2" charset="0"/>
              </a:rPr>
              <a:t>; love </a:t>
            </a:r>
            <a:r>
              <a:rPr lang="en-US" sz="2400" b="1" dirty="0">
                <a:solidFill>
                  <a:schemeClr val="accent2"/>
                </a:solidFill>
                <a:effectLst/>
                <a:latin typeface="Helvetica" pitchFamily="2" charset="0"/>
              </a:rPr>
              <a:t>does not envy or boast</a:t>
            </a:r>
            <a:r>
              <a:rPr lang="en-US" sz="2400" dirty="0">
                <a:effectLst/>
                <a:latin typeface="Helvetica" pitchFamily="2" charset="0"/>
              </a:rPr>
              <a:t>; it is </a:t>
            </a:r>
            <a:r>
              <a:rPr lang="en-US" sz="2400" b="1" dirty="0">
                <a:solidFill>
                  <a:schemeClr val="accent2"/>
                </a:solidFill>
                <a:effectLst/>
                <a:latin typeface="Helvetica" pitchFamily="2" charset="0"/>
              </a:rPr>
              <a:t>not arrogant </a:t>
            </a:r>
            <a:r>
              <a:rPr lang="en-US" sz="2400" b="1" baseline="30000" dirty="0">
                <a:solidFill>
                  <a:schemeClr val="accent2"/>
                </a:solidFill>
                <a:effectLst/>
                <a:latin typeface="Helvetica" pitchFamily="2" charset="0"/>
              </a:rPr>
              <a:t>5 </a:t>
            </a:r>
            <a:r>
              <a:rPr lang="en-US" sz="2400" b="1" dirty="0">
                <a:solidFill>
                  <a:schemeClr val="accent2"/>
                </a:solidFill>
                <a:effectLst/>
                <a:latin typeface="Helvetica" pitchFamily="2" charset="0"/>
              </a:rPr>
              <a:t>or rude</a:t>
            </a:r>
            <a:r>
              <a:rPr lang="en-US" sz="2400" dirty="0">
                <a:effectLst/>
                <a:latin typeface="Helvetica" pitchFamily="2" charset="0"/>
              </a:rPr>
              <a:t>. It does not insist on its own way; it </a:t>
            </a:r>
            <a:r>
              <a:rPr lang="en-US" sz="2400" b="1" dirty="0">
                <a:solidFill>
                  <a:schemeClr val="accent2"/>
                </a:solidFill>
                <a:effectLst/>
                <a:latin typeface="Helvetica" pitchFamily="2" charset="0"/>
              </a:rPr>
              <a:t>is not irritable or resentful</a:t>
            </a:r>
            <a:r>
              <a:rPr lang="en-US" sz="2400" dirty="0">
                <a:effectLst/>
                <a:latin typeface="Helvetica" pitchFamily="2" charset="0"/>
              </a:rPr>
              <a:t>; </a:t>
            </a:r>
            <a:r>
              <a:rPr lang="en-US" sz="2400" b="1" baseline="30000" dirty="0">
                <a:effectLst/>
                <a:latin typeface="Helvetica" pitchFamily="2" charset="0"/>
              </a:rPr>
              <a:t>6 </a:t>
            </a:r>
            <a:r>
              <a:rPr lang="en-US" sz="2400" dirty="0">
                <a:effectLst/>
                <a:latin typeface="Helvetica" pitchFamily="2" charset="0"/>
              </a:rPr>
              <a:t>it does not rejoice at wrongdoing, but </a:t>
            </a:r>
            <a:r>
              <a:rPr lang="en-US" sz="2400" b="1" dirty="0">
                <a:solidFill>
                  <a:schemeClr val="accent2"/>
                </a:solidFill>
                <a:effectLst/>
                <a:latin typeface="Helvetica" pitchFamily="2" charset="0"/>
              </a:rPr>
              <a:t>rejoices with the truth</a:t>
            </a:r>
            <a:r>
              <a:rPr lang="en-US" sz="2400" dirty="0">
                <a:effectLst/>
                <a:latin typeface="Helvetica" pitchFamily="2" charset="0"/>
              </a:rPr>
              <a:t>. </a:t>
            </a:r>
            <a:r>
              <a:rPr lang="en-US" sz="2400" b="1" baseline="30000" dirty="0">
                <a:effectLst/>
                <a:latin typeface="Helvetica" pitchFamily="2" charset="0"/>
              </a:rPr>
              <a:t>7 </a:t>
            </a:r>
            <a:r>
              <a:rPr lang="en-US" sz="2400" b="1" dirty="0">
                <a:solidFill>
                  <a:schemeClr val="accent2"/>
                </a:solidFill>
                <a:effectLst/>
                <a:latin typeface="Helvetica" pitchFamily="2" charset="0"/>
              </a:rPr>
              <a:t>Love bears all things, believes all things, hopes all things, endures all things. </a:t>
            </a:r>
          </a:p>
          <a:p>
            <a:pPr marL="0" indent="0">
              <a:buNone/>
            </a:pPr>
            <a:endParaRPr lang="en-US" sz="2400" dirty="0">
              <a:effectLst/>
              <a:latin typeface="Helvetica" pitchFamily="2" charset="0"/>
            </a:endParaRPr>
          </a:p>
          <a:p>
            <a:pPr marL="0" indent="0">
              <a:buNone/>
            </a:pPr>
            <a:r>
              <a:rPr lang="en-US" sz="2400" dirty="0">
                <a:effectLst/>
                <a:latin typeface="Helvetica" pitchFamily="2" charset="0"/>
              </a:rPr>
              <a:t>1 Corinthians 13:4–7</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182641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5CCA-3997-563D-8A5A-69ED9C8CD0BA}"/>
              </a:ext>
            </a:extLst>
          </p:cNvPr>
          <p:cNvSpPr>
            <a:spLocks noGrp="1"/>
          </p:cNvSpPr>
          <p:nvPr>
            <p:ph type="title"/>
          </p:nvPr>
        </p:nvSpPr>
        <p:spPr/>
        <p:txBody>
          <a:bodyPr/>
          <a:lstStyle/>
          <a:p>
            <a:r>
              <a:rPr lang="en-US" dirty="0"/>
              <a:t>Verses</a:t>
            </a:r>
          </a:p>
        </p:txBody>
      </p:sp>
      <p:sp>
        <p:nvSpPr>
          <p:cNvPr id="3" name="Content Placeholder 2">
            <a:extLst>
              <a:ext uri="{FF2B5EF4-FFF2-40B4-BE49-F238E27FC236}">
                <a16:creationId xmlns:a16="http://schemas.microsoft.com/office/drawing/2014/main" id="{568149ED-B1DA-E139-CC7C-09CA76F5CD1F}"/>
              </a:ext>
            </a:extLst>
          </p:cNvPr>
          <p:cNvSpPr>
            <a:spLocks noGrp="1"/>
          </p:cNvSpPr>
          <p:nvPr>
            <p:ph idx="1"/>
          </p:nvPr>
        </p:nvSpPr>
        <p:spPr/>
        <p:txBody>
          <a:bodyPr>
            <a:normAutofit fontScale="62500" lnSpcReduction="20000"/>
          </a:bodyPr>
          <a:lstStyle/>
          <a:p>
            <a:pPr marL="0" indent="0">
              <a:buNone/>
            </a:pPr>
            <a:r>
              <a:rPr lang="en-US" b="1" dirty="0">
                <a:effectLst/>
                <a:latin typeface="Times" pitchFamily="2" charset="0"/>
              </a:rPr>
              <a:t>Hosea’s Wife and Children</a:t>
            </a:r>
            <a:endParaRPr lang="en-US" dirty="0">
              <a:effectLst/>
              <a:latin typeface="Times" pitchFamily="2" charset="0"/>
            </a:endParaRPr>
          </a:p>
          <a:p>
            <a:pPr marL="0" indent="0" algn="just">
              <a:buNone/>
            </a:pPr>
            <a:r>
              <a:rPr lang="en-US" b="1" baseline="30000" dirty="0">
                <a:effectLst/>
                <a:latin typeface="Helvetica" pitchFamily="2" charset="0"/>
              </a:rPr>
              <a:t>2 </a:t>
            </a:r>
            <a:r>
              <a:rPr lang="en-US" dirty="0">
                <a:effectLst/>
                <a:latin typeface="Helvetica" pitchFamily="2" charset="0"/>
              </a:rPr>
              <a:t>When the Lord first spoke through Hosea, the Lord said to Hosea, “Go, take to yourself a wife of whoredom and have children of whoredom, for the land commits great whoredom by forsaking the Lord.” </a:t>
            </a:r>
            <a:r>
              <a:rPr lang="en-US" b="1" baseline="30000" dirty="0">
                <a:effectLst/>
                <a:latin typeface="Helvetica" pitchFamily="2" charset="0"/>
              </a:rPr>
              <a:t>3 </a:t>
            </a:r>
            <a:r>
              <a:rPr lang="en-US" dirty="0">
                <a:effectLst/>
                <a:latin typeface="Helvetica" pitchFamily="2" charset="0"/>
              </a:rPr>
              <a:t>So he went and took Gomer, the daughter of </a:t>
            </a:r>
            <a:r>
              <a:rPr lang="en-US" dirty="0" err="1">
                <a:effectLst/>
                <a:latin typeface="Helvetica" pitchFamily="2" charset="0"/>
              </a:rPr>
              <a:t>Diblaim</a:t>
            </a:r>
            <a:r>
              <a:rPr lang="en-US" dirty="0">
                <a:effectLst/>
                <a:latin typeface="Helvetica" pitchFamily="2" charset="0"/>
              </a:rPr>
              <a:t>, and she conceived and bore him a son. </a:t>
            </a:r>
          </a:p>
          <a:p>
            <a:pPr marL="0" indent="0" algn="just">
              <a:buNone/>
            </a:pPr>
            <a:r>
              <a:rPr lang="en-US" b="1" baseline="30000" dirty="0">
                <a:effectLst/>
                <a:latin typeface="Helvetica" pitchFamily="2" charset="0"/>
              </a:rPr>
              <a:t>4 </a:t>
            </a:r>
            <a:r>
              <a:rPr lang="en-US" dirty="0">
                <a:effectLst/>
                <a:latin typeface="Helvetica" pitchFamily="2" charset="0"/>
              </a:rPr>
              <a:t>And the Lord said to him, “Call his name Jezreel, for in just a little while I will punish the house of Jehu for the blood of Jezreel, and I will put an end to the kingdom of the house of Israel. </a:t>
            </a:r>
            <a:r>
              <a:rPr lang="en-US" b="1" baseline="30000" dirty="0">
                <a:effectLst/>
                <a:latin typeface="Helvetica" pitchFamily="2" charset="0"/>
              </a:rPr>
              <a:t>5 </a:t>
            </a:r>
            <a:r>
              <a:rPr lang="en-US" dirty="0">
                <a:effectLst/>
                <a:latin typeface="Helvetica" pitchFamily="2" charset="0"/>
              </a:rPr>
              <a:t>And on that day I will break the bow of Israel in the Valley of Jezreel.” </a:t>
            </a:r>
          </a:p>
          <a:p>
            <a:pPr marL="0" indent="0" algn="just">
              <a:buNone/>
            </a:pPr>
            <a:r>
              <a:rPr lang="en-US" b="1" baseline="30000" dirty="0">
                <a:effectLst/>
                <a:latin typeface="Helvetica" pitchFamily="2" charset="0"/>
              </a:rPr>
              <a:t>6 </a:t>
            </a:r>
            <a:r>
              <a:rPr lang="en-US" dirty="0">
                <a:effectLst/>
                <a:latin typeface="Helvetica" pitchFamily="2" charset="0"/>
              </a:rPr>
              <a:t>She conceived again and bore a daughter. And the Lord said to him, “Call her name No Mercy, for I will no more have mercy on the house of Israel, to forgive them at all. </a:t>
            </a:r>
            <a:r>
              <a:rPr lang="en-US" b="1" baseline="30000" dirty="0">
                <a:effectLst/>
                <a:latin typeface="Helvetica" pitchFamily="2" charset="0"/>
              </a:rPr>
              <a:t>7 </a:t>
            </a:r>
            <a:r>
              <a:rPr lang="en-US" dirty="0">
                <a:effectLst/>
                <a:latin typeface="Helvetica" pitchFamily="2" charset="0"/>
              </a:rPr>
              <a:t>But I will have mercy on the house of Judah, and I will save them by the Lord their God. I will not save them by bow or by sword or by war or by horses or by horsemen.” </a:t>
            </a:r>
          </a:p>
          <a:p>
            <a:pPr marL="0" indent="0" algn="just">
              <a:buNone/>
            </a:pPr>
            <a:r>
              <a:rPr lang="en-US" b="1" baseline="30000" dirty="0">
                <a:effectLst/>
                <a:latin typeface="Helvetica" pitchFamily="2" charset="0"/>
              </a:rPr>
              <a:t>8 </a:t>
            </a:r>
            <a:r>
              <a:rPr lang="en-US" dirty="0">
                <a:effectLst/>
                <a:latin typeface="Helvetica" pitchFamily="2" charset="0"/>
              </a:rPr>
              <a:t>When she had weaned No Mercy, she conceived and bore a son. </a:t>
            </a:r>
            <a:r>
              <a:rPr lang="en-US" b="1" baseline="30000" dirty="0">
                <a:effectLst/>
                <a:latin typeface="Helvetica" pitchFamily="2" charset="0"/>
              </a:rPr>
              <a:t>9 </a:t>
            </a:r>
            <a:r>
              <a:rPr lang="en-US" dirty="0">
                <a:effectLst/>
                <a:latin typeface="Helvetica" pitchFamily="2" charset="0"/>
              </a:rPr>
              <a:t>And the Lord said, “Call his name Not My People, for you are not my people, and I am not your God.” </a:t>
            </a:r>
          </a:p>
          <a:p>
            <a:pPr marL="0" indent="0" algn="just">
              <a:buNone/>
            </a:pPr>
            <a:r>
              <a:rPr lang="en-US" b="1" baseline="30000" dirty="0">
                <a:effectLst/>
                <a:latin typeface="Helvetica" pitchFamily="2" charset="0"/>
              </a:rPr>
              <a:t>10 </a:t>
            </a:r>
            <a:r>
              <a:rPr lang="en-US" dirty="0">
                <a:effectLst/>
                <a:latin typeface="Helvetica" pitchFamily="2" charset="0"/>
              </a:rPr>
              <a:t> Yet the number of the children of Israel shall be like the sand of the sea, which cannot be measured or numbered. And in the place where it was said to them, “You are not my people,” it shall be said to them, “Children of the living God.” </a:t>
            </a:r>
            <a:r>
              <a:rPr lang="en-US" b="1" baseline="30000" dirty="0">
                <a:effectLst/>
                <a:latin typeface="Helvetica" pitchFamily="2" charset="0"/>
              </a:rPr>
              <a:t>11 </a:t>
            </a:r>
            <a:r>
              <a:rPr lang="en-US" dirty="0">
                <a:effectLst/>
                <a:latin typeface="Helvetica" pitchFamily="2" charset="0"/>
              </a:rPr>
              <a:t>And the children of Judah and the children of Israel shall be gathered together, and they shall appoint for themselves one head. And they shall go up from the land, for great shall be the day of Jezreel. </a:t>
            </a:r>
          </a:p>
          <a:p>
            <a:pPr marL="0" indent="0" algn="just">
              <a:buNone/>
            </a:pPr>
            <a:r>
              <a:rPr lang="en-US" b="1" dirty="0">
                <a:effectLst/>
                <a:latin typeface="Helvetica" pitchFamily="2" charset="0"/>
              </a:rPr>
              <a:t>2 </a:t>
            </a:r>
            <a:r>
              <a:rPr lang="en-US" dirty="0">
                <a:effectLst/>
                <a:latin typeface="Helvetica" pitchFamily="2" charset="0"/>
              </a:rPr>
              <a:t> Say to your brothers, “You are my people,” and to your sisters, “You have received mercy.” </a:t>
            </a:r>
          </a:p>
          <a:p>
            <a:pPr marL="0" indent="0" algn="just">
              <a:buNone/>
            </a:pPr>
            <a:br>
              <a:rPr lang="en-US" dirty="0">
                <a:effectLst/>
                <a:latin typeface="Helvetica" pitchFamily="2" charset="0"/>
              </a:rPr>
            </a:br>
            <a:endParaRPr lang="en-US" dirty="0">
              <a:effectLst/>
              <a:latin typeface="Helvetica" pitchFamily="2" charset="0"/>
            </a:endParaRPr>
          </a:p>
          <a:p>
            <a:pPr marL="0" indent="0">
              <a:buNone/>
            </a:pPr>
            <a:r>
              <a:rPr lang="en-US" dirty="0">
                <a:effectLst/>
                <a:latin typeface="Times" pitchFamily="2" charset="0"/>
              </a:rPr>
              <a:t> </a:t>
            </a:r>
            <a:r>
              <a:rPr lang="en-US" i="1" u="sng" dirty="0">
                <a:solidFill>
                  <a:srgbClr val="0000FF"/>
                </a:solidFill>
                <a:effectLst/>
                <a:latin typeface="Times" pitchFamily="2" charset="0"/>
                <a:hlinkClick r:id="rId2"/>
              </a:rPr>
              <a:t>The Holy Bible: English Standard Version</a:t>
            </a:r>
            <a:r>
              <a:rPr lang="en-US" dirty="0">
                <a:effectLst/>
                <a:latin typeface="Times" pitchFamily="2" charset="0"/>
              </a:rPr>
              <a:t> (Wheaton, IL: Crossway Bibles, 2016), Ho 1:2–2:1.</a:t>
            </a:r>
          </a:p>
        </p:txBody>
      </p:sp>
    </p:spTree>
    <p:extLst>
      <p:ext uri="{BB962C8B-B14F-4D97-AF65-F5344CB8AC3E}">
        <p14:creationId xmlns:p14="http://schemas.microsoft.com/office/powerpoint/2010/main" val="4219105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7B21-5010-627F-5FA5-5719E18BB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E3E75-6FEE-7AD2-3B94-11830647C369}"/>
              </a:ext>
            </a:extLst>
          </p:cNvPr>
          <p:cNvSpPr>
            <a:spLocks noGrp="1"/>
          </p:cNvSpPr>
          <p:nvPr>
            <p:ph idx="1"/>
          </p:nvPr>
        </p:nvSpPr>
        <p:spPr/>
        <p:txBody>
          <a:bodyPr>
            <a:normAutofit fontScale="92500" lnSpcReduction="10000"/>
          </a:bodyPr>
          <a:lstStyle/>
          <a:p>
            <a:pPr marL="0" marR="0" indent="0">
              <a:lnSpc>
                <a:spcPct val="115000"/>
              </a:lnSpc>
              <a:spcBef>
                <a:spcPts val="0"/>
              </a:spcBef>
              <a:spcAft>
                <a:spcPts val="1000"/>
              </a:spcAft>
              <a:buNone/>
            </a:pPr>
            <a:r>
              <a:rPr lang="en-US" sz="1200" u="none" strike="noStrike" baseline="30000" dirty="0">
                <a:effectLst/>
                <a:latin typeface="Calibri" panose="020F0502020204030204" pitchFamily="34" charset="0"/>
              </a:rPr>
              <a:t>1</a:t>
            </a:r>
            <a:r>
              <a:rPr lang="en-US" sz="1200" u="none" strike="noStrike" dirty="0">
                <a:effectLst/>
                <a:latin typeface="Calibri" panose="020F0502020204030204" pitchFamily="34" charset="0"/>
              </a:rPr>
              <a:t> </a:t>
            </a:r>
            <a:r>
              <a:rPr lang="en-US" sz="1200" dirty="0">
                <a:effectLst/>
                <a:latin typeface="Calibri" panose="020F0502020204030204" pitchFamily="34" charset="0"/>
              </a:rPr>
              <a:t>Say to your brothers, “You are my people,” and to your sisters, “You have received mercy.” </a:t>
            </a:r>
            <a:r>
              <a:rPr lang="en-US" sz="1200" u="none" strike="noStrike" baseline="30000" dirty="0">
                <a:effectLst/>
                <a:latin typeface="Calibri" panose="020F0502020204030204" pitchFamily="34" charset="0"/>
              </a:rPr>
              <a:t>2</a:t>
            </a:r>
            <a:r>
              <a:rPr lang="en-US" sz="1200" u="none" strike="noStrike" dirty="0">
                <a:effectLst/>
                <a:latin typeface="Calibri" panose="020F0502020204030204" pitchFamily="34" charset="0"/>
              </a:rPr>
              <a:t> </a:t>
            </a:r>
            <a:r>
              <a:rPr lang="en-US" sz="1200" dirty="0">
                <a:effectLst/>
                <a:latin typeface="Calibri" panose="020F0502020204030204" pitchFamily="34" charset="0"/>
              </a:rPr>
              <a:t>“Plead with your mother, plead— for she is not my wife, and I am not her husband— that she put away her whoring from her face, and her adultery from between her breasts; </a:t>
            </a:r>
            <a:r>
              <a:rPr lang="en-US" sz="1200" u="none" strike="noStrike" baseline="30000" dirty="0">
                <a:effectLst/>
                <a:latin typeface="Calibri" panose="020F0502020204030204" pitchFamily="34" charset="0"/>
              </a:rPr>
              <a:t>3</a:t>
            </a:r>
            <a:r>
              <a:rPr lang="en-US" sz="1200" u="none" strike="noStrike" dirty="0">
                <a:effectLst/>
                <a:latin typeface="Calibri" panose="020F0502020204030204" pitchFamily="34" charset="0"/>
              </a:rPr>
              <a:t> </a:t>
            </a:r>
            <a:r>
              <a:rPr lang="en-US" sz="1200" dirty="0">
                <a:effectLst/>
                <a:latin typeface="Calibri" panose="020F0502020204030204" pitchFamily="34" charset="0"/>
              </a:rPr>
              <a:t>lest I strip her naked and make her as in the day she was born, and make her like a wilderness, and make her like a parched land, and kill her with thirst. </a:t>
            </a:r>
            <a:r>
              <a:rPr lang="en-US" sz="1200" u="none" strike="noStrike" baseline="30000" dirty="0">
                <a:effectLst/>
                <a:latin typeface="Calibri" panose="020F0502020204030204" pitchFamily="34" charset="0"/>
              </a:rPr>
              <a:t>4</a:t>
            </a:r>
            <a:r>
              <a:rPr lang="en-US" sz="1200" u="none" strike="noStrike" dirty="0">
                <a:effectLst/>
                <a:latin typeface="Calibri" panose="020F0502020204030204" pitchFamily="34" charset="0"/>
              </a:rPr>
              <a:t> </a:t>
            </a:r>
            <a:r>
              <a:rPr lang="en-US" sz="1200" dirty="0">
                <a:effectLst/>
                <a:latin typeface="Calibri" panose="020F0502020204030204" pitchFamily="34" charset="0"/>
              </a:rPr>
              <a:t>Upon her children also I will have no mercy, because they are children of whoredom. </a:t>
            </a:r>
            <a:r>
              <a:rPr lang="en-US" sz="1200" u="none" strike="noStrike" baseline="30000" dirty="0">
                <a:effectLst/>
                <a:latin typeface="Calibri" panose="020F0502020204030204" pitchFamily="34" charset="0"/>
              </a:rPr>
              <a:t>5</a:t>
            </a:r>
            <a:r>
              <a:rPr lang="en-US" sz="1200" u="none" strike="noStrike" dirty="0">
                <a:effectLst/>
                <a:latin typeface="Calibri" panose="020F0502020204030204" pitchFamily="34" charset="0"/>
              </a:rPr>
              <a:t> </a:t>
            </a:r>
            <a:r>
              <a:rPr lang="en-US" sz="1200" dirty="0">
                <a:effectLst/>
                <a:latin typeface="Calibri" panose="020F0502020204030204" pitchFamily="34" charset="0"/>
              </a:rPr>
              <a:t>For their mother has played the whore; she who conceived them has acted shamefully. For she said, ‘I will go after my lovers, who give me my bread and my water, my wool and my flax, my oil and my drink.’ </a:t>
            </a:r>
            <a:r>
              <a:rPr lang="en-US" sz="1200" u="none" strike="noStrike" baseline="30000" dirty="0">
                <a:effectLst/>
                <a:latin typeface="Calibri" panose="020F0502020204030204" pitchFamily="34" charset="0"/>
              </a:rPr>
              <a:t>6</a:t>
            </a:r>
            <a:r>
              <a:rPr lang="en-US" sz="1200" u="none" strike="noStrike" dirty="0">
                <a:effectLst/>
                <a:latin typeface="Calibri" panose="020F0502020204030204" pitchFamily="34" charset="0"/>
              </a:rPr>
              <a:t> </a:t>
            </a:r>
            <a:r>
              <a:rPr lang="en-US" sz="1200" dirty="0">
                <a:effectLst/>
                <a:latin typeface="Calibri" panose="020F0502020204030204" pitchFamily="34" charset="0"/>
              </a:rPr>
              <a:t>Therefore I will hedge up her way with thorns, and I will build a wall against her, so that she cannot find her paths. </a:t>
            </a:r>
            <a:r>
              <a:rPr lang="en-US" sz="1200" u="none" strike="noStrike" baseline="30000" dirty="0">
                <a:effectLst/>
                <a:latin typeface="Calibri" panose="020F0502020204030204" pitchFamily="34" charset="0"/>
              </a:rPr>
              <a:t>7</a:t>
            </a:r>
            <a:r>
              <a:rPr lang="en-US" sz="1200" u="none" strike="noStrike" dirty="0">
                <a:effectLst/>
                <a:latin typeface="Calibri" panose="020F0502020204030204" pitchFamily="34" charset="0"/>
              </a:rPr>
              <a:t> </a:t>
            </a:r>
            <a:r>
              <a:rPr lang="en-US" sz="1200" dirty="0">
                <a:effectLst/>
                <a:latin typeface="Calibri" panose="020F0502020204030204" pitchFamily="34" charset="0"/>
              </a:rPr>
              <a:t>She shall pursue her lovers but not overtake them, and she shall seek them but shall not find them. Then she shall say, ‘I will go and return to my first husband, for it was better for me then than now.’ </a:t>
            </a:r>
            <a:r>
              <a:rPr lang="en-US" sz="1200" u="none" strike="noStrike" baseline="30000" dirty="0">
                <a:effectLst/>
                <a:latin typeface="Calibri" panose="020F0502020204030204" pitchFamily="34" charset="0"/>
              </a:rPr>
              <a:t>8</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she did not know that it was I who gave her the grain, the wine, and the oil, and who lavished on her silver and gold, which they used for Baal. </a:t>
            </a:r>
            <a:r>
              <a:rPr lang="en-US" sz="1200" u="none" strike="noStrike" baseline="30000" dirty="0">
                <a:effectLst/>
                <a:latin typeface="Calibri" panose="020F0502020204030204" pitchFamily="34" charset="0"/>
              </a:rPr>
              <a:t>9</a:t>
            </a:r>
            <a:r>
              <a:rPr lang="en-US" sz="1200" u="none" strike="noStrike" dirty="0">
                <a:effectLst/>
                <a:latin typeface="Calibri" panose="020F0502020204030204" pitchFamily="34" charset="0"/>
              </a:rPr>
              <a:t> </a:t>
            </a:r>
            <a:r>
              <a:rPr lang="en-US" sz="1200" dirty="0">
                <a:effectLst/>
                <a:latin typeface="Calibri" panose="020F0502020204030204" pitchFamily="34" charset="0"/>
              </a:rPr>
              <a:t>Therefore I will take back my grain in its time, and my wine in its season, and I will take away my wool and my flax, which were to cover her nakedness. </a:t>
            </a:r>
            <a:r>
              <a:rPr lang="en-US" sz="1200" u="none" strike="noStrike" baseline="30000" dirty="0">
                <a:effectLst/>
                <a:latin typeface="Calibri" panose="020F0502020204030204" pitchFamily="34" charset="0"/>
              </a:rPr>
              <a:t>10</a:t>
            </a:r>
            <a:r>
              <a:rPr lang="en-US" sz="1200" u="none" strike="noStrike" dirty="0">
                <a:effectLst/>
                <a:latin typeface="Calibri" panose="020F0502020204030204" pitchFamily="34" charset="0"/>
              </a:rPr>
              <a:t> </a:t>
            </a:r>
            <a:r>
              <a:rPr lang="en-US" sz="1200" dirty="0">
                <a:effectLst/>
                <a:latin typeface="Calibri" panose="020F0502020204030204" pitchFamily="34" charset="0"/>
              </a:rPr>
              <a:t>Now I will uncover her lewdness in the sight of her lovers, and no one shall rescue her out of my hand. </a:t>
            </a:r>
            <a:r>
              <a:rPr lang="en-US" sz="1200" u="none" strike="noStrike" baseline="30000" dirty="0">
                <a:effectLst/>
                <a:latin typeface="Calibri" panose="020F0502020204030204" pitchFamily="34" charset="0"/>
              </a:rPr>
              <a:t>11</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put an end to all her mirth, her feasts, her new moons, her Sabbaths, and all her appointed feasts. </a:t>
            </a:r>
            <a:r>
              <a:rPr lang="en-US" sz="1200" u="none" strike="noStrike" baseline="30000" dirty="0">
                <a:effectLst/>
                <a:latin typeface="Calibri" panose="020F0502020204030204" pitchFamily="34" charset="0"/>
              </a:rPr>
              <a:t>12</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lay waste her vines and her fig trees, of which she said, ‘These are my wages, which my lovers have given me.’ I will make them a forest, and the beasts of the field shall devour them. </a:t>
            </a:r>
            <a:r>
              <a:rPr lang="en-US" sz="1200" u="none" strike="noStrike" baseline="30000" dirty="0">
                <a:effectLst/>
                <a:latin typeface="Calibri" panose="020F0502020204030204" pitchFamily="34" charset="0"/>
              </a:rPr>
              <a:t>13</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punish her for the feast days of the Baals when she burned offerings to them and adorned herself with her ring and jewelry, and went after her lovers and forgot me, declares the </a:t>
            </a:r>
            <a:r>
              <a:rPr lang="en-US" sz="1200" cap="small" dirty="0">
                <a:effectLst/>
                <a:latin typeface="Calibri" panose="020F0502020204030204" pitchFamily="34" charset="0"/>
              </a:rPr>
              <a:t>Lord</a:t>
            </a:r>
            <a:r>
              <a:rPr lang="en-US" sz="1200" dirty="0">
                <a:effectLst/>
                <a:latin typeface="Calibri" panose="020F0502020204030204" pitchFamily="34" charset="0"/>
              </a:rPr>
              <a:t>. </a:t>
            </a:r>
            <a:r>
              <a:rPr lang="en-US" sz="1200" u="none" strike="noStrike" baseline="30000" dirty="0">
                <a:effectLst/>
                <a:latin typeface="Calibri" panose="020F0502020204030204" pitchFamily="34" charset="0"/>
              </a:rPr>
              <a:t>14</a:t>
            </a:r>
            <a:r>
              <a:rPr lang="en-US" sz="1200" u="none" strike="noStrike" dirty="0">
                <a:effectLst/>
                <a:latin typeface="Calibri" panose="020F0502020204030204" pitchFamily="34" charset="0"/>
              </a:rPr>
              <a:t> </a:t>
            </a:r>
            <a:r>
              <a:rPr lang="en-US" sz="1200" dirty="0">
                <a:effectLst/>
                <a:latin typeface="Calibri" panose="020F0502020204030204" pitchFamily="34" charset="0"/>
              </a:rPr>
              <a:t>“Therefore, behold, I will allure her, and bring her into the wilderness, and speak tenderly to her. </a:t>
            </a:r>
            <a:r>
              <a:rPr lang="en-US" sz="1200" u="none" strike="noStrike" baseline="30000" dirty="0">
                <a:effectLst/>
                <a:latin typeface="Calibri" panose="020F0502020204030204" pitchFamily="34" charset="0"/>
              </a:rPr>
              <a:t>15</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there I will give her her vineyards and make the Valley of </a:t>
            </a:r>
            <a:r>
              <a:rPr lang="en-US" sz="1200" dirty="0" err="1">
                <a:effectLst/>
                <a:latin typeface="Calibri" panose="020F0502020204030204" pitchFamily="34" charset="0"/>
              </a:rPr>
              <a:t>Achor</a:t>
            </a:r>
            <a:r>
              <a:rPr lang="en-US" sz="1200" dirty="0">
                <a:effectLst/>
                <a:latin typeface="Calibri" panose="020F0502020204030204" pitchFamily="34" charset="0"/>
              </a:rPr>
              <a:t> a door of hope. And there she shall answer as in the days of her youth, as at the time when she came out of the land of Egypt. </a:t>
            </a:r>
            <a:r>
              <a:rPr lang="en-US" sz="1200" u="none" strike="noStrike" baseline="30000" dirty="0">
                <a:effectLst/>
                <a:latin typeface="Calibri" panose="020F0502020204030204" pitchFamily="34" charset="0"/>
              </a:rPr>
              <a:t>16</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in that day, declares the </a:t>
            </a:r>
            <a:r>
              <a:rPr lang="en-US" sz="1200" cap="small" dirty="0">
                <a:effectLst/>
                <a:latin typeface="Calibri" panose="020F0502020204030204" pitchFamily="34" charset="0"/>
              </a:rPr>
              <a:t>Lord</a:t>
            </a:r>
            <a:r>
              <a:rPr lang="en-US" sz="1200" dirty="0">
                <a:effectLst/>
                <a:latin typeface="Calibri" panose="020F0502020204030204" pitchFamily="34" charset="0"/>
              </a:rPr>
              <a:t>, you will call me ‘My Husband,’ and no longer will you call me ‘My Baal.’ </a:t>
            </a:r>
            <a:r>
              <a:rPr lang="en-US" sz="1200" u="none" strike="noStrike" baseline="30000" dirty="0">
                <a:effectLst/>
                <a:latin typeface="Calibri" panose="020F0502020204030204" pitchFamily="34" charset="0"/>
              </a:rPr>
              <a:t>17</a:t>
            </a:r>
            <a:r>
              <a:rPr lang="en-US" sz="1200" u="none" strike="noStrike" dirty="0">
                <a:effectLst/>
                <a:latin typeface="Calibri" panose="020F0502020204030204" pitchFamily="34" charset="0"/>
              </a:rPr>
              <a:t> </a:t>
            </a:r>
            <a:r>
              <a:rPr lang="en-US" sz="1200" dirty="0">
                <a:effectLst/>
                <a:latin typeface="Calibri" panose="020F0502020204030204" pitchFamily="34" charset="0"/>
              </a:rPr>
              <a:t>For I will remove the names of the Baals from her mouth, and they shall be remembered by name no more. </a:t>
            </a:r>
            <a:r>
              <a:rPr lang="en-US" sz="1200" u="none" strike="noStrike" baseline="30000" dirty="0">
                <a:effectLst/>
                <a:latin typeface="Calibri" panose="020F0502020204030204" pitchFamily="34" charset="0"/>
              </a:rPr>
              <a:t>18</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make for them a covenant on that day with the beasts of the field, the birds of the heavens, and the creeping things of the ground. And I will abolish the bow, the sword, and war from the land, and I will make you lie down in safety. </a:t>
            </a:r>
            <a:r>
              <a:rPr lang="en-US" sz="1200" u="none" strike="noStrike" baseline="30000" dirty="0">
                <a:effectLst/>
                <a:latin typeface="Calibri" panose="020F0502020204030204" pitchFamily="34" charset="0"/>
              </a:rPr>
              <a:t>19</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betroth you to me forever. I will betroth you to me in righteousness and in justice, in steadfast love and in mercy. </a:t>
            </a:r>
            <a:r>
              <a:rPr lang="en-US" sz="1200" u="none" strike="noStrike" baseline="30000" dirty="0">
                <a:effectLst/>
                <a:latin typeface="Calibri" panose="020F0502020204030204" pitchFamily="34" charset="0"/>
              </a:rPr>
              <a:t>20</a:t>
            </a:r>
            <a:r>
              <a:rPr lang="en-US" sz="1200" u="none" strike="noStrike" dirty="0">
                <a:effectLst/>
                <a:latin typeface="Calibri" panose="020F0502020204030204" pitchFamily="34" charset="0"/>
              </a:rPr>
              <a:t> </a:t>
            </a:r>
            <a:r>
              <a:rPr lang="en-US" sz="1200" dirty="0">
                <a:effectLst/>
                <a:latin typeface="Calibri" panose="020F0502020204030204" pitchFamily="34" charset="0"/>
              </a:rPr>
              <a:t>I will betroth you to me in faithfulness. And you shall know the </a:t>
            </a:r>
            <a:r>
              <a:rPr lang="en-US" sz="1200" cap="small" dirty="0">
                <a:effectLst/>
                <a:latin typeface="Calibri" panose="020F0502020204030204" pitchFamily="34" charset="0"/>
              </a:rPr>
              <a:t>Lord</a:t>
            </a:r>
            <a:r>
              <a:rPr lang="en-US" sz="1200" dirty="0">
                <a:effectLst/>
                <a:latin typeface="Calibri" panose="020F0502020204030204" pitchFamily="34" charset="0"/>
              </a:rPr>
              <a:t>. </a:t>
            </a:r>
            <a:r>
              <a:rPr lang="en-US" sz="1200" u="none" strike="noStrike" baseline="30000" dirty="0">
                <a:effectLst/>
                <a:latin typeface="Calibri" panose="020F0502020204030204" pitchFamily="34" charset="0"/>
              </a:rPr>
              <a:t>21</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in that day I will answer, declares the </a:t>
            </a:r>
            <a:r>
              <a:rPr lang="en-US" sz="1200" cap="small" dirty="0">
                <a:effectLst/>
                <a:latin typeface="Calibri" panose="020F0502020204030204" pitchFamily="34" charset="0"/>
              </a:rPr>
              <a:t>Lord</a:t>
            </a:r>
            <a:r>
              <a:rPr lang="en-US" sz="1200" dirty="0">
                <a:effectLst/>
                <a:latin typeface="Calibri" panose="020F0502020204030204" pitchFamily="34" charset="0"/>
              </a:rPr>
              <a:t>, I will answer the heavens, and they shall answer the earth, </a:t>
            </a:r>
            <a:r>
              <a:rPr lang="en-US" sz="1200" u="none" strike="noStrike" baseline="30000" dirty="0">
                <a:effectLst/>
                <a:latin typeface="Calibri" panose="020F0502020204030204" pitchFamily="34" charset="0"/>
              </a:rPr>
              <a:t>22</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the earth shall answer the grain, the wine, and the oil, and they shall answer Jezreel, </a:t>
            </a:r>
            <a:r>
              <a:rPr lang="en-US" sz="1200" u="none" strike="noStrike" baseline="30000" dirty="0">
                <a:effectLst/>
                <a:latin typeface="Calibri" panose="020F0502020204030204" pitchFamily="34" charset="0"/>
              </a:rPr>
              <a:t>23</a:t>
            </a:r>
            <a:r>
              <a:rPr lang="en-US" sz="1200" u="none" strike="noStrike" dirty="0">
                <a:effectLst/>
                <a:latin typeface="Calibri" panose="020F0502020204030204" pitchFamily="34" charset="0"/>
              </a:rPr>
              <a:t> </a:t>
            </a:r>
            <a:r>
              <a:rPr lang="en-US" sz="1200" dirty="0">
                <a:effectLst/>
                <a:latin typeface="Calibri" panose="020F0502020204030204" pitchFamily="34" charset="0"/>
              </a:rPr>
              <a:t>and I will sow her for myself in the land. And I will have mercy on No Mercy, and I will say to Not My People, ‘You are my people’; and he shall say, ‘You are my God.’ ” </a:t>
            </a:r>
          </a:p>
          <a:p>
            <a:pPr marL="0" indent="0">
              <a:buNone/>
            </a:pPr>
            <a:r>
              <a:rPr lang="en-US" sz="1200" dirty="0">
                <a:effectLst/>
                <a:latin typeface="Calibri" panose="020F0502020204030204" pitchFamily="34" charset="0"/>
              </a:rPr>
              <a:t>Hosea 2:1–23 (ESV) </a:t>
            </a:r>
          </a:p>
        </p:txBody>
      </p:sp>
    </p:spTree>
    <p:extLst>
      <p:ext uri="{BB962C8B-B14F-4D97-AF65-F5344CB8AC3E}">
        <p14:creationId xmlns:p14="http://schemas.microsoft.com/office/powerpoint/2010/main" val="77182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A866-69A2-38AF-6BD1-72D24A4DB935}"/>
              </a:ext>
            </a:extLst>
          </p:cNvPr>
          <p:cNvSpPr>
            <a:spLocks noGrp="1"/>
          </p:cNvSpPr>
          <p:nvPr>
            <p:ph type="title"/>
          </p:nvPr>
        </p:nvSpPr>
        <p:spPr/>
        <p:txBody>
          <a:bodyPr/>
          <a:lstStyle/>
          <a:p>
            <a:r>
              <a:rPr lang="en-US" dirty="0"/>
              <a:t>Verses</a:t>
            </a:r>
          </a:p>
        </p:txBody>
      </p:sp>
      <p:sp>
        <p:nvSpPr>
          <p:cNvPr id="3" name="Content Placeholder 2">
            <a:extLst>
              <a:ext uri="{FF2B5EF4-FFF2-40B4-BE49-F238E27FC236}">
                <a16:creationId xmlns:a16="http://schemas.microsoft.com/office/drawing/2014/main" id="{5B4C8E5B-FE6F-79CB-D74D-0ECB1342C3CF}"/>
              </a:ext>
            </a:extLst>
          </p:cNvPr>
          <p:cNvSpPr>
            <a:spLocks noGrp="1"/>
          </p:cNvSpPr>
          <p:nvPr>
            <p:ph idx="1"/>
          </p:nvPr>
        </p:nvSpPr>
        <p:spPr/>
        <p:txBody>
          <a:bodyPr>
            <a:normAutofit/>
          </a:bodyPr>
          <a:lstStyle/>
          <a:p>
            <a:pPr marL="0" indent="0">
              <a:buNone/>
            </a:pPr>
            <a:r>
              <a:rPr lang="en-US" b="1" dirty="0">
                <a:effectLst/>
                <a:latin typeface="Times" pitchFamily="2" charset="0"/>
              </a:rPr>
              <a:t>Hosea Redeems His Wife</a:t>
            </a:r>
            <a:endParaRPr lang="en-US" dirty="0">
              <a:effectLst/>
              <a:latin typeface="Times" pitchFamily="2" charset="0"/>
            </a:endParaRPr>
          </a:p>
          <a:p>
            <a:pPr marL="0" indent="0" algn="just">
              <a:buNone/>
            </a:pPr>
            <a:r>
              <a:rPr lang="en-US" b="1" dirty="0">
                <a:effectLst/>
                <a:latin typeface="Helvetica" pitchFamily="2" charset="0"/>
              </a:rPr>
              <a:t>3 </a:t>
            </a:r>
            <a:r>
              <a:rPr lang="en-US" dirty="0">
                <a:effectLst/>
                <a:latin typeface="Helvetica" pitchFamily="2" charset="0"/>
              </a:rPr>
              <a:t>And the Lord said to me, “Go again, love a woman who is loved by another man and is an adulteress, even as the Lord loves the children of Israel, though they turn to other gods and love cakes of raisins.” </a:t>
            </a:r>
            <a:r>
              <a:rPr lang="en-US" b="1" baseline="30000" dirty="0">
                <a:effectLst/>
                <a:latin typeface="Helvetica" pitchFamily="2" charset="0"/>
              </a:rPr>
              <a:t>2 </a:t>
            </a:r>
            <a:r>
              <a:rPr lang="en-US" dirty="0">
                <a:effectLst/>
                <a:latin typeface="Helvetica" pitchFamily="2" charset="0"/>
              </a:rPr>
              <a:t>So I bought her for fifteen shekels of silver and a homer and a </a:t>
            </a:r>
            <a:r>
              <a:rPr lang="en-US" dirty="0" err="1">
                <a:effectLst/>
                <a:latin typeface="Helvetica" pitchFamily="2" charset="0"/>
              </a:rPr>
              <a:t>lethech</a:t>
            </a:r>
            <a:r>
              <a:rPr lang="en-US" dirty="0">
                <a:effectLst/>
                <a:latin typeface="Helvetica" pitchFamily="2" charset="0"/>
              </a:rPr>
              <a:t> of barley. </a:t>
            </a:r>
            <a:r>
              <a:rPr lang="en-US" b="1" baseline="30000" dirty="0">
                <a:effectLst/>
                <a:latin typeface="Helvetica" pitchFamily="2" charset="0"/>
              </a:rPr>
              <a:t>3 </a:t>
            </a:r>
            <a:r>
              <a:rPr lang="en-US" dirty="0">
                <a:effectLst/>
                <a:latin typeface="Helvetica" pitchFamily="2" charset="0"/>
              </a:rPr>
              <a:t>And I said to her, “You must dwell as mine for many days. You shall not play the whore, or belong to another man; so will I also be to you.” </a:t>
            </a:r>
            <a:r>
              <a:rPr lang="en-US" b="1" baseline="30000" dirty="0">
                <a:effectLst/>
                <a:latin typeface="Helvetica" pitchFamily="2" charset="0"/>
              </a:rPr>
              <a:t>4 </a:t>
            </a:r>
            <a:r>
              <a:rPr lang="en-US" dirty="0">
                <a:effectLst/>
                <a:latin typeface="Helvetica" pitchFamily="2" charset="0"/>
              </a:rPr>
              <a:t>For the children of Israel shall dwell many days without king or prince, without sacrifice or pillar, without ephod or household gods. </a:t>
            </a:r>
            <a:r>
              <a:rPr lang="en-US" b="1" baseline="30000" dirty="0">
                <a:effectLst/>
                <a:latin typeface="Helvetica" pitchFamily="2" charset="0"/>
              </a:rPr>
              <a:t>5 </a:t>
            </a:r>
            <a:r>
              <a:rPr lang="en-US" dirty="0">
                <a:effectLst/>
                <a:latin typeface="Helvetica" pitchFamily="2" charset="0"/>
              </a:rPr>
              <a:t>Afterward the children of Israel shall return and seek the Lord their God, and David their king, and they shall come in fear to the Lord and to his goodness in the latter days. </a:t>
            </a:r>
          </a:p>
          <a:p>
            <a:pPr marL="0" indent="0" algn="just">
              <a:buNone/>
            </a:pPr>
            <a:br>
              <a:rPr lang="en-US" dirty="0">
                <a:effectLst/>
                <a:latin typeface="Helvetica" pitchFamily="2" charset="0"/>
              </a:rPr>
            </a:br>
            <a:endParaRPr lang="en-US" dirty="0">
              <a:effectLst/>
              <a:latin typeface="Helvetica" pitchFamily="2" charset="0"/>
            </a:endParaRPr>
          </a:p>
          <a:p>
            <a:pPr marL="0" indent="0">
              <a:buNone/>
            </a:pPr>
            <a:r>
              <a:rPr lang="en-US" dirty="0">
                <a:effectLst/>
                <a:latin typeface="Times" pitchFamily="2" charset="0"/>
              </a:rPr>
              <a:t> </a:t>
            </a:r>
            <a:r>
              <a:rPr lang="en-US" i="1" u="sng" dirty="0">
                <a:solidFill>
                  <a:srgbClr val="0000FF"/>
                </a:solidFill>
                <a:effectLst/>
                <a:latin typeface="Times" pitchFamily="2" charset="0"/>
                <a:hlinkClick r:id="rId2"/>
              </a:rPr>
              <a:t>The Holy Bible: English Standard Version</a:t>
            </a:r>
            <a:r>
              <a:rPr lang="en-US" dirty="0">
                <a:effectLst/>
                <a:latin typeface="Times" pitchFamily="2" charset="0"/>
              </a:rPr>
              <a:t> (Wheaton, IL: Crossway Bibles, 2016), Ho 3:1–5.</a:t>
            </a:r>
          </a:p>
          <a:p>
            <a:pPr marL="0" indent="0">
              <a:buNone/>
            </a:pPr>
            <a:endParaRPr lang="en-US" dirty="0"/>
          </a:p>
        </p:txBody>
      </p:sp>
    </p:spTree>
    <p:extLst>
      <p:ext uri="{BB962C8B-B14F-4D97-AF65-F5344CB8AC3E}">
        <p14:creationId xmlns:p14="http://schemas.microsoft.com/office/powerpoint/2010/main" val="392202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1390-8578-7718-62DB-A0D082493E63}"/>
              </a:ext>
            </a:extLst>
          </p:cNvPr>
          <p:cNvSpPr>
            <a:spLocks noGrp="1"/>
          </p:cNvSpPr>
          <p:nvPr>
            <p:ph type="title"/>
          </p:nvPr>
        </p:nvSpPr>
        <p:spPr>
          <a:xfrm>
            <a:off x="1025978" y="176799"/>
            <a:ext cx="10140043" cy="1485900"/>
          </a:xfrm>
        </p:spPr>
        <p:txBody>
          <a:bodyPr>
            <a:normAutofit/>
          </a:bodyPr>
          <a:lstStyle/>
          <a:p>
            <a:r>
              <a:rPr lang="en-US" sz="4000" dirty="0"/>
              <a:t>Rise of Assyria: Israel &amp; Judah’s Warnings</a:t>
            </a:r>
          </a:p>
        </p:txBody>
      </p:sp>
      <p:cxnSp>
        <p:nvCxnSpPr>
          <p:cNvPr id="47" name="Straight Connector 46">
            <a:extLst>
              <a:ext uri="{FF2B5EF4-FFF2-40B4-BE49-F238E27FC236}">
                <a16:creationId xmlns:a16="http://schemas.microsoft.com/office/drawing/2014/main" id="{BEC55C7B-E566-D26D-C749-4E7666C559EE}"/>
              </a:ext>
            </a:extLst>
          </p:cNvPr>
          <p:cNvCxnSpPr>
            <a:cxnSpLocks/>
          </p:cNvCxnSpPr>
          <p:nvPr/>
        </p:nvCxnSpPr>
        <p:spPr>
          <a:xfrm flipV="1">
            <a:off x="10119716" y="2572512"/>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F15E38-04F6-4CFB-1C53-4645A9CEAD53}"/>
              </a:ext>
            </a:extLst>
          </p:cNvPr>
          <p:cNvCxnSpPr>
            <a:cxnSpLocks/>
          </p:cNvCxnSpPr>
          <p:nvPr/>
        </p:nvCxnSpPr>
        <p:spPr>
          <a:xfrm flipV="1">
            <a:off x="3907214" y="2711012"/>
            <a:ext cx="0" cy="203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E65F48-0131-BD58-F3D2-F700B6F2885C}"/>
              </a:ext>
            </a:extLst>
          </p:cNvPr>
          <p:cNvCxnSpPr>
            <a:cxnSpLocks/>
          </p:cNvCxnSpPr>
          <p:nvPr/>
        </p:nvCxnSpPr>
        <p:spPr>
          <a:xfrm flipV="1">
            <a:off x="2579785" y="2495568"/>
            <a:ext cx="0" cy="2247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3523BD-93E0-6E06-CF05-221013C6181A}"/>
              </a:ext>
            </a:extLst>
          </p:cNvPr>
          <p:cNvSpPr txBox="1"/>
          <p:nvPr/>
        </p:nvSpPr>
        <p:spPr>
          <a:xfrm>
            <a:off x="10637844" y="4742688"/>
            <a:ext cx="652743" cy="276999"/>
          </a:xfrm>
          <a:prstGeom prst="rect">
            <a:avLst/>
          </a:prstGeom>
          <a:noFill/>
        </p:spPr>
        <p:txBody>
          <a:bodyPr wrap="none" rtlCol="0">
            <a:spAutoFit/>
          </a:bodyPr>
          <a:lstStyle/>
          <a:p>
            <a:r>
              <a:rPr lang="en-US" sz="1200" dirty="0"/>
              <a:t>500BC</a:t>
            </a:r>
          </a:p>
        </p:txBody>
      </p:sp>
      <p:sp>
        <p:nvSpPr>
          <p:cNvPr id="10" name="TextBox 9">
            <a:extLst>
              <a:ext uri="{FF2B5EF4-FFF2-40B4-BE49-F238E27FC236}">
                <a16:creationId xmlns:a16="http://schemas.microsoft.com/office/drawing/2014/main" id="{FC9E1C52-50D0-862C-2A81-532B8D8E7767}"/>
              </a:ext>
            </a:extLst>
          </p:cNvPr>
          <p:cNvSpPr txBox="1"/>
          <p:nvPr/>
        </p:nvSpPr>
        <p:spPr>
          <a:xfrm>
            <a:off x="904009" y="3318865"/>
            <a:ext cx="1391727" cy="707886"/>
          </a:xfrm>
          <a:prstGeom prst="rect">
            <a:avLst/>
          </a:prstGeom>
          <a:solidFill>
            <a:schemeClr val="bg1"/>
          </a:solidFill>
          <a:ln w="19050">
            <a:solidFill>
              <a:schemeClr val="accent1"/>
            </a:solidFill>
          </a:ln>
        </p:spPr>
        <p:txBody>
          <a:bodyPr wrap="none" rtlCol="0">
            <a:spAutoFit/>
          </a:bodyPr>
          <a:lstStyle/>
          <a:p>
            <a:pPr algn="ctr"/>
            <a:r>
              <a:rPr lang="en-US" sz="1600" b="1" dirty="0"/>
              <a:t>Samuel</a:t>
            </a:r>
          </a:p>
          <a:p>
            <a:pPr algn="ctr"/>
            <a:r>
              <a:rPr lang="en-US" sz="1200" dirty="0"/>
              <a:t>Prophet to Israel</a:t>
            </a:r>
          </a:p>
          <a:p>
            <a:pPr algn="ctr"/>
            <a:r>
              <a:rPr lang="en-US" sz="1200" dirty="0"/>
              <a:t>1060-1020BC</a:t>
            </a:r>
          </a:p>
        </p:txBody>
      </p:sp>
      <p:sp>
        <p:nvSpPr>
          <p:cNvPr id="12" name="TextBox 11">
            <a:extLst>
              <a:ext uri="{FF2B5EF4-FFF2-40B4-BE49-F238E27FC236}">
                <a16:creationId xmlns:a16="http://schemas.microsoft.com/office/drawing/2014/main" id="{C5914846-64CD-F592-0668-3C89AF5EDF32}"/>
              </a:ext>
            </a:extLst>
          </p:cNvPr>
          <p:cNvSpPr txBox="1"/>
          <p:nvPr/>
        </p:nvSpPr>
        <p:spPr>
          <a:xfrm>
            <a:off x="1200531" y="5417927"/>
            <a:ext cx="1819729" cy="707886"/>
          </a:xfrm>
          <a:prstGeom prst="rect">
            <a:avLst/>
          </a:prstGeom>
          <a:solidFill>
            <a:schemeClr val="bg1"/>
          </a:solidFill>
          <a:ln w="19050">
            <a:solidFill>
              <a:schemeClr val="accent1"/>
            </a:solidFill>
          </a:ln>
        </p:spPr>
        <p:txBody>
          <a:bodyPr wrap="none" rtlCol="0">
            <a:spAutoFit/>
          </a:bodyPr>
          <a:lstStyle/>
          <a:p>
            <a:pPr algn="ctr"/>
            <a:r>
              <a:rPr lang="en-US" sz="1600" b="1" dirty="0"/>
              <a:t>Nathan</a:t>
            </a:r>
          </a:p>
          <a:p>
            <a:pPr algn="ctr"/>
            <a:r>
              <a:rPr lang="en-US" sz="1200" dirty="0"/>
              <a:t>Prophet to King David</a:t>
            </a:r>
          </a:p>
          <a:p>
            <a:pPr algn="ctr"/>
            <a:r>
              <a:rPr lang="en-US" sz="1200" dirty="0"/>
              <a:t>990-971BC</a:t>
            </a:r>
          </a:p>
        </p:txBody>
      </p:sp>
      <p:sp>
        <p:nvSpPr>
          <p:cNvPr id="15" name="TextBox 14">
            <a:extLst>
              <a:ext uri="{FF2B5EF4-FFF2-40B4-BE49-F238E27FC236}">
                <a16:creationId xmlns:a16="http://schemas.microsoft.com/office/drawing/2014/main" id="{7D28D232-6914-B50F-E1B9-603E7BA0E994}"/>
              </a:ext>
            </a:extLst>
          </p:cNvPr>
          <p:cNvSpPr txBox="1"/>
          <p:nvPr/>
        </p:nvSpPr>
        <p:spPr>
          <a:xfrm>
            <a:off x="2719868" y="3318865"/>
            <a:ext cx="1391727" cy="707886"/>
          </a:xfrm>
          <a:prstGeom prst="rect">
            <a:avLst/>
          </a:prstGeom>
          <a:solidFill>
            <a:schemeClr val="bg1"/>
          </a:solidFill>
          <a:ln w="19050">
            <a:solidFill>
              <a:schemeClr val="accent1"/>
            </a:solidFill>
          </a:ln>
        </p:spPr>
        <p:txBody>
          <a:bodyPr wrap="none" rtlCol="0">
            <a:spAutoFit/>
          </a:bodyPr>
          <a:lstStyle/>
          <a:p>
            <a:pPr algn="ctr"/>
            <a:r>
              <a:rPr lang="en-US" sz="1600" b="1" dirty="0"/>
              <a:t>Elijah</a:t>
            </a:r>
            <a:r>
              <a:rPr lang="en-US" sz="1600" dirty="0"/>
              <a:t> </a:t>
            </a:r>
          </a:p>
          <a:p>
            <a:pPr algn="ctr"/>
            <a:r>
              <a:rPr lang="en-US" sz="1200" dirty="0"/>
              <a:t>Prophet to Israel</a:t>
            </a:r>
          </a:p>
          <a:p>
            <a:pPr algn="ctr"/>
            <a:r>
              <a:rPr lang="en-US" sz="1200" dirty="0"/>
              <a:t>870-845BC</a:t>
            </a:r>
          </a:p>
        </p:txBody>
      </p:sp>
      <p:sp>
        <p:nvSpPr>
          <p:cNvPr id="16" name="TextBox 15">
            <a:extLst>
              <a:ext uri="{FF2B5EF4-FFF2-40B4-BE49-F238E27FC236}">
                <a16:creationId xmlns:a16="http://schemas.microsoft.com/office/drawing/2014/main" id="{ACF76BF2-0418-3BFD-9347-212E5A6E9FE5}"/>
              </a:ext>
            </a:extLst>
          </p:cNvPr>
          <p:cNvSpPr txBox="1"/>
          <p:nvPr/>
        </p:nvSpPr>
        <p:spPr>
          <a:xfrm>
            <a:off x="4257173" y="3318865"/>
            <a:ext cx="1391727" cy="707886"/>
          </a:xfrm>
          <a:prstGeom prst="rect">
            <a:avLst/>
          </a:prstGeom>
          <a:solidFill>
            <a:schemeClr val="bg1"/>
          </a:solidFill>
          <a:ln w="19050">
            <a:solidFill>
              <a:schemeClr val="accent1"/>
            </a:solidFill>
          </a:ln>
        </p:spPr>
        <p:txBody>
          <a:bodyPr wrap="none" rtlCol="0">
            <a:spAutoFit/>
          </a:bodyPr>
          <a:lstStyle/>
          <a:p>
            <a:pPr algn="ctr"/>
            <a:r>
              <a:rPr lang="en-US" sz="1600" b="1" dirty="0"/>
              <a:t>Amos</a:t>
            </a:r>
          </a:p>
          <a:p>
            <a:pPr algn="ctr"/>
            <a:r>
              <a:rPr lang="en-US" sz="1200" dirty="0"/>
              <a:t>Prophet to Israel</a:t>
            </a:r>
          </a:p>
          <a:p>
            <a:pPr algn="ctr"/>
            <a:r>
              <a:rPr lang="en-US" sz="1200" dirty="0"/>
              <a:t>760-753BC</a:t>
            </a:r>
          </a:p>
        </p:txBody>
      </p:sp>
      <p:sp>
        <p:nvSpPr>
          <p:cNvPr id="17" name="TextBox 16">
            <a:extLst>
              <a:ext uri="{FF2B5EF4-FFF2-40B4-BE49-F238E27FC236}">
                <a16:creationId xmlns:a16="http://schemas.microsoft.com/office/drawing/2014/main" id="{D8BC1244-C540-4958-138C-690BB5F4ADAD}"/>
              </a:ext>
            </a:extLst>
          </p:cNvPr>
          <p:cNvSpPr txBox="1"/>
          <p:nvPr/>
        </p:nvSpPr>
        <p:spPr>
          <a:xfrm>
            <a:off x="4879028" y="5415727"/>
            <a:ext cx="1391727" cy="707886"/>
          </a:xfrm>
          <a:prstGeom prst="rect">
            <a:avLst/>
          </a:prstGeom>
          <a:solidFill>
            <a:schemeClr val="bg1"/>
          </a:solidFill>
          <a:ln w="19050">
            <a:solidFill>
              <a:schemeClr val="accent1"/>
            </a:solidFill>
          </a:ln>
        </p:spPr>
        <p:txBody>
          <a:bodyPr wrap="none" rtlCol="0">
            <a:spAutoFit/>
          </a:bodyPr>
          <a:lstStyle/>
          <a:p>
            <a:pPr algn="ctr"/>
            <a:r>
              <a:rPr lang="en-US" sz="1600" b="1" dirty="0"/>
              <a:t>Hosea</a:t>
            </a:r>
          </a:p>
          <a:p>
            <a:pPr algn="ctr"/>
            <a:r>
              <a:rPr lang="en-US" sz="1200" dirty="0"/>
              <a:t>Prophet to Israel</a:t>
            </a:r>
          </a:p>
          <a:p>
            <a:pPr algn="ctr"/>
            <a:r>
              <a:rPr lang="en-US" sz="1200" dirty="0"/>
              <a:t>752-</a:t>
            </a:r>
            <a:r>
              <a:rPr lang="en-US" sz="1200" b="1" dirty="0">
                <a:solidFill>
                  <a:srgbClr val="FF0000"/>
                </a:solidFill>
              </a:rPr>
              <a:t>722BC</a:t>
            </a:r>
          </a:p>
        </p:txBody>
      </p:sp>
      <p:sp>
        <p:nvSpPr>
          <p:cNvPr id="18" name="TextBox 17">
            <a:extLst>
              <a:ext uri="{FF2B5EF4-FFF2-40B4-BE49-F238E27FC236}">
                <a16:creationId xmlns:a16="http://schemas.microsoft.com/office/drawing/2014/main" id="{668D57A4-23B6-F4EC-80AC-1949A6E763BA}"/>
              </a:ext>
            </a:extLst>
          </p:cNvPr>
          <p:cNvSpPr txBox="1"/>
          <p:nvPr/>
        </p:nvSpPr>
        <p:spPr>
          <a:xfrm>
            <a:off x="5919017" y="3318865"/>
            <a:ext cx="1487907" cy="707886"/>
          </a:xfrm>
          <a:prstGeom prst="rect">
            <a:avLst/>
          </a:prstGeom>
          <a:solidFill>
            <a:schemeClr val="bg1"/>
          </a:solidFill>
          <a:ln w="19050">
            <a:solidFill>
              <a:schemeClr val="accent2"/>
            </a:solidFill>
          </a:ln>
        </p:spPr>
        <p:txBody>
          <a:bodyPr wrap="none" rtlCol="0">
            <a:spAutoFit/>
          </a:bodyPr>
          <a:lstStyle/>
          <a:p>
            <a:pPr algn="ctr"/>
            <a:r>
              <a:rPr lang="en-US" sz="1600" b="1" dirty="0"/>
              <a:t>Isaiah</a:t>
            </a:r>
          </a:p>
          <a:p>
            <a:pPr algn="ctr"/>
            <a:r>
              <a:rPr lang="en-US" sz="1200" dirty="0"/>
              <a:t>Prophet to Judah</a:t>
            </a:r>
          </a:p>
          <a:p>
            <a:pPr algn="ctr"/>
            <a:r>
              <a:rPr lang="en-US" sz="1200" dirty="0"/>
              <a:t>740-661BC</a:t>
            </a:r>
          </a:p>
        </p:txBody>
      </p:sp>
      <p:sp>
        <p:nvSpPr>
          <p:cNvPr id="19" name="TextBox 18">
            <a:extLst>
              <a:ext uri="{FF2B5EF4-FFF2-40B4-BE49-F238E27FC236}">
                <a16:creationId xmlns:a16="http://schemas.microsoft.com/office/drawing/2014/main" id="{B617EEA9-4ADF-19D6-27B0-0857E8B5119E}"/>
              </a:ext>
            </a:extLst>
          </p:cNvPr>
          <p:cNvSpPr txBox="1"/>
          <p:nvPr/>
        </p:nvSpPr>
        <p:spPr>
          <a:xfrm>
            <a:off x="6409324" y="5417926"/>
            <a:ext cx="1487907" cy="707886"/>
          </a:xfrm>
          <a:prstGeom prst="rect">
            <a:avLst/>
          </a:prstGeom>
          <a:solidFill>
            <a:schemeClr val="bg1"/>
          </a:solidFill>
          <a:ln w="19050">
            <a:solidFill>
              <a:schemeClr val="accent2"/>
            </a:solidFill>
          </a:ln>
        </p:spPr>
        <p:txBody>
          <a:bodyPr wrap="none" rtlCol="0">
            <a:spAutoFit/>
          </a:bodyPr>
          <a:lstStyle/>
          <a:p>
            <a:pPr algn="ctr"/>
            <a:r>
              <a:rPr lang="en-US" sz="1600" b="1" dirty="0"/>
              <a:t>Micah</a:t>
            </a:r>
          </a:p>
          <a:p>
            <a:pPr algn="ctr"/>
            <a:r>
              <a:rPr lang="en-US" sz="1200" dirty="0"/>
              <a:t>Prophet to Judah</a:t>
            </a:r>
          </a:p>
          <a:p>
            <a:pPr algn="ctr"/>
            <a:r>
              <a:rPr lang="en-US" sz="1200" dirty="0"/>
              <a:t>738-698BC</a:t>
            </a:r>
          </a:p>
        </p:txBody>
      </p:sp>
      <p:sp>
        <p:nvSpPr>
          <p:cNvPr id="20" name="TextBox 19">
            <a:extLst>
              <a:ext uri="{FF2B5EF4-FFF2-40B4-BE49-F238E27FC236}">
                <a16:creationId xmlns:a16="http://schemas.microsoft.com/office/drawing/2014/main" id="{682DB6F1-3E7F-1801-5903-CE0FE9F245BF}"/>
              </a:ext>
            </a:extLst>
          </p:cNvPr>
          <p:cNvSpPr txBox="1"/>
          <p:nvPr/>
        </p:nvSpPr>
        <p:spPr>
          <a:xfrm>
            <a:off x="7453598" y="3318865"/>
            <a:ext cx="1487907" cy="707886"/>
          </a:xfrm>
          <a:prstGeom prst="rect">
            <a:avLst/>
          </a:prstGeom>
          <a:solidFill>
            <a:schemeClr val="bg1"/>
          </a:solidFill>
          <a:ln w="19050">
            <a:solidFill>
              <a:schemeClr val="accent2"/>
            </a:solidFill>
          </a:ln>
        </p:spPr>
        <p:txBody>
          <a:bodyPr wrap="none" rtlCol="0">
            <a:spAutoFit/>
          </a:bodyPr>
          <a:lstStyle/>
          <a:p>
            <a:pPr algn="ctr"/>
            <a:r>
              <a:rPr lang="en-US" sz="1600" b="1" dirty="0"/>
              <a:t>Zephaniah</a:t>
            </a:r>
            <a:r>
              <a:rPr lang="en-US" sz="1600" dirty="0"/>
              <a:t> </a:t>
            </a:r>
          </a:p>
          <a:p>
            <a:pPr algn="ctr"/>
            <a:r>
              <a:rPr lang="en-US" sz="1200" dirty="0"/>
              <a:t>Prophet to Judah</a:t>
            </a:r>
          </a:p>
          <a:p>
            <a:pPr algn="ctr"/>
            <a:r>
              <a:rPr lang="en-US" sz="1200" dirty="0"/>
              <a:t>641-628BC</a:t>
            </a:r>
          </a:p>
        </p:txBody>
      </p:sp>
      <p:sp>
        <p:nvSpPr>
          <p:cNvPr id="21" name="TextBox 20">
            <a:extLst>
              <a:ext uri="{FF2B5EF4-FFF2-40B4-BE49-F238E27FC236}">
                <a16:creationId xmlns:a16="http://schemas.microsoft.com/office/drawing/2014/main" id="{1F72732A-37AC-00F0-BAA6-16833A5FC84D}"/>
              </a:ext>
            </a:extLst>
          </p:cNvPr>
          <p:cNvSpPr txBox="1"/>
          <p:nvPr/>
        </p:nvSpPr>
        <p:spPr>
          <a:xfrm>
            <a:off x="8414897" y="5415727"/>
            <a:ext cx="1487907" cy="707886"/>
          </a:xfrm>
          <a:prstGeom prst="rect">
            <a:avLst/>
          </a:prstGeom>
          <a:solidFill>
            <a:schemeClr val="bg1"/>
          </a:solidFill>
          <a:ln w="19050">
            <a:solidFill>
              <a:schemeClr val="accent2"/>
            </a:solidFill>
          </a:ln>
        </p:spPr>
        <p:txBody>
          <a:bodyPr wrap="none" rtlCol="0">
            <a:spAutoFit/>
          </a:bodyPr>
          <a:lstStyle/>
          <a:p>
            <a:pPr algn="ctr"/>
            <a:r>
              <a:rPr lang="en-US" sz="1600" b="1" dirty="0"/>
              <a:t>Jeremiah</a:t>
            </a:r>
          </a:p>
          <a:p>
            <a:pPr algn="ctr"/>
            <a:r>
              <a:rPr lang="en-US" sz="1200" dirty="0"/>
              <a:t>Prophet to Judah</a:t>
            </a:r>
          </a:p>
          <a:p>
            <a:pPr algn="ctr"/>
            <a:r>
              <a:rPr lang="en-US" sz="1200" dirty="0"/>
              <a:t>626-582BC</a:t>
            </a:r>
          </a:p>
        </p:txBody>
      </p:sp>
      <p:sp>
        <p:nvSpPr>
          <p:cNvPr id="22" name="TextBox 21">
            <a:extLst>
              <a:ext uri="{FF2B5EF4-FFF2-40B4-BE49-F238E27FC236}">
                <a16:creationId xmlns:a16="http://schemas.microsoft.com/office/drawing/2014/main" id="{FDD6DCAA-3BDB-FAEC-4677-F79DAA5A2C3C}"/>
              </a:ext>
            </a:extLst>
          </p:cNvPr>
          <p:cNvSpPr txBox="1"/>
          <p:nvPr/>
        </p:nvSpPr>
        <p:spPr>
          <a:xfrm>
            <a:off x="9073521" y="3318865"/>
            <a:ext cx="1487907" cy="707886"/>
          </a:xfrm>
          <a:prstGeom prst="rect">
            <a:avLst/>
          </a:prstGeom>
          <a:solidFill>
            <a:schemeClr val="bg1"/>
          </a:solidFill>
          <a:ln w="19050">
            <a:solidFill>
              <a:schemeClr val="accent2"/>
            </a:solidFill>
          </a:ln>
        </p:spPr>
        <p:txBody>
          <a:bodyPr wrap="none" rtlCol="0">
            <a:spAutoFit/>
          </a:bodyPr>
          <a:lstStyle/>
          <a:p>
            <a:pPr algn="ctr"/>
            <a:r>
              <a:rPr lang="en-US" sz="1600" b="1" dirty="0"/>
              <a:t>Habakkuk</a:t>
            </a:r>
          </a:p>
          <a:p>
            <a:pPr algn="ctr"/>
            <a:r>
              <a:rPr lang="en-US" sz="1200" dirty="0"/>
              <a:t>Prophet to Judah</a:t>
            </a:r>
          </a:p>
          <a:p>
            <a:pPr algn="ctr"/>
            <a:r>
              <a:rPr lang="en-US" sz="1200" dirty="0"/>
              <a:t>609-598BC</a:t>
            </a:r>
          </a:p>
        </p:txBody>
      </p:sp>
      <p:sp>
        <p:nvSpPr>
          <p:cNvPr id="40" name="TextBox 39">
            <a:extLst>
              <a:ext uri="{FF2B5EF4-FFF2-40B4-BE49-F238E27FC236}">
                <a16:creationId xmlns:a16="http://schemas.microsoft.com/office/drawing/2014/main" id="{87537145-4386-4C98-E4AE-48CD36FCC6C4}"/>
              </a:ext>
            </a:extLst>
          </p:cNvPr>
          <p:cNvSpPr txBox="1"/>
          <p:nvPr/>
        </p:nvSpPr>
        <p:spPr>
          <a:xfrm>
            <a:off x="993354" y="1787682"/>
            <a:ext cx="1886683" cy="707886"/>
          </a:xfrm>
          <a:prstGeom prst="rect">
            <a:avLst/>
          </a:prstGeom>
          <a:noFill/>
          <a:ln w="19050">
            <a:solidFill>
              <a:schemeClr val="tx1"/>
            </a:solidFill>
          </a:ln>
        </p:spPr>
        <p:txBody>
          <a:bodyPr wrap="square" rtlCol="0">
            <a:spAutoFit/>
          </a:bodyPr>
          <a:lstStyle/>
          <a:p>
            <a:r>
              <a:rPr lang="en-US" sz="1400" dirty="0"/>
              <a:t>Assyria begins to expand its territory. </a:t>
            </a:r>
          </a:p>
          <a:p>
            <a:r>
              <a:rPr lang="en-US" sz="1100" b="1" dirty="0"/>
              <a:t>912BC</a:t>
            </a:r>
            <a:endParaRPr lang="en-US" sz="1400" b="1" dirty="0"/>
          </a:p>
        </p:txBody>
      </p:sp>
      <p:sp>
        <p:nvSpPr>
          <p:cNvPr id="42" name="TextBox 41">
            <a:extLst>
              <a:ext uri="{FF2B5EF4-FFF2-40B4-BE49-F238E27FC236}">
                <a16:creationId xmlns:a16="http://schemas.microsoft.com/office/drawing/2014/main" id="{BCE32062-518D-FD04-7C0E-3CCF69621B21}"/>
              </a:ext>
            </a:extLst>
          </p:cNvPr>
          <p:cNvSpPr txBox="1"/>
          <p:nvPr/>
        </p:nvSpPr>
        <p:spPr>
          <a:xfrm>
            <a:off x="3643985" y="1787682"/>
            <a:ext cx="2873770" cy="923330"/>
          </a:xfrm>
          <a:prstGeom prst="rect">
            <a:avLst/>
          </a:prstGeom>
          <a:noFill/>
          <a:ln w="19050">
            <a:solidFill>
              <a:schemeClr val="tx1"/>
            </a:solidFill>
          </a:ln>
        </p:spPr>
        <p:txBody>
          <a:bodyPr wrap="square" rtlCol="0">
            <a:spAutoFit/>
          </a:bodyPr>
          <a:lstStyle/>
          <a:p>
            <a:r>
              <a:rPr lang="en-US" sz="1400" dirty="0"/>
              <a:t>Norther Kingdom of Israel is forced to pay tribute to Assyria. </a:t>
            </a:r>
          </a:p>
          <a:p>
            <a:r>
              <a:rPr lang="en-US" sz="1100" b="1" dirty="0"/>
              <a:t>841BC</a:t>
            </a:r>
            <a:endParaRPr lang="en-US" sz="1400" b="1" dirty="0"/>
          </a:p>
        </p:txBody>
      </p:sp>
      <p:sp>
        <p:nvSpPr>
          <p:cNvPr id="45" name="TextBox 44">
            <a:extLst>
              <a:ext uri="{FF2B5EF4-FFF2-40B4-BE49-F238E27FC236}">
                <a16:creationId xmlns:a16="http://schemas.microsoft.com/office/drawing/2014/main" id="{C6948CE4-58D3-4670-942D-0C03B0226F7B}"/>
              </a:ext>
            </a:extLst>
          </p:cNvPr>
          <p:cNvSpPr txBox="1"/>
          <p:nvPr/>
        </p:nvSpPr>
        <p:spPr>
          <a:xfrm>
            <a:off x="6917699" y="2033903"/>
            <a:ext cx="1931298" cy="492443"/>
          </a:xfrm>
          <a:prstGeom prst="rect">
            <a:avLst/>
          </a:prstGeom>
          <a:noFill/>
          <a:ln w="38100">
            <a:solidFill>
              <a:schemeClr val="tx1"/>
            </a:solidFill>
          </a:ln>
        </p:spPr>
        <p:txBody>
          <a:bodyPr wrap="square" rtlCol="0">
            <a:spAutoFit/>
          </a:bodyPr>
          <a:lstStyle/>
          <a:p>
            <a:r>
              <a:rPr lang="en-US" sz="1400" dirty="0"/>
              <a:t>Israel falls to Assyria. </a:t>
            </a:r>
            <a:r>
              <a:rPr lang="en-US" sz="1100" b="1" dirty="0">
                <a:solidFill>
                  <a:srgbClr val="FF0000"/>
                </a:solidFill>
              </a:rPr>
              <a:t>722BC</a:t>
            </a:r>
            <a:endParaRPr lang="en-US" sz="1400" b="1" dirty="0">
              <a:solidFill>
                <a:srgbClr val="FF0000"/>
              </a:solidFill>
            </a:endParaRPr>
          </a:p>
        </p:txBody>
      </p:sp>
      <p:sp>
        <p:nvSpPr>
          <p:cNvPr id="46" name="TextBox 45">
            <a:extLst>
              <a:ext uri="{FF2B5EF4-FFF2-40B4-BE49-F238E27FC236}">
                <a16:creationId xmlns:a16="http://schemas.microsoft.com/office/drawing/2014/main" id="{BB2D639F-EDA5-19DA-C631-F0552842CA30}"/>
              </a:ext>
            </a:extLst>
          </p:cNvPr>
          <p:cNvSpPr txBox="1"/>
          <p:nvPr/>
        </p:nvSpPr>
        <p:spPr>
          <a:xfrm>
            <a:off x="9014958" y="1800263"/>
            <a:ext cx="2209517" cy="707886"/>
          </a:xfrm>
          <a:prstGeom prst="rect">
            <a:avLst/>
          </a:prstGeom>
          <a:noFill/>
          <a:ln w="19050">
            <a:solidFill>
              <a:schemeClr val="tx1"/>
            </a:solidFill>
          </a:ln>
        </p:spPr>
        <p:txBody>
          <a:bodyPr wrap="square" rtlCol="0">
            <a:spAutoFit/>
          </a:bodyPr>
          <a:lstStyle/>
          <a:p>
            <a:r>
              <a:rPr lang="en-US" sz="1400" dirty="0"/>
              <a:t>Southern Kingdom of Judah falls to Babylon. </a:t>
            </a:r>
            <a:r>
              <a:rPr lang="en-US" sz="1100" b="1" dirty="0"/>
              <a:t>586BC</a:t>
            </a:r>
            <a:endParaRPr lang="en-US" sz="1400" b="1" dirty="0"/>
          </a:p>
        </p:txBody>
      </p:sp>
      <p:cxnSp>
        <p:nvCxnSpPr>
          <p:cNvPr id="49" name="Straight Connector 48">
            <a:extLst>
              <a:ext uri="{FF2B5EF4-FFF2-40B4-BE49-F238E27FC236}">
                <a16:creationId xmlns:a16="http://schemas.microsoft.com/office/drawing/2014/main" id="{4BC7AC3E-ADFE-E2E7-B918-A2006CCE8496}"/>
              </a:ext>
            </a:extLst>
          </p:cNvPr>
          <p:cNvCxnSpPr>
            <a:stCxn id="10" idx="2"/>
          </p:cNvCxnSpPr>
          <p:nvPr/>
        </p:nvCxnSpPr>
        <p:spPr>
          <a:xfrm flipH="1">
            <a:off x="1599872" y="4026751"/>
            <a:ext cx="1" cy="715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FFD0E8-C73C-9D1D-2EB1-564833A98116}"/>
              </a:ext>
            </a:extLst>
          </p:cNvPr>
          <p:cNvCxnSpPr>
            <a:cxnSpLocks/>
            <a:endCxn id="12" idx="0"/>
          </p:cNvCxnSpPr>
          <p:nvPr/>
        </p:nvCxnSpPr>
        <p:spPr>
          <a:xfrm>
            <a:off x="2107384" y="4742688"/>
            <a:ext cx="3012" cy="6752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0C0D98-9E00-0E4D-DDBF-1009CCD4A914}"/>
              </a:ext>
            </a:extLst>
          </p:cNvPr>
          <p:cNvCxnSpPr>
            <a:cxnSpLocks/>
            <a:stCxn id="15" idx="2"/>
          </p:cNvCxnSpPr>
          <p:nvPr/>
        </p:nvCxnSpPr>
        <p:spPr>
          <a:xfrm>
            <a:off x="3415732" y="4026751"/>
            <a:ext cx="0" cy="715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A575BA-F5EB-E360-3DA9-6D8B379A3834}"/>
              </a:ext>
            </a:extLst>
          </p:cNvPr>
          <p:cNvCxnSpPr>
            <a:cxnSpLocks/>
            <a:stCxn id="16" idx="2"/>
          </p:cNvCxnSpPr>
          <p:nvPr/>
        </p:nvCxnSpPr>
        <p:spPr>
          <a:xfrm>
            <a:off x="4953037" y="4026751"/>
            <a:ext cx="1" cy="7217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258FA8-D752-AAAA-F397-8908D10BA462}"/>
              </a:ext>
            </a:extLst>
          </p:cNvPr>
          <p:cNvCxnSpPr>
            <a:cxnSpLocks/>
            <a:endCxn id="17" idx="0"/>
          </p:cNvCxnSpPr>
          <p:nvPr/>
        </p:nvCxnSpPr>
        <p:spPr>
          <a:xfrm flipH="1">
            <a:off x="5574892" y="4742688"/>
            <a:ext cx="2832" cy="6730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855E99-C976-DC8E-BF19-DB9EF7C8F8A2}"/>
              </a:ext>
            </a:extLst>
          </p:cNvPr>
          <p:cNvCxnSpPr>
            <a:cxnSpLocks/>
            <a:stCxn id="18" idx="2"/>
          </p:cNvCxnSpPr>
          <p:nvPr/>
        </p:nvCxnSpPr>
        <p:spPr>
          <a:xfrm>
            <a:off x="6662971" y="4026751"/>
            <a:ext cx="0" cy="7159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BA348C9-1F59-A762-21CF-85C2209BA103}"/>
              </a:ext>
            </a:extLst>
          </p:cNvPr>
          <p:cNvCxnSpPr>
            <a:cxnSpLocks/>
            <a:endCxn id="19" idx="0"/>
          </p:cNvCxnSpPr>
          <p:nvPr/>
        </p:nvCxnSpPr>
        <p:spPr>
          <a:xfrm>
            <a:off x="7153277" y="4742688"/>
            <a:ext cx="1" cy="67523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C31106-CE4D-A769-035A-D3261D1EC898}"/>
              </a:ext>
            </a:extLst>
          </p:cNvPr>
          <p:cNvCxnSpPr>
            <a:cxnSpLocks/>
            <a:stCxn id="20" idx="2"/>
          </p:cNvCxnSpPr>
          <p:nvPr/>
        </p:nvCxnSpPr>
        <p:spPr>
          <a:xfrm>
            <a:off x="8197552" y="4026751"/>
            <a:ext cx="0" cy="7159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2384D0-B243-6D7C-81AE-0A0632B59B7F}"/>
              </a:ext>
            </a:extLst>
          </p:cNvPr>
          <p:cNvCxnSpPr>
            <a:cxnSpLocks/>
            <a:endCxn id="21" idx="0"/>
          </p:cNvCxnSpPr>
          <p:nvPr/>
        </p:nvCxnSpPr>
        <p:spPr>
          <a:xfrm>
            <a:off x="9157160" y="4742688"/>
            <a:ext cx="1691" cy="6730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DAB386-0915-7D93-5742-229A9961DD26}"/>
              </a:ext>
            </a:extLst>
          </p:cNvPr>
          <p:cNvCxnSpPr>
            <a:cxnSpLocks/>
            <a:stCxn id="22" idx="2"/>
          </p:cNvCxnSpPr>
          <p:nvPr/>
        </p:nvCxnSpPr>
        <p:spPr>
          <a:xfrm flipH="1">
            <a:off x="9815361" y="4026751"/>
            <a:ext cx="2114" cy="7159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01C8C9-2C58-6B6F-A911-63346904895D}"/>
              </a:ext>
            </a:extLst>
          </p:cNvPr>
          <p:cNvCxnSpPr/>
          <p:nvPr/>
        </p:nvCxnSpPr>
        <p:spPr>
          <a:xfrm>
            <a:off x="1263049" y="4742688"/>
            <a:ext cx="97292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E803923-F77F-C6EA-67D8-F1CB928563E4}"/>
              </a:ext>
            </a:extLst>
          </p:cNvPr>
          <p:cNvGrpSpPr/>
          <p:nvPr/>
        </p:nvGrpSpPr>
        <p:grpSpPr>
          <a:xfrm>
            <a:off x="10455781" y="5503606"/>
            <a:ext cx="1474328" cy="1088621"/>
            <a:chOff x="10658864" y="5695274"/>
            <a:chExt cx="1474328" cy="1088621"/>
          </a:xfrm>
        </p:grpSpPr>
        <p:grpSp>
          <p:nvGrpSpPr>
            <p:cNvPr id="14" name="Group 13">
              <a:extLst>
                <a:ext uri="{FF2B5EF4-FFF2-40B4-BE49-F238E27FC236}">
                  <a16:creationId xmlns:a16="http://schemas.microsoft.com/office/drawing/2014/main" id="{1B3F627C-228F-4782-8A04-46424B78A852}"/>
                </a:ext>
              </a:extLst>
            </p:cNvPr>
            <p:cNvGrpSpPr/>
            <p:nvPr/>
          </p:nvGrpSpPr>
          <p:grpSpPr>
            <a:xfrm>
              <a:off x="10747921" y="6041834"/>
              <a:ext cx="1190737" cy="637713"/>
              <a:chOff x="10502290" y="5950998"/>
              <a:chExt cx="1190737" cy="637713"/>
            </a:xfrm>
          </p:grpSpPr>
          <p:cxnSp>
            <p:nvCxnSpPr>
              <p:cNvPr id="4" name="Straight Connector 3">
                <a:extLst>
                  <a:ext uri="{FF2B5EF4-FFF2-40B4-BE49-F238E27FC236}">
                    <a16:creationId xmlns:a16="http://schemas.microsoft.com/office/drawing/2014/main" id="{7A1792FB-3856-D44C-266E-272308BEEEA9}"/>
                  </a:ext>
                </a:extLst>
              </p:cNvPr>
              <p:cNvCxnSpPr/>
              <p:nvPr/>
            </p:nvCxnSpPr>
            <p:spPr>
              <a:xfrm>
                <a:off x="11114958" y="6104886"/>
                <a:ext cx="5780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1B08C4-EE92-4823-EA7E-4805A99BB8A3}"/>
                  </a:ext>
                </a:extLst>
              </p:cNvPr>
              <p:cNvCxnSpPr/>
              <p:nvPr/>
            </p:nvCxnSpPr>
            <p:spPr>
              <a:xfrm>
                <a:off x="11114958" y="6456982"/>
                <a:ext cx="57806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A77975-CDF4-4C24-6851-BA4B59A1CABE}"/>
                  </a:ext>
                </a:extLst>
              </p:cNvPr>
              <p:cNvSpPr txBox="1"/>
              <p:nvPr/>
            </p:nvSpPr>
            <p:spPr>
              <a:xfrm>
                <a:off x="10538005" y="5950998"/>
                <a:ext cx="561372" cy="276999"/>
              </a:xfrm>
              <a:prstGeom prst="rect">
                <a:avLst/>
              </a:prstGeom>
              <a:noFill/>
            </p:spPr>
            <p:txBody>
              <a:bodyPr wrap="none" rtlCol="0">
                <a:spAutoFit/>
              </a:bodyPr>
              <a:lstStyle/>
              <a:p>
                <a:r>
                  <a:rPr lang="en-US" sz="1200" dirty="0"/>
                  <a:t>Israel</a:t>
                </a:r>
              </a:p>
            </p:txBody>
          </p:sp>
          <p:sp>
            <p:nvSpPr>
              <p:cNvPr id="11" name="TextBox 10">
                <a:extLst>
                  <a:ext uri="{FF2B5EF4-FFF2-40B4-BE49-F238E27FC236}">
                    <a16:creationId xmlns:a16="http://schemas.microsoft.com/office/drawing/2014/main" id="{EEA197B9-AEAC-30D6-35AC-485150EA0F7A}"/>
                  </a:ext>
                </a:extLst>
              </p:cNvPr>
              <p:cNvSpPr txBox="1"/>
              <p:nvPr/>
            </p:nvSpPr>
            <p:spPr>
              <a:xfrm>
                <a:off x="10502290" y="6311712"/>
                <a:ext cx="657552" cy="276999"/>
              </a:xfrm>
              <a:prstGeom prst="rect">
                <a:avLst/>
              </a:prstGeom>
              <a:noFill/>
            </p:spPr>
            <p:txBody>
              <a:bodyPr wrap="none" rtlCol="0">
                <a:spAutoFit/>
              </a:bodyPr>
              <a:lstStyle/>
              <a:p>
                <a:r>
                  <a:rPr lang="en-US" sz="1200" dirty="0"/>
                  <a:t>Judah</a:t>
                </a:r>
              </a:p>
            </p:txBody>
          </p:sp>
        </p:grpSp>
        <p:sp>
          <p:nvSpPr>
            <p:cNvPr id="13" name="TextBox 12">
              <a:extLst>
                <a:ext uri="{FF2B5EF4-FFF2-40B4-BE49-F238E27FC236}">
                  <a16:creationId xmlns:a16="http://schemas.microsoft.com/office/drawing/2014/main" id="{0052A437-10C2-6E7B-140B-E1785F0C6A25}"/>
                </a:ext>
              </a:extLst>
            </p:cNvPr>
            <p:cNvSpPr txBox="1"/>
            <p:nvPr/>
          </p:nvSpPr>
          <p:spPr>
            <a:xfrm>
              <a:off x="10742566" y="5732060"/>
              <a:ext cx="1375698" cy="307777"/>
            </a:xfrm>
            <a:prstGeom prst="rect">
              <a:avLst/>
            </a:prstGeom>
            <a:noFill/>
          </p:spPr>
          <p:txBody>
            <a:bodyPr wrap="none" rtlCol="0">
              <a:spAutoFit/>
            </a:bodyPr>
            <a:lstStyle/>
            <a:p>
              <a:r>
                <a:rPr lang="en-US" sz="1400" b="1" u="sng" dirty="0"/>
                <a:t>Prophesied to</a:t>
              </a:r>
            </a:p>
          </p:txBody>
        </p:sp>
        <p:sp>
          <p:nvSpPr>
            <p:cNvPr id="23" name="Rectangle 22">
              <a:extLst>
                <a:ext uri="{FF2B5EF4-FFF2-40B4-BE49-F238E27FC236}">
                  <a16:creationId xmlns:a16="http://schemas.microsoft.com/office/drawing/2014/main" id="{74EC08F5-2CD9-5BBD-822F-BC724EF037FB}"/>
                </a:ext>
              </a:extLst>
            </p:cNvPr>
            <p:cNvSpPr/>
            <p:nvPr/>
          </p:nvSpPr>
          <p:spPr>
            <a:xfrm>
              <a:off x="10658864" y="5695274"/>
              <a:ext cx="1474328" cy="10886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5" name="TextBox 24">
            <a:extLst>
              <a:ext uri="{FF2B5EF4-FFF2-40B4-BE49-F238E27FC236}">
                <a16:creationId xmlns:a16="http://schemas.microsoft.com/office/drawing/2014/main" id="{69978101-9702-CD6B-A400-75D885569CF6}"/>
              </a:ext>
            </a:extLst>
          </p:cNvPr>
          <p:cNvSpPr txBox="1"/>
          <p:nvPr/>
        </p:nvSpPr>
        <p:spPr>
          <a:xfrm>
            <a:off x="3045492" y="5421758"/>
            <a:ext cx="1391727" cy="707886"/>
          </a:xfrm>
          <a:prstGeom prst="rect">
            <a:avLst/>
          </a:prstGeom>
          <a:solidFill>
            <a:schemeClr val="bg1"/>
          </a:solidFill>
          <a:ln w="19050">
            <a:solidFill>
              <a:schemeClr val="accent1"/>
            </a:solidFill>
          </a:ln>
        </p:spPr>
        <p:txBody>
          <a:bodyPr wrap="none" rtlCol="0">
            <a:spAutoFit/>
          </a:bodyPr>
          <a:lstStyle/>
          <a:p>
            <a:pPr algn="ctr"/>
            <a:r>
              <a:rPr lang="en-US" sz="1600" b="1" dirty="0"/>
              <a:t>Elisha</a:t>
            </a:r>
          </a:p>
          <a:p>
            <a:pPr algn="ctr"/>
            <a:r>
              <a:rPr lang="en-US" sz="1200" dirty="0"/>
              <a:t>Prophet to Israel</a:t>
            </a:r>
          </a:p>
          <a:p>
            <a:pPr algn="ctr"/>
            <a:r>
              <a:rPr lang="en-US" sz="1200" dirty="0"/>
              <a:t>845-800BC</a:t>
            </a:r>
          </a:p>
        </p:txBody>
      </p:sp>
      <p:cxnSp>
        <p:nvCxnSpPr>
          <p:cNvPr id="26" name="Straight Connector 25">
            <a:extLst>
              <a:ext uri="{FF2B5EF4-FFF2-40B4-BE49-F238E27FC236}">
                <a16:creationId xmlns:a16="http://schemas.microsoft.com/office/drawing/2014/main" id="{C87B079E-A16F-22AD-E09A-46B576478A47}"/>
              </a:ext>
            </a:extLst>
          </p:cNvPr>
          <p:cNvCxnSpPr>
            <a:cxnSpLocks/>
            <a:endCxn id="25" idx="0"/>
          </p:cNvCxnSpPr>
          <p:nvPr/>
        </p:nvCxnSpPr>
        <p:spPr>
          <a:xfrm flipH="1">
            <a:off x="3741356" y="4748719"/>
            <a:ext cx="2832" cy="6730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409C2BA-D3A6-FC32-2CBE-316B0AFA0D27}"/>
              </a:ext>
            </a:extLst>
          </p:cNvPr>
          <p:cNvSpPr/>
          <p:nvPr/>
        </p:nvSpPr>
        <p:spPr>
          <a:xfrm>
            <a:off x="778758" y="3214322"/>
            <a:ext cx="9859086" cy="1502456"/>
          </a:xfrm>
          <a:prstGeom prst="rect">
            <a:avLst/>
          </a:prstGeom>
          <a:solidFill>
            <a:srgbClr val="E3DED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84FC5B-D6FD-D7F6-0B6F-A5C99229DD8A}"/>
              </a:ext>
            </a:extLst>
          </p:cNvPr>
          <p:cNvSpPr/>
          <p:nvPr/>
        </p:nvSpPr>
        <p:spPr>
          <a:xfrm>
            <a:off x="1155013" y="4773617"/>
            <a:ext cx="3628863" cy="1502456"/>
          </a:xfrm>
          <a:prstGeom prst="rect">
            <a:avLst/>
          </a:prstGeom>
          <a:solidFill>
            <a:srgbClr val="E3DED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937BF3-2B3A-E892-2E2C-86D516AF6CE4}"/>
              </a:ext>
            </a:extLst>
          </p:cNvPr>
          <p:cNvSpPr/>
          <p:nvPr/>
        </p:nvSpPr>
        <p:spPr>
          <a:xfrm>
            <a:off x="6321937" y="4768598"/>
            <a:ext cx="3794946" cy="1502456"/>
          </a:xfrm>
          <a:prstGeom prst="rect">
            <a:avLst/>
          </a:prstGeom>
          <a:solidFill>
            <a:srgbClr val="E3DED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71451A-DDBC-72AB-C5B1-7A5712462629}"/>
              </a:ext>
            </a:extLst>
          </p:cNvPr>
          <p:cNvSpPr txBox="1"/>
          <p:nvPr/>
        </p:nvSpPr>
        <p:spPr>
          <a:xfrm>
            <a:off x="906433" y="4742688"/>
            <a:ext cx="737702" cy="276999"/>
          </a:xfrm>
          <a:prstGeom prst="rect">
            <a:avLst/>
          </a:prstGeom>
          <a:noFill/>
        </p:spPr>
        <p:txBody>
          <a:bodyPr wrap="none" rtlCol="0">
            <a:spAutoFit/>
          </a:bodyPr>
          <a:lstStyle/>
          <a:p>
            <a:r>
              <a:rPr lang="en-US" sz="1200" dirty="0"/>
              <a:t>1100BC</a:t>
            </a:r>
          </a:p>
        </p:txBody>
      </p:sp>
      <p:cxnSp>
        <p:nvCxnSpPr>
          <p:cNvPr id="43" name="Straight Connector 42">
            <a:extLst>
              <a:ext uri="{FF2B5EF4-FFF2-40B4-BE49-F238E27FC236}">
                <a16:creationId xmlns:a16="http://schemas.microsoft.com/office/drawing/2014/main" id="{04542247-62B9-6E57-1880-F8190C49F8F4}"/>
              </a:ext>
            </a:extLst>
          </p:cNvPr>
          <p:cNvCxnSpPr>
            <a:cxnSpLocks/>
          </p:cNvCxnSpPr>
          <p:nvPr/>
        </p:nvCxnSpPr>
        <p:spPr>
          <a:xfrm flipV="1">
            <a:off x="7433434" y="2522437"/>
            <a:ext cx="0" cy="2234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45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164-7CE9-94B6-708F-14C7D54B90AB}"/>
              </a:ext>
            </a:extLst>
          </p:cNvPr>
          <p:cNvSpPr>
            <a:spLocks noGrp="1"/>
          </p:cNvSpPr>
          <p:nvPr>
            <p:ph type="title"/>
          </p:nvPr>
        </p:nvSpPr>
        <p:spPr>
          <a:xfrm>
            <a:off x="6579450" y="727627"/>
            <a:ext cx="4957553" cy="1645920"/>
          </a:xfrm>
        </p:spPr>
        <p:txBody>
          <a:bodyPr>
            <a:normAutofit/>
          </a:bodyPr>
          <a:lstStyle/>
          <a:p>
            <a:r>
              <a:rPr lang="en-US" dirty="0"/>
              <a:t>Who is Hosea?</a:t>
            </a:r>
          </a:p>
        </p:txBody>
      </p:sp>
      <p:sp>
        <p:nvSpPr>
          <p:cNvPr id="1037" name="Rectangle 103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38" name="Rectangle 103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1026" name="Picture 2" descr="Watch: Hosea Bible Book Overview Video | BibleProject™">
            <a:extLst>
              <a:ext uri="{FF2B5EF4-FFF2-40B4-BE49-F238E27FC236}">
                <a16:creationId xmlns:a16="http://schemas.microsoft.com/office/drawing/2014/main" id="{73B8F659-8DB2-9F06-3AAF-81CE50E348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4017" y="1228185"/>
            <a:ext cx="4414438" cy="4414438"/>
          </a:xfrm>
          <a:prstGeom prst="rect">
            <a:avLst/>
          </a:prstGeom>
          <a:noFill/>
          <a:extLst>
            <a:ext uri="{909E8E84-426E-40DD-AFC4-6F175D3DCCD1}">
              <a14:hiddenFill xmlns:a14="http://schemas.microsoft.com/office/drawing/2010/main">
                <a:solidFill>
                  <a:srgbClr val="FFFFFF"/>
                </a:solidFill>
              </a14:hiddenFill>
            </a:ext>
          </a:extLst>
        </p:spPr>
      </p:pic>
      <p:sp>
        <p:nvSpPr>
          <p:cNvPr id="1039" name="Content Placeholder 1029">
            <a:extLst>
              <a:ext uri="{FF2B5EF4-FFF2-40B4-BE49-F238E27FC236}">
                <a16:creationId xmlns:a16="http://schemas.microsoft.com/office/drawing/2014/main" id="{C76158B3-CD5D-A711-7C9E-419B829177CB}"/>
              </a:ext>
            </a:extLst>
          </p:cNvPr>
          <p:cNvSpPr>
            <a:spLocks noGrp="1"/>
          </p:cNvSpPr>
          <p:nvPr>
            <p:ph idx="1"/>
          </p:nvPr>
        </p:nvSpPr>
        <p:spPr>
          <a:xfrm>
            <a:off x="6579450" y="2538919"/>
            <a:ext cx="4957554" cy="3496120"/>
          </a:xfrm>
        </p:spPr>
        <p:txBody>
          <a:bodyPr>
            <a:normAutofit/>
          </a:bodyPr>
          <a:lstStyle/>
          <a:p>
            <a:r>
              <a:rPr lang="en-US" dirty="0"/>
              <a:t>His name means “Salvation”</a:t>
            </a:r>
          </a:p>
          <a:p>
            <a:r>
              <a:rPr lang="en-US" dirty="0"/>
              <a:t>From the Northern Kingdom; Israel</a:t>
            </a:r>
          </a:p>
          <a:p>
            <a:r>
              <a:rPr lang="en-US" dirty="0"/>
              <a:t>Minor Prophet</a:t>
            </a:r>
          </a:p>
          <a:p>
            <a:r>
              <a:rPr lang="en-US" b="1" dirty="0"/>
              <a:t>Called by God</a:t>
            </a:r>
            <a:r>
              <a:rPr lang="en-US" dirty="0"/>
              <a:t> to Prophesy to the Israel</a:t>
            </a:r>
          </a:p>
          <a:p>
            <a:r>
              <a:rPr lang="en-US" b="1" dirty="0"/>
              <a:t>Aka:</a:t>
            </a:r>
            <a:r>
              <a:rPr lang="en-US" dirty="0"/>
              <a:t> “death-bed prophet of Israel”</a:t>
            </a:r>
          </a:p>
          <a:p>
            <a:r>
              <a:rPr lang="en-US" b="1" dirty="0"/>
              <a:t>Ministry:</a:t>
            </a:r>
            <a:r>
              <a:rPr lang="en-US" dirty="0"/>
              <a:t> 755-722 B.C. (2 Kings 15-17)</a:t>
            </a:r>
          </a:p>
          <a:p>
            <a:r>
              <a:rPr lang="en-US" b="1" dirty="0"/>
              <a:t>Called by God</a:t>
            </a:r>
            <a:r>
              <a:rPr lang="en-US" dirty="0"/>
              <a:t> to marry…</a:t>
            </a:r>
          </a:p>
        </p:txBody>
      </p:sp>
    </p:spTree>
    <p:extLst>
      <p:ext uri="{BB962C8B-B14F-4D97-AF65-F5344CB8AC3E}">
        <p14:creationId xmlns:p14="http://schemas.microsoft.com/office/powerpoint/2010/main" val="142580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9ADD-9DF8-DC7F-FC52-37099096F350}"/>
              </a:ext>
            </a:extLst>
          </p:cNvPr>
          <p:cNvSpPr>
            <a:spLocks noGrp="1"/>
          </p:cNvSpPr>
          <p:nvPr>
            <p:ph type="title"/>
          </p:nvPr>
        </p:nvSpPr>
        <p:spPr/>
        <p:txBody>
          <a:bodyPr/>
          <a:lstStyle/>
          <a:p>
            <a:endParaRPr lang="en-US"/>
          </a:p>
        </p:txBody>
      </p:sp>
      <p:pic>
        <p:nvPicPr>
          <p:cNvPr id="10" name="Online Media 9">
            <a:hlinkClick r:id="" action="ppaction://media"/>
            <a:extLst>
              <a:ext uri="{FF2B5EF4-FFF2-40B4-BE49-F238E27FC236}">
                <a16:creationId xmlns:a16="http://schemas.microsoft.com/office/drawing/2014/main" id="{7FF3E022-9D40-5368-8708-4B0EA4DC5F0A}"/>
              </a:ext>
            </a:extLst>
          </p:cNvPr>
          <p:cNvPicPr>
            <a:picLocks noGrp="1" noRot="1" noChangeAspect="1"/>
          </p:cNvPicPr>
          <p:nvPr>
            <p:ph idx="1"/>
            <a:videoFile r:link="rId1"/>
          </p:nvPr>
        </p:nvPicPr>
        <p:blipFill>
          <a:blip r:embed="rId3"/>
          <a:stretch>
            <a:fillRect/>
          </a:stretch>
        </p:blipFill>
        <p:spPr>
          <a:xfrm>
            <a:off x="639996" y="346308"/>
            <a:ext cx="10912008" cy="6165383"/>
          </a:xfrm>
          <a:prstGeom prst="rect">
            <a:avLst/>
          </a:prstGeom>
        </p:spPr>
      </p:pic>
    </p:spTree>
    <p:extLst>
      <p:ext uri="{BB962C8B-B14F-4D97-AF65-F5344CB8AC3E}">
        <p14:creationId xmlns:p14="http://schemas.microsoft.com/office/powerpoint/2010/main" val="26197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44EE-C669-3C0A-C947-EE7FCB962C2C}"/>
              </a:ext>
            </a:extLst>
          </p:cNvPr>
          <p:cNvSpPr>
            <a:spLocks noGrp="1"/>
          </p:cNvSpPr>
          <p:nvPr>
            <p:ph type="title"/>
          </p:nvPr>
        </p:nvSpPr>
        <p:spPr/>
        <p:txBody>
          <a:bodyPr/>
          <a:lstStyle/>
          <a:p>
            <a:r>
              <a:rPr lang="en-US" dirty="0"/>
              <a:t>Called by God to Marry…</a:t>
            </a:r>
          </a:p>
        </p:txBody>
      </p:sp>
      <p:sp>
        <p:nvSpPr>
          <p:cNvPr id="3" name="Content Placeholder 2">
            <a:extLst>
              <a:ext uri="{FF2B5EF4-FFF2-40B4-BE49-F238E27FC236}">
                <a16:creationId xmlns:a16="http://schemas.microsoft.com/office/drawing/2014/main" id="{D83945B6-5938-72D7-5A35-7BD0E5A3BA91}"/>
              </a:ext>
            </a:extLst>
          </p:cNvPr>
          <p:cNvSpPr>
            <a:spLocks noGrp="1"/>
          </p:cNvSpPr>
          <p:nvPr>
            <p:ph idx="1"/>
          </p:nvPr>
        </p:nvSpPr>
        <p:spPr/>
        <p:txBody>
          <a:bodyPr>
            <a:normAutofit/>
          </a:bodyPr>
          <a:lstStyle/>
          <a:p>
            <a:pPr marL="0" indent="0">
              <a:buNone/>
            </a:pPr>
            <a:r>
              <a:rPr lang="en-US" sz="2000" baseline="30000" dirty="0">
                <a:effectLst/>
                <a:latin typeface="Helvetica" pitchFamily="2" charset="0"/>
              </a:rPr>
              <a:t>2 </a:t>
            </a:r>
            <a:r>
              <a:rPr lang="en-US" sz="2000" dirty="0">
                <a:effectLst/>
                <a:latin typeface="Helvetica" pitchFamily="2" charset="0"/>
              </a:rPr>
              <a:t>When the Lord began to speak through Hosea, the Lord said to him, “</a:t>
            </a:r>
            <a:r>
              <a:rPr lang="en-US" sz="2000" b="1" dirty="0">
                <a:solidFill>
                  <a:schemeClr val="accent2"/>
                </a:solidFill>
                <a:effectLst/>
                <a:latin typeface="Helvetica" pitchFamily="2" charset="0"/>
              </a:rPr>
              <a:t>Go, marry a promiscuous woman and have children with her,</a:t>
            </a:r>
            <a:r>
              <a:rPr lang="en-US" sz="2000" dirty="0">
                <a:latin typeface="Helvetica" pitchFamily="2" charset="0"/>
              </a:rPr>
              <a:t> [...] </a:t>
            </a:r>
            <a:r>
              <a:rPr lang="en-US" sz="2000" baseline="30000" dirty="0">
                <a:effectLst/>
                <a:latin typeface="Helvetica" pitchFamily="2" charset="0"/>
              </a:rPr>
              <a:t>3 </a:t>
            </a:r>
            <a:r>
              <a:rPr lang="en-US" sz="2000" dirty="0">
                <a:effectLst/>
                <a:latin typeface="Helvetica" pitchFamily="2" charset="0"/>
              </a:rPr>
              <a:t>So he married Gomer daughter of </a:t>
            </a:r>
            <a:r>
              <a:rPr lang="en-US" sz="2000" dirty="0" err="1">
                <a:effectLst/>
                <a:latin typeface="Helvetica" pitchFamily="2" charset="0"/>
              </a:rPr>
              <a:t>Diblaim</a:t>
            </a:r>
            <a:r>
              <a:rPr lang="en-US" sz="2000" dirty="0">
                <a:effectLst/>
                <a:latin typeface="Helvetica" pitchFamily="2" charset="0"/>
              </a:rPr>
              <a:t>, and she conceived and bore him a son. </a:t>
            </a:r>
          </a:p>
          <a:p>
            <a:pPr marL="0" indent="0">
              <a:buNone/>
            </a:pPr>
            <a:endParaRPr lang="en-US" sz="2000" dirty="0">
              <a:effectLst/>
              <a:latin typeface="Helvetica" pitchFamily="2" charset="0"/>
            </a:endParaRPr>
          </a:p>
          <a:p>
            <a:pPr marL="0" indent="0">
              <a:buNone/>
            </a:pPr>
            <a:r>
              <a:rPr lang="en-US" sz="2000" dirty="0">
                <a:effectLst/>
                <a:latin typeface="Helvetica" pitchFamily="2" charset="0"/>
              </a:rPr>
              <a:t>Hosea 1:2a, 3 NIV</a:t>
            </a:r>
          </a:p>
        </p:txBody>
      </p:sp>
    </p:spTree>
    <p:extLst>
      <p:ext uri="{BB962C8B-B14F-4D97-AF65-F5344CB8AC3E}">
        <p14:creationId xmlns:p14="http://schemas.microsoft.com/office/powerpoint/2010/main" val="141300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FDC5-415D-360E-3945-93924B766DD2}"/>
              </a:ext>
            </a:extLst>
          </p:cNvPr>
          <p:cNvSpPr>
            <a:spLocks noGrp="1"/>
          </p:cNvSpPr>
          <p:nvPr>
            <p:ph type="ctrTitle"/>
          </p:nvPr>
        </p:nvSpPr>
        <p:spPr>
          <a:xfrm>
            <a:off x="1101369" y="1106424"/>
            <a:ext cx="7352918" cy="4633289"/>
          </a:xfrm>
        </p:spPr>
        <p:txBody>
          <a:bodyPr>
            <a:normAutofit/>
          </a:bodyPr>
          <a:lstStyle/>
          <a:p>
            <a:pPr algn="r"/>
            <a:r>
              <a:rPr lang="en-US" sz="6600" dirty="0">
                <a:solidFill>
                  <a:schemeClr val="tx1"/>
                </a:solidFill>
              </a:rPr>
              <a:t>The Love Story</a:t>
            </a:r>
          </a:p>
        </p:txBody>
      </p:sp>
      <p:sp>
        <p:nvSpPr>
          <p:cNvPr id="3" name="Subtitle 2">
            <a:extLst>
              <a:ext uri="{FF2B5EF4-FFF2-40B4-BE49-F238E27FC236}">
                <a16:creationId xmlns:a16="http://schemas.microsoft.com/office/drawing/2014/main" id="{0198A7BD-465B-E6A0-E510-96109E7F83DB}"/>
              </a:ext>
            </a:extLst>
          </p:cNvPr>
          <p:cNvSpPr>
            <a:spLocks noGrp="1"/>
          </p:cNvSpPr>
          <p:nvPr>
            <p:ph type="subTitle" idx="1"/>
          </p:nvPr>
        </p:nvSpPr>
        <p:spPr>
          <a:xfrm>
            <a:off x="8454287" y="1158241"/>
            <a:ext cx="2615299" cy="4581473"/>
          </a:xfrm>
        </p:spPr>
        <p:txBody>
          <a:bodyPr anchor="ctr">
            <a:normAutofit/>
          </a:bodyPr>
          <a:lstStyle/>
          <a:p>
            <a:pPr algn="l">
              <a:spcAft>
                <a:spcPts val="600"/>
              </a:spcAft>
            </a:pPr>
            <a:endParaRPr lang="en-US" sz="1800" dirty="0"/>
          </a:p>
        </p:txBody>
      </p:sp>
    </p:spTree>
    <p:extLst>
      <p:ext uri="{BB962C8B-B14F-4D97-AF65-F5344CB8AC3E}">
        <p14:creationId xmlns:p14="http://schemas.microsoft.com/office/powerpoint/2010/main" val="350765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44EE-C669-3C0A-C947-EE7FCB962C2C}"/>
              </a:ext>
            </a:extLst>
          </p:cNvPr>
          <p:cNvSpPr>
            <a:spLocks noGrp="1"/>
          </p:cNvSpPr>
          <p:nvPr>
            <p:ph type="title"/>
          </p:nvPr>
        </p:nvSpPr>
        <p:spPr/>
        <p:txBody>
          <a:bodyPr/>
          <a:lstStyle/>
          <a:p>
            <a:r>
              <a:rPr lang="en-US" dirty="0"/>
              <a:t>Called by God to Marry…</a:t>
            </a:r>
          </a:p>
        </p:txBody>
      </p:sp>
      <p:sp>
        <p:nvSpPr>
          <p:cNvPr id="3" name="Content Placeholder 2">
            <a:extLst>
              <a:ext uri="{FF2B5EF4-FFF2-40B4-BE49-F238E27FC236}">
                <a16:creationId xmlns:a16="http://schemas.microsoft.com/office/drawing/2014/main" id="{D83945B6-5938-72D7-5A35-7BD0E5A3BA91}"/>
              </a:ext>
            </a:extLst>
          </p:cNvPr>
          <p:cNvSpPr>
            <a:spLocks noGrp="1"/>
          </p:cNvSpPr>
          <p:nvPr>
            <p:ph idx="1"/>
          </p:nvPr>
        </p:nvSpPr>
        <p:spPr/>
        <p:txBody>
          <a:bodyPr>
            <a:normAutofit/>
          </a:bodyPr>
          <a:lstStyle/>
          <a:p>
            <a:pPr marL="0" indent="0">
              <a:buNone/>
            </a:pPr>
            <a:r>
              <a:rPr lang="en-US" sz="2000" baseline="30000" dirty="0">
                <a:effectLst/>
                <a:latin typeface="Helvetica" pitchFamily="2" charset="0"/>
              </a:rPr>
              <a:t>2 </a:t>
            </a:r>
            <a:r>
              <a:rPr lang="en-US" sz="2000" dirty="0">
                <a:effectLst/>
                <a:latin typeface="Helvetica" pitchFamily="2" charset="0"/>
              </a:rPr>
              <a:t>When the Lord began to speak through Hosea, the Lord said to him, “Go, marry a promiscuous woman and have children with her, </a:t>
            </a:r>
            <a:r>
              <a:rPr lang="en-US" sz="2000" b="1" dirty="0">
                <a:solidFill>
                  <a:schemeClr val="accent2"/>
                </a:solidFill>
                <a:effectLst/>
                <a:latin typeface="Helvetica" pitchFamily="2" charset="0"/>
              </a:rPr>
              <a:t>for like an adulterous wife this land is guilty of unfaithfulness to the Lord.</a:t>
            </a:r>
            <a:r>
              <a:rPr lang="en-US" sz="2000" dirty="0">
                <a:effectLst/>
                <a:latin typeface="Helvetica" pitchFamily="2" charset="0"/>
              </a:rPr>
              <a:t>” </a:t>
            </a:r>
            <a:r>
              <a:rPr lang="en-US" sz="2000" baseline="30000" dirty="0">
                <a:effectLst/>
                <a:latin typeface="Helvetica" pitchFamily="2" charset="0"/>
              </a:rPr>
              <a:t>3 </a:t>
            </a:r>
            <a:r>
              <a:rPr lang="en-US" sz="2000" dirty="0">
                <a:effectLst/>
                <a:latin typeface="Helvetica" pitchFamily="2" charset="0"/>
              </a:rPr>
              <a:t>So he married Gomer daughter of </a:t>
            </a:r>
            <a:r>
              <a:rPr lang="en-US" sz="2000" dirty="0" err="1">
                <a:effectLst/>
                <a:latin typeface="Helvetica" pitchFamily="2" charset="0"/>
              </a:rPr>
              <a:t>Diblaim</a:t>
            </a:r>
            <a:r>
              <a:rPr lang="en-US" sz="2000" dirty="0">
                <a:effectLst/>
                <a:latin typeface="Helvetica" pitchFamily="2" charset="0"/>
              </a:rPr>
              <a:t>, and she conceived and bore him a son. </a:t>
            </a:r>
          </a:p>
          <a:p>
            <a:pPr marL="0" indent="0">
              <a:buNone/>
            </a:pPr>
            <a:endParaRPr lang="en-US" sz="2000" dirty="0">
              <a:effectLst/>
              <a:latin typeface="Helvetica" pitchFamily="2" charset="0"/>
            </a:endParaRPr>
          </a:p>
          <a:p>
            <a:pPr marL="0" indent="0">
              <a:buNone/>
            </a:pPr>
            <a:r>
              <a:rPr lang="en-US" sz="2000" dirty="0">
                <a:effectLst/>
                <a:latin typeface="Times" pitchFamily="2" charset="0"/>
              </a:rPr>
              <a:t>Hosea 1:3 NIV</a:t>
            </a:r>
          </a:p>
        </p:txBody>
      </p:sp>
    </p:spTree>
    <p:extLst>
      <p:ext uri="{BB962C8B-B14F-4D97-AF65-F5344CB8AC3E}">
        <p14:creationId xmlns:p14="http://schemas.microsoft.com/office/powerpoint/2010/main" val="308994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9AC5-D819-195B-4013-369CDDBA68F9}"/>
              </a:ext>
            </a:extLst>
          </p:cNvPr>
          <p:cNvSpPr>
            <a:spLocks noGrp="1"/>
          </p:cNvSpPr>
          <p:nvPr>
            <p:ph type="title"/>
          </p:nvPr>
        </p:nvSpPr>
        <p:spPr/>
        <p:txBody>
          <a:bodyPr/>
          <a:lstStyle/>
          <a:p>
            <a:pPr algn="ctr"/>
            <a:r>
              <a:rPr lang="en-US" dirty="0"/>
              <a:t>Children of Hosea &amp; Gomer</a:t>
            </a:r>
          </a:p>
        </p:txBody>
      </p:sp>
      <p:grpSp>
        <p:nvGrpSpPr>
          <p:cNvPr id="8" name="Group 7">
            <a:extLst>
              <a:ext uri="{FF2B5EF4-FFF2-40B4-BE49-F238E27FC236}">
                <a16:creationId xmlns:a16="http://schemas.microsoft.com/office/drawing/2014/main" id="{F7DC3231-5F34-4EA0-C220-D2C659846592}"/>
              </a:ext>
            </a:extLst>
          </p:cNvPr>
          <p:cNvGrpSpPr/>
          <p:nvPr/>
        </p:nvGrpSpPr>
        <p:grpSpPr>
          <a:xfrm>
            <a:off x="1083832" y="2269458"/>
            <a:ext cx="9963712" cy="2542598"/>
            <a:chOff x="1236434" y="2156569"/>
            <a:chExt cx="9963712" cy="2542598"/>
          </a:xfrm>
        </p:grpSpPr>
        <p:pic>
          <p:nvPicPr>
            <p:cNvPr id="7" name="Picture 6" descr="Shape&#10;&#10;Description automatically generated">
              <a:extLst>
                <a:ext uri="{FF2B5EF4-FFF2-40B4-BE49-F238E27FC236}">
                  <a16:creationId xmlns:a16="http://schemas.microsoft.com/office/drawing/2014/main" id="{246C325D-2700-700A-4752-BC5EEAFBA0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88" b="93114" l="8772" r="90351">
                          <a14:foregroundMark x1="8772" y1="46707" x2="9942" y2="54192"/>
                          <a14:foregroundMark x1="61696" y1="67066" x2="39766" y2="67964"/>
                          <a14:foregroundMark x1="51462" y1="92814" x2="41813" y2="93413"/>
                          <a14:foregroundMark x1="55263" y1="46707" x2="55848" y2="56287"/>
                          <a14:foregroundMark x1="67544" y1="44910" x2="67544" y2="54790"/>
                          <a14:foregroundMark x1="30994" y1="43413" x2="30994" y2="55090"/>
                          <a14:foregroundMark x1="39766" y1="46707" x2="39474" y2="54192"/>
                          <a14:foregroundMark x1="28655" y1="41317" x2="28655" y2="59281"/>
                          <a14:foregroundMark x1="30117" y1="7186" x2="26316" y2="9581"/>
                          <a14:foregroundMark x1="47076" y1="7186" x2="43860" y2="7485"/>
                          <a14:foregroundMark x1="66082" y1="6287" x2="62281" y2="6587"/>
                          <a14:foregroundMark x1="90351" y1="14671" x2="90058" y2="18862"/>
                        </a14:backgroundRemoval>
                      </a14:imgEffect>
                    </a14:imgLayer>
                  </a14:imgProps>
                </a:ext>
              </a:extLst>
            </a:blip>
            <a:stretch>
              <a:fillRect/>
            </a:stretch>
          </p:blipFill>
          <p:spPr>
            <a:xfrm>
              <a:off x="1236434" y="2156569"/>
              <a:ext cx="2603499" cy="2542598"/>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64FA69B8-7737-A05E-A0D0-A5D8899A5C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27" b="90994" l="6585" r="90976">
                          <a14:foregroundMark x1="31220" y1="59938" x2="41220" y2="52174"/>
                          <a14:foregroundMark x1="34878" y1="48137" x2="43171" y2="59938"/>
                          <a14:foregroundMark x1="59756" y1="46584" x2="60732" y2="46584"/>
                          <a14:foregroundMark x1="62683" y1="50000" x2="62683" y2="50000"/>
                          <a14:foregroundMark x1="62195" y1="48447" x2="63171" y2="60248"/>
                          <a14:foregroundMark x1="65122" y1="59317" x2="58537" y2="48447"/>
                          <a14:foregroundMark x1="59512" y1="45963" x2="60732" y2="56211"/>
                          <a14:foregroundMark x1="57805" y1="45963" x2="58537" y2="46584"/>
                          <a14:foregroundMark x1="57805" y1="43789" x2="61220" y2="67081"/>
                          <a14:foregroundMark x1="61220" y1="67081" x2="61707" y2="43478"/>
                          <a14:foregroundMark x1="61707" y1="43478" x2="56585" y2="45031"/>
                          <a14:foregroundMark x1="60732" y1="41304" x2="57073" y2="42236"/>
                          <a14:foregroundMark x1="54878" y1="45031" x2="55854" y2="43478"/>
                          <a14:foregroundMark x1="54878" y1="55901" x2="54878" y2="63354"/>
                          <a14:foregroundMark x1="62195" y1="49068" x2="64390" y2="55280"/>
                          <a14:foregroundMark x1="36098" y1="90683" x2="33171" y2="91304"/>
                          <a14:foregroundMark x1="7317" y1="81988" x2="7317" y2="74224"/>
                          <a14:foregroundMark x1="90488" y1="67702" x2="90488" y2="71118"/>
                          <a14:foregroundMark x1="90488" y1="52795" x2="90976" y2="58696"/>
                          <a14:foregroundMark x1="90488" y1="77950" x2="90976" y2="85093"/>
                          <a14:foregroundMark x1="51463" y1="9627" x2="53659" y2="9627"/>
                        </a14:backgroundRemoval>
                      </a14:imgEffect>
                    </a14:imgLayer>
                  </a14:imgProps>
                </a:ext>
              </a:extLst>
            </a:blip>
            <a:stretch>
              <a:fillRect/>
            </a:stretch>
          </p:blipFill>
          <p:spPr>
            <a:xfrm>
              <a:off x="4625171" y="2333076"/>
              <a:ext cx="3012724" cy="2366091"/>
            </a:xfrm>
            <a:prstGeom prst="rect">
              <a:avLst/>
            </a:prstGeom>
          </p:spPr>
        </p:pic>
        <p:pic>
          <p:nvPicPr>
            <p:cNvPr id="9" name="Picture 8">
              <a:extLst>
                <a:ext uri="{FF2B5EF4-FFF2-40B4-BE49-F238E27FC236}">
                  <a16:creationId xmlns:a16="http://schemas.microsoft.com/office/drawing/2014/main" id="{75551B03-D687-793F-5A41-4C58DAC49EF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85" b="92121" l="7647" r="90000">
                          <a14:foregroundMark x1="30000" y1="47576" x2="30000" y2="55455"/>
                          <a14:foregroundMark x1="8529" y1="50000" x2="8824" y2="52727"/>
                          <a14:foregroundMark x1="33235" y1="44545" x2="40882" y2="52727"/>
                          <a14:foregroundMark x1="37059" y1="42727" x2="43235" y2="52121"/>
                          <a14:foregroundMark x1="32353" y1="49394" x2="32353" y2="49394"/>
                          <a14:foregroundMark x1="58529" y1="50303" x2="58529" y2="50303"/>
                          <a14:foregroundMark x1="58235" y1="44242" x2="57941" y2="54848"/>
                          <a14:foregroundMark x1="55588" y1="43636" x2="54412" y2="54848"/>
                          <a14:foregroundMark x1="41176" y1="92424" x2="50294" y2="92727"/>
                          <a14:foregroundMark x1="66471" y1="46667" x2="63235" y2="60303"/>
                          <a14:foregroundMark x1="67059" y1="45455" x2="65000" y2="62424"/>
                          <a14:foregroundMark x1="68529" y1="49091" x2="68529" y2="57273"/>
                          <a14:foregroundMark x1="44118" y1="9091" x2="40882" y2="9091"/>
                          <a14:foregroundMark x1="66176" y1="9091" x2="63529" y2="9091"/>
                          <a14:foregroundMark x1="53824" y1="9394" x2="54118" y2="8485"/>
                          <a14:foregroundMark x1="43235" y1="9394" x2="43235" y2="9394"/>
                          <a14:foregroundMark x1="88529" y1="36061" x2="89412" y2="37879"/>
                          <a14:foregroundMark x1="41471" y1="53030" x2="37059" y2="63939"/>
                        </a14:backgroundRemoval>
                      </a14:imgEffect>
                    </a14:imgLayer>
                  </a14:imgProps>
                </a:ext>
              </a:extLst>
            </a:blip>
            <a:stretch>
              <a:fillRect/>
            </a:stretch>
          </p:blipFill>
          <p:spPr>
            <a:xfrm>
              <a:off x="8596647" y="2172241"/>
              <a:ext cx="2603499" cy="2526926"/>
            </a:xfrm>
            <a:prstGeom prst="rect">
              <a:avLst/>
            </a:prstGeom>
          </p:spPr>
        </p:pic>
      </p:grpSp>
    </p:spTree>
    <p:extLst>
      <p:ext uri="{BB962C8B-B14F-4D97-AF65-F5344CB8AC3E}">
        <p14:creationId xmlns:p14="http://schemas.microsoft.com/office/powerpoint/2010/main" val="1719317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{72BBAD4C-8CA0-A142-B821-65540A922EA1}tf10001067</Template>
  <TotalTime>1730</TotalTime>
  <Words>4549</Words>
  <Application>Microsoft Macintosh PowerPoint</Application>
  <PresentationFormat>Widescreen</PresentationFormat>
  <Paragraphs>221</Paragraphs>
  <Slides>28</Slides>
  <Notes>21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Helvetica</vt:lpstr>
      <vt:lpstr>Times</vt:lpstr>
      <vt:lpstr>Savon</vt:lpstr>
      <vt:lpstr>Love Story</vt:lpstr>
      <vt:lpstr>PowerPoint Presentation</vt:lpstr>
      <vt:lpstr>Rise of Assyria: Israel &amp; Judah’s Warnings</vt:lpstr>
      <vt:lpstr>Who is Hosea?</vt:lpstr>
      <vt:lpstr>PowerPoint Presentation</vt:lpstr>
      <vt:lpstr>Called by God to Marry…</vt:lpstr>
      <vt:lpstr>The Love Story</vt:lpstr>
      <vt:lpstr>Called by God to Marry…</vt:lpstr>
      <vt:lpstr>Children of Hosea &amp; Gomer</vt:lpstr>
      <vt:lpstr>PowerPoint Presentation</vt:lpstr>
      <vt:lpstr>Massacre of Jezreel</vt:lpstr>
      <vt:lpstr>PowerPoint Presentation</vt:lpstr>
      <vt:lpstr>God’s Mercy on Judah; 701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Love is not</vt:lpstr>
      <vt:lpstr>PowerPoint Presentation</vt:lpstr>
      <vt:lpstr>THE END</vt:lpstr>
      <vt:lpstr>God Teaches us by Example</vt:lpstr>
      <vt:lpstr>PowerPoint Presentation</vt:lpstr>
      <vt:lpstr>Verses</vt:lpstr>
      <vt:lpstr>PowerPoint Presentation</vt:lpstr>
      <vt:lpstr>Verses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38</cp:revision>
  <dcterms:created xsi:type="dcterms:W3CDTF">2022-10-15T12:13:56Z</dcterms:created>
  <dcterms:modified xsi:type="dcterms:W3CDTF">2022-10-16T17:05:23Z</dcterms:modified>
</cp:coreProperties>
</file>