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93" r:id="rId3"/>
    <p:sldId id="258" r:id="rId4"/>
    <p:sldId id="271" r:id="rId5"/>
    <p:sldId id="273" r:id="rId6"/>
    <p:sldId id="272" r:id="rId7"/>
    <p:sldId id="294" r:id="rId8"/>
    <p:sldId id="274" r:id="rId9"/>
    <p:sldId id="287" r:id="rId10"/>
    <p:sldId id="264" r:id="rId11"/>
    <p:sldId id="280" r:id="rId12"/>
    <p:sldId id="295" r:id="rId13"/>
    <p:sldId id="275" r:id="rId14"/>
    <p:sldId id="277" r:id="rId15"/>
    <p:sldId id="290" r:id="rId16"/>
    <p:sldId id="296" r:id="rId17"/>
    <p:sldId id="292" r:id="rId18"/>
    <p:sldId id="291" r:id="rId19"/>
    <p:sldId id="286" r:id="rId20"/>
    <p:sldId id="289" r:id="rId21"/>
    <p:sldId id="260" r:id="rId22"/>
    <p:sldId id="276" r:id="rId23"/>
    <p:sldId id="284" r:id="rId24"/>
    <p:sldId id="288" r:id="rId25"/>
    <p:sldId id="283" r:id="rId26"/>
    <p:sldId id="281" r:id="rId27"/>
    <p:sldId id="257" r:id="rId28"/>
    <p:sldId id="297"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34"/>
    <p:restoredTop sz="76549"/>
  </p:normalViewPr>
  <p:slideViewPr>
    <p:cSldViewPr snapToGrid="0" snapToObjects="1">
      <p:cViewPr varScale="1">
        <p:scale>
          <a:sx n="20" d="100"/>
          <a:sy n="20" d="100"/>
        </p:scale>
        <p:origin x="216" y="1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95CFE-7586-1D4E-A021-7ED327558004}" type="datetimeFigureOut">
              <a:rPr lang="en-US" smtClean="0"/>
              <a:t>8/7/22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B533-A33D-2E44-9D74-C784B20BFAAF}" type="slidenum">
              <a:rPr lang="en-US" smtClean="0"/>
              <a:t>‹#›</a:t>
            </a:fld>
            <a:endParaRPr lang="en-US"/>
          </a:p>
        </p:txBody>
      </p:sp>
    </p:spTree>
    <p:extLst>
      <p:ext uri="{BB962C8B-B14F-4D97-AF65-F5344CB8AC3E}">
        <p14:creationId xmlns:p14="http://schemas.microsoft.com/office/powerpoint/2010/main" val="426508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f.ly/logosres/esv?ref=BibleESV.Da3.4&amp;off=37&amp;ctx=y%EF%BB%BFproclaimed+aloud%2c+~%E2%80%9C%E2%80%A2You+are+commanded%2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esv?ref=BibleESV.Da3.8&amp;off=18&amp;ctx=+%0aThe+Fiery+Furnace%0a~8%C2%A0Therefore+at+tha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ref.ly/logosres/esv?ref=BibleESV.Da3.12&amp;off=0&amp;ctx=ning+fiery+furnace.+~12%C2%A0There+are+certai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have already heard the story of the Fiery Furnace – why should they listen to your 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feel like you’re not feeling God’s presence anymore?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You’re not seeing Miracles anymore, or maybe you never have?</a:t>
            </a:r>
          </a:p>
          <a:p>
            <a:endParaRPr lang="en-US" dirty="0"/>
          </a:p>
          <a:p>
            <a:r>
              <a:rPr lang="en-US" dirty="0"/>
              <a:t>Some Questions: Am I fulfilling God’s plan for my life? Am I stepping up and giving God an opportunity?</a:t>
            </a:r>
          </a:p>
          <a:p>
            <a:endParaRPr lang="en-US" dirty="0"/>
          </a:p>
          <a:p>
            <a:endParaRPr lang="en-US" dirty="0"/>
          </a:p>
          <a:p>
            <a:r>
              <a:rPr lang="en-US" dirty="0"/>
              <a:t>Have Faith; Trust in God's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Miracles are happening all the time; especially when you step up</a:t>
            </a:r>
          </a:p>
          <a:p>
            <a:r>
              <a:rPr lang="en-US" dirty="0"/>
              <a:t>God is always with you; even in the darkest of times</a:t>
            </a:r>
          </a:p>
          <a:p>
            <a:endParaRPr lang="en-US" dirty="0"/>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2</a:t>
            </a:fld>
            <a:endParaRPr lang="en-US"/>
          </a:p>
        </p:txBody>
      </p:sp>
    </p:spTree>
    <p:extLst>
      <p:ext uri="{BB962C8B-B14F-4D97-AF65-F5344CB8AC3E}">
        <p14:creationId xmlns:p14="http://schemas.microsoft.com/office/powerpoint/2010/main" val="3472962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with you, always</a:t>
            </a:r>
          </a:p>
          <a:p>
            <a:r>
              <a:rPr lang="en-US" dirty="0"/>
              <a:t>He is in the fiery furnace</a:t>
            </a:r>
          </a:p>
          <a:p>
            <a:r>
              <a:rPr lang="en-US" dirty="0"/>
              <a:t>He is preparing a table IN the presence of your enemies</a:t>
            </a:r>
          </a:p>
        </p:txBody>
      </p:sp>
      <p:sp>
        <p:nvSpPr>
          <p:cNvPr id="4" name="Slide Number Placeholder 3"/>
          <p:cNvSpPr>
            <a:spLocks noGrp="1"/>
          </p:cNvSpPr>
          <p:nvPr>
            <p:ph type="sldNum" sz="quarter" idx="5"/>
          </p:nvPr>
        </p:nvSpPr>
        <p:spPr/>
        <p:txBody>
          <a:bodyPr/>
          <a:lstStyle/>
          <a:p>
            <a:fld id="{4A05B533-A33D-2E44-9D74-C784B20BFAAF}" type="slidenum">
              <a:rPr lang="en-US" smtClean="0"/>
              <a:t>11</a:t>
            </a:fld>
            <a:endParaRPr lang="en-US"/>
          </a:p>
        </p:txBody>
      </p:sp>
    </p:spTree>
    <p:extLst>
      <p:ext uri="{BB962C8B-B14F-4D97-AF65-F5344CB8AC3E}">
        <p14:creationId xmlns:p14="http://schemas.microsoft.com/office/powerpoint/2010/main" val="144245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Miracles do happen; they’re happing ALL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must trust God’s plan for us and step up. Give God the chance to step in to your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know, that sometimes that plan might be a struggle for you, but the miracle is for someone else.</a:t>
            </a:r>
          </a:p>
        </p:txBody>
      </p:sp>
      <p:sp>
        <p:nvSpPr>
          <p:cNvPr id="4" name="Slide Number Placeholder 3"/>
          <p:cNvSpPr>
            <a:spLocks noGrp="1"/>
          </p:cNvSpPr>
          <p:nvPr>
            <p:ph type="sldNum" sz="quarter" idx="5"/>
          </p:nvPr>
        </p:nvSpPr>
        <p:spPr/>
        <p:txBody>
          <a:bodyPr/>
          <a:lstStyle/>
          <a:p>
            <a:fld id="{4A05B533-A33D-2E44-9D74-C784B20BFAAF}" type="slidenum">
              <a:rPr lang="en-US" smtClean="0"/>
              <a:t>12</a:t>
            </a:fld>
            <a:endParaRPr lang="en-US"/>
          </a:p>
        </p:txBody>
      </p:sp>
    </p:spTree>
    <p:extLst>
      <p:ext uri="{BB962C8B-B14F-4D97-AF65-F5344CB8AC3E}">
        <p14:creationId xmlns:p14="http://schemas.microsoft.com/office/powerpoint/2010/main" val="126820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saw this</a:t>
            </a:r>
          </a:p>
          <a:p>
            <a:r>
              <a:rPr lang="en-US" dirty="0"/>
              <a:t>Everyone was amazed</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13</a:t>
            </a:fld>
            <a:endParaRPr lang="en-US"/>
          </a:p>
        </p:txBody>
      </p:sp>
    </p:spTree>
    <p:extLst>
      <p:ext uri="{BB962C8B-B14F-4D97-AF65-F5344CB8AC3E}">
        <p14:creationId xmlns:p14="http://schemas.microsoft.com/office/powerpoint/2010/main" val="99442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in God’s power and trust in God’s plan; He’s working on you; not your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is more concerned with developing you and I into people he’s called us to be than showing off His power</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14</a:t>
            </a:fld>
            <a:endParaRPr lang="en-US"/>
          </a:p>
        </p:txBody>
      </p:sp>
    </p:spTree>
    <p:extLst>
      <p:ext uri="{BB962C8B-B14F-4D97-AF65-F5344CB8AC3E}">
        <p14:creationId xmlns:p14="http://schemas.microsoft.com/office/powerpoint/2010/main" val="357546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might being doing things in your life to impact others</a:t>
            </a:r>
          </a:p>
          <a:p>
            <a:r>
              <a:rPr lang="en-US" dirty="0"/>
              <a:t>God never promises an easy life for believers</a:t>
            </a:r>
          </a:p>
          <a:p>
            <a:r>
              <a:rPr lang="en-US" dirty="0"/>
              <a:t>If you don’t step into the furnace God will never have a chance to show you his great power</a:t>
            </a:r>
          </a:p>
          <a:p>
            <a:endParaRPr lang="en-US" dirty="0"/>
          </a:p>
          <a:p>
            <a:r>
              <a:rPr lang="en-US" dirty="0"/>
              <a:t>Are you listening when God speaks?</a:t>
            </a:r>
          </a:p>
          <a:p>
            <a:r>
              <a:rPr lang="en-US" dirty="0"/>
              <a:t>Are you going when God says go?</a:t>
            </a:r>
          </a:p>
          <a:p>
            <a:r>
              <a:rPr lang="en-US" dirty="0"/>
              <a:t>Are you taking Godly risks?</a:t>
            </a:r>
          </a:p>
          <a:p>
            <a:endParaRPr lang="en-US" dirty="0"/>
          </a:p>
          <a:p>
            <a:r>
              <a:rPr lang="en-US" dirty="0"/>
              <a:t>Have Faith; Trust in God's plan</a:t>
            </a:r>
          </a:p>
          <a:p>
            <a:r>
              <a:rPr lang="en-US" dirty="0"/>
              <a:t>Miracles are happening all the time; especially when you step up</a:t>
            </a:r>
          </a:p>
          <a:p>
            <a:r>
              <a:rPr lang="en-US" dirty="0"/>
              <a:t>God is always with you; even in the darkest of times</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15</a:t>
            </a:fld>
            <a:endParaRPr lang="en-US"/>
          </a:p>
        </p:txBody>
      </p:sp>
    </p:spTree>
    <p:extLst>
      <p:ext uri="{BB962C8B-B14F-4D97-AF65-F5344CB8AC3E}">
        <p14:creationId xmlns:p14="http://schemas.microsoft.com/office/powerpoint/2010/main" val="207434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might being doing things in your life to impact others</a:t>
            </a:r>
          </a:p>
          <a:p>
            <a:r>
              <a:rPr lang="en-US" dirty="0"/>
              <a:t>God never promises an easy life for believers</a:t>
            </a:r>
          </a:p>
          <a:p>
            <a:r>
              <a:rPr lang="en-US" dirty="0"/>
              <a:t>If you don’t step into the furnace God will never have a chance to show you his great power</a:t>
            </a:r>
          </a:p>
          <a:p>
            <a:endParaRPr lang="en-US" dirty="0"/>
          </a:p>
          <a:p>
            <a:r>
              <a:rPr lang="en-US" dirty="0"/>
              <a:t>Are you listening when God speaks?</a:t>
            </a:r>
          </a:p>
          <a:p>
            <a:r>
              <a:rPr lang="en-US" dirty="0"/>
              <a:t>Are you going when God says go?</a:t>
            </a:r>
          </a:p>
          <a:p>
            <a:r>
              <a:rPr lang="en-US" dirty="0"/>
              <a:t>Are you taking Godly risks?</a:t>
            </a:r>
          </a:p>
          <a:p>
            <a:endParaRPr lang="en-US" dirty="0"/>
          </a:p>
          <a:p>
            <a:r>
              <a:rPr lang="en-US" dirty="0"/>
              <a:t>Have Faith; Trust in God's plan</a:t>
            </a:r>
          </a:p>
          <a:p>
            <a:r>
              <a:rPr lang="en-US" dirty="0"/>
              <a:t>Miracles are happening all the time; especially when you step up</a:t>
            </a:r>
          </a:p>
          <a:p>
            <a:r>
              <a:rPr lang="en-US" dirty="0"/>
              <a:t>God is always with you; even in the darkest of times</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16</a:t>
            </a:fld>
            <a:endParaRPr lang="en-US"/>
          </a:p>
        </p:txBody>
      </p:sp>
    </p:spTree>
    <p:extLst>
      <p:ext uri="{BB962C8B-B14F-4D97-AF65-F5344CB8AC3E}">
        <p14:creationId xmlns:p14="http://schemas.microsoft.com/office/powerpoint/2010/main" val="16019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not ‘feeling’ God’s presence anymore, ask yourself: Are you living out God’s plan?  Are you going where God is calling you?</a:t>
            </a:r>
          </a:p>
          <a:p>
            <a:endParaRPr lang="en-US" dirty="0"/>
          </a:p>
          <a:p>
            <a:r>
              <a:rPr lang="en-US" dirty="0"/>
              <a:t>Have Faith; Trust in God's plan</a:t>
            </a:r>
          </a:p>
          <a:p>
            <a:r>
              <a:rPr lang="en-US" dirty="0"/>
              <a:t>Miracles are happening all the time; especially when you step up</a:t>
            </a:r>
          </a:p>
          <a:p>
            <a:r>
              <a:rPr lang="en-US" dirty="0"/>
              <a:t>God is always with you; even in the darkest of times</a:t>
            </a:r>
          </a:p>
          <a:p>
            <a:endParaRPr lang="en-US" dirty="0"/>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17</a:t>
            </a:fld>
            <a:endParaRPr lang="en-US"/>
          </a:p>
        </p:txBody>
      </p:sp>
    </p:spTree>
    <p:extLst>
      <p:ext uri="{BB962C8B-B14F-4D97-AF65-F5344CB8AC3E}">
        <p14:creationId xmlns:p14="http://schemas.microsoft.com/office/powerpoint/2010/main" val="63103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going where God wants you to go?</a:t>
            </a:r>
          </a:p>
          <a:p>
            <a:r>
              <a:rPr lang="en-US" dirty="0"/>
              <a:t>Are you not ‘feeling’ God’s presence anymore?</a:t>
            </a:r>
          </a:p>
          <a:p>
            <a:r>
              <a:rPr lang="en-US" dirty="0"/>
              <a:t>Do you sometimes look at others and just wish you could have such faith?</a:t>
            </a:r>
          </a:p>
          <a:p>
            <a:endParaRPr lang="en-US" dirty="0"/>
          </a:p>
          <a:p>
            <a:r>
              <a:rPr lang="en-US" dirty="0"/>
              <a:t>I wish I could trust God more</a:t>
            </a:r>
          </a:p>
          <a:p>
            <a:r>
              <a:rPr lang="en-US" dirty="0"/>
              <a:t>I wish I could believe God more </a:t>
            </a:r>
          </a:p>
          <a:p>
            <a:r>
              <a:rPr lang="en-US" dirty="0"/>
              <a:t>I see other people and they seem to be praising God and praying more even when life is crazy – what do they have that I don’t?</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19</a:t>
            </a:fld>
            <a:endParaRPr lang="en-US"/>
          </a:p>
        </p:txBody>
      </p:sp>
    </p:spTree>
    <p:extLst>
      <p:ext uri="{BB962C8B-B14F-4D97-AF65-F5344CB8AC3E}">
        <p14:creationId xmlns:p14="http://schemas.microsoft.com/office/powerpoint/2010/main" val="400824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faith will be tested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devil tempts us to destroy our faith, but Got tests us to develop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a faith that cannot be tested cannot be trusted</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20</a:t>
            </a:fld>
            <a:endParaRPr lang="en-US"/>
          </a:p>
        </p:txBody>
      </p:sp>
    </p:spTree>
    <p:extLst>
      <p:ext uri="{BB962C8B-B14F-4D97-AF65-F5344CB8AC3E}">
        <p14:creationId xmlns:p14="http://schemas.microsoft.com/office/powerpoint/2010/main" val="427001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resisted being indoctrinated</a:t>
            </a:r>
          </a:p>
          <a:p>
            <a:r>
              <a:rPr lang="en-US" dirty="0"/>
              <a:t>Skipped over Daniel’s revelation –Nebuchadnezzar’s response to Daniel's revelation: “</a:t>
            </a:r>
            <a:r>
              <a:rPr lang="en-US" sz="1200" kern="1200" dirty="0">
                <a:solidFill>
                  <a:schemeClr val="tx1"/>
                </a:solidFill>
                <a:effectLst/>
                <a:latin typeface="+mn-lt"/>
                <a:ea typeface="+mn-ea"/>
                <a:cs typeface="+mn-cs"/>
              </a:rPr>
              <a:t>Truly, your God is God of gods and Lord of kings, and a revealer of mysteries, for you have been able to reveal this mystery.”</a:t>
            </a:r>
          </a:p>
          <a:p>
            <a:r>
              <a:rPr lang="en-US" sz="1200" kern="1200" dirty="0">
                <a:solidFill>
                  <a:schemeClr val="tx1"/>
                </a:solidFill>
                <a:effectLst/>
                <a:latin typeface="+mn-lt"/>
                <a:ea typeface="+mn-ea"/>
                <a:cs typeface="+mn-cs"/>
              </a:rPr>
              <a:t>Fast forward some period of time and we’re here, at the story of the Fiery Furnace.</a:t>
            </a:r>
          </a:p>
          <a:p>
            <a:r>
              <a:rPr lang="en-US" sz="1200" kern="1200" dirty="0">
                <a:solidFill>
                  <a:schemeClr val="tx1"/>
                </a:solidFill>
                <a:effectLst/>
                <a:latin typeface="+mn-lt"/>
                <a:ea typeface="+mn-ea"/>
                <a:cs typeface="+mn-cs"/>
              </a:rPr>
              <a:t>Neb’s requirements and building of the statue</a:t>
            </a:r>
          </a:p>
        </p:txBody>
      </p:sp>
      <p:sp>
        <p:nvSpPr>
          <p:cNvPr id="4" name="Slide Number Placeholder 3"/>
          <p:cNvSpPr>
            <a:spLocks noGrp="1"/>
          </p:cNvSpPr>
          <p:nvPr>
            <p:ph type="sldNum" sz="quarter" idx="5"/>
          </p:nvPr>
        </p:nvSpPr>
        <p:spPr/>
        <p:txBody>
          <a:bodyPr/>
          <a:lstStyle/>
          <a:p>
            <a:fld id="{4A05B533-A33D-2E44-9D74-C784B20BFAAF}" type="slidenum">
              <a:rPr lang="en-US" smtClean="0"/>
              <a:t>3</a:t>
            </a:fld>
            <a:endParaRPr lang="en-US"/>
          </a:p>
        </p:txBody>
      </p:sp>
    </p:spTree>
    <p:extLst>
      <p:ext uri="{BB962C8B-B14F-4D97-AF65-F5344CB8AC3E}">
        <p14:creationId xmlns:p14="http://schemas.microsoft.com/office/powerpoint/2010/main" val="143013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Nebuchadnezzar commanded all the Babylonians to bow down and worship this statue upon the sound of music.</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King Nebuchadnezzar made an image of gold, whose height was sixty cubits and its breadth six cubits. He set it up on the plain of Dura, in the province of Babylon. “You are commanded, O peoples, nations, and languages, </a:t>
            </a:r>
            <a:r>
              <a:rPr lang="en-US" sz="1200" b="1"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that when you hear the sound of the </a:t>
            </a:r>
            <a:r>
              <a:rPr lang="en-US" sz="1200" b="1" kern="1200" dirty="0">
                <a:solidFill>
                  <a:schemeClr val="tx1"/>
                </a:solidFill>
                <a:effectLst/>
                <a:latin typeface="+mn-lt"/>
                <a:ea typeface="+mn-ea"/>
                <a:cs typeface="+mn-cs"/>
              </a:rPr>
              <a:t>horn, pipe, lyre, trigon, harp, bagpipe, and every kind of music</a:t>
            </a:r>
            <a:r>
              <a:rPr lang="en-US" sz="1200" kern="1200" dirty="0">
                <a:solidFill>
                  <a:schemeClr val="tx1"/>
                </a:solidFill>
                <a:effectLst/>
                <a:latin typeface="+mn-lt"/>
                <a:ea typeface="+mn-ea"/>
                <a:cs typeface="+mn-cs"/>
              </a:rPr>
              <a:t>, you are to fall down and worship the golden image that King Nebuchadnezzar has set up. </a:t>
            </a:r>
            <a:r>
              <a:rPr lang="en-US" sz="1200" b="1"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And whoever does not fall down and worship shall immediately be cast into a burning fiery furnace.” </a:t>
            </a:r>
            <a:r>
              <a:rPr lang="en-US" sz="1200" b="1"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Therefore, as soon as all the peoples heard the sound of the horn, pipe, lyre, trigon, harp, bagpipe, and every kind of music, all the peoples, nations, and languages fell down and worshiped the golden image that King Nebuchadnezzar had set up.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The Holy Bible: English Standard Version</a:t>
            </a:r>
            <a:r>
              <a:rPr lang="en-US" sz="1200" kern="1200" dirty="0">
                <a:solidFill>
                  <a:schemeClr val="tx1"/>
                </a:solidFill>
                <a:effectLst/>
                <a:latin typeface="+mn-lt"/>
                <a:ea typeface="+mn-ea"/>
                <a:cs typeface="+mn-cs"/>
              </a:rPr>
              <a:t> (Da 3:4–7). (2016). Crossway Bibles.</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4</a:t>
            </a:fld>
            <a:endParaRPr lang="en-US"/>
          </a:p>
        </p:txBody>
      </p:sp>
    </p:spTree>
    <p:extLst>
      <p:ext uri="{BB962C8B-B14F-4D97-AF65-F5344CB8AC3E}">
        <p14:creationId xmlns:p14="http://schemas.microsoft.com/office/powerpoint/2010/main" val="175561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Country was on edge. People were frustrated and quick to cast stones. In this case, some </a:t>
            </a:r>
            <a:r>
              <a:rPr lang="en-US" sz="1200" kern="1200" dirty="0" err="1">
                <a:solidFill>
                  <a:schemeClr val="tx1"/>
                </a:solidFill>
                <a:effectLst/>
                <a:latin typeface="+mn-lt"/>
                <a:ea typeface="+mn-ea"/>
                <a:cs typeface="+mn-cs"/>
              </a:rPr>
              <a:t>peopl</a:t>
            </a:r>
            <a:r>
              <a:rPr lang="en-US" sz="1200" kern="1200" dirty="0">
                <a:solidFill>
                  <a:schemeClr val="tx1"/>
                </a:solidFill>
                <a:effectLst/>
                <a:latin typeface="+mn-lt"/>
                <a:ea typeface="+mn-ea"/>
                <a:cs typeface="+mn-cs"/>
              </a:rPr>
              <a:t> came forward to accuse some Jew’s of not worshipping the golden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Neb is testing God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Neb is proud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Neb gives them a second chance</a:t>
            </a:r>
          </a:p>
          <a:p>
            <a:endParaRPr lang="en-US" sz="1200" b="1" kern="1200" baseline="30000" dirty="0">
              <a:solidFill>
                <a:schemeClr val="tx1"/>
              </a:solidFill>
              <a:effectLst/>
              <a:latin typeface="+mn-lt"/>
              <a:ea typeface="+mn-ea"/>
              <a:cs typeface="+mn-cs"/>
            </a:endParaRPr>
          </a:p>
          <a:p>
            <a:endParaRPr lang="en-US" sz="1200" b="1" kern="1200" baseline="30000" dirty="0">
              <a:solidFill>
                <a:schemeClr val="tx1"/>
              </a:solidFill>
              <a:effectLst/>
              <a:latin typeface="+mn-lt"/>
              <a:ea typeface="+mn-ea"/>
              <a:cs typeface="+mn-cs"/>
            </a:endParaRPr>
          </a:p>
          <a:p>
            <a:r>
              <a:rPr lang="en-US" sz="1200" b="1" kern="1200" baseline="30000" dirty="0">
                <a:solidFill>
                  <a:schemeClr val="tx1"/>
                </a:solidFill>
                <a:effectLst/>
                <a:latin typeface="+mn-lt"/>
                <a:ea typeface="+mn-ea"/>
                <a:cs typeface="+mn-cs"/>
              </a:rPr>
              <a:t>--</a:t>
            </a:r>
          </a:p>
          <a:p>
            <a:r>
              <a:rPr lang="en-US" sz="1200" b="1"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Therefore at that time certain Chaldeans came forward and maliciously accused the Jews.</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The Holy Bible: English Standard Version</a:t>
            </a:r>
            <a:r>
              <a:rPr lang="en-US" sz="1200" kern="1200" dirty="0">
                <a:solidFill>
                  <a:schemeClr val="tx1"/>
                </a:solidFill>
                <a:effectLst/>
                <a:latin typeface="+mn-lt"/>
                <a:ea typeface="+mn-ea"/>
                <a:cs typeface="+mn-cs"/>
              </a:rPr>
              <a:t> (Da 3:8). (2016). Crossway Bibles.</a:t>
            </a:r>
          </a:p>
          <a:p>
            <a:endParaRPr lang="en-US" dirty="0"/>
          </a:p>
          <a:p>
            <a:r>
              <a:rPr lang="en-US" sz="1200" b="1" kern="1200" baseline="30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There are certain Jews whom you have appointed over the affairs of the province of Babylon: Shadrach, Meshach, and Abednego. These men, O king, pay no attention to you; they do not serve your gods or worship the golden image that you have set up.”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The Holy Bible: English Standard Version</a:t>
            </a:r>
            <a:r>
              <a:rPr lang="en-US" sz="1200" kern="1200" dirty="0">
                <a:solidFill>
                  <a:schemeClr val="tx1"/>
                </a:solidFill>
                <a:effectLst/>
                <a:latin typeface="+mn-lt"/>
                <a:ea typeface="+mn-ea"/>
                <a:cs typeface="+mn-cs"/>
              </a:rPr>
              <a:t> (Da 3:12). (2016). Crossway Bibles.</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5</a:t>
            </a:fld>
            <a:endParaRPr lang="en-US"/>
          </a:p>
        </p:txBody>
      </p:sp>
    </p:spTree>
    <p:extLst>
      <p:ext uri="{BB962C8B-B14F-4D97-AF65-F5344CB8AC3E}">
        <p14:creationId xmlns:p14="http://schemas.microsoft.com/office/powerpoint/2010/main" val="337745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know us – You appointed us positions of importance.</a:t>
            </a:r>
            <a:endParaRPr lang="en-US"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And who is the god who will deliver you out of my hands?</a:t>
            </a:r>
            <a:r>
              <a:rPr lang="en-US" dirty="0"/>
              <a:t>” </a:t>
            </a:r>
          </a:p>
        </p:txBody>
      </p:sp>
      <p:sp>
        <p:nvSpPr>
          <p:cNvPr id="4" name="Slide Number Placeholder 3"/>
          <p:cNvSpPr>
            <a:spLocks noGrp="1"/>
          </p:cNvSpPr>
          <p:nvPr>
            <p:ph type="sldNum" sz="quarter" idx="5"/>
          </p:nvPr>
        </p:nvSpPr>
        <p:spPr/>
        <p:txBody>
          <a:bodyPr/>
          <a:lstStyle/>
          <a:p>
            <a:fld id="{4A05B533-A33D-2E44-9D74-C784B20BFAAF}" type="slidenum">
              <a:rPr lang="en-US" smtClean="0"/>
              <a:t>6</a:t>
            </a:fld>
            <a:endParaRPr lang="en-US"/>
          </a:p>
        </p:txBody>
      </p:sp>
    </p:spTree>
    <p:extLst>
      <p:ext uri="{BB962C8B-B14F-4D97-AF65-F5344CB8AC3E}">
        <p14:creationId xmlns:p14="http://schemas.microsoft.com/office/powerpoint/2010/main" val="37970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FAITH!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Faith is a type of trust that affirms the power of God and the wisdom of God at the same time. It is a firm conviction that god always can, but He might not because in His wisdom, he may have some other purposes in store.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constantly being nudged away from God and our faith challenged. It's easier sometimes to go with the flow. It's easy to look at a story and say, "I would stand firm, I would be like them three."</a:t>
            </a:r>
          </a:p>
          <a:p>
            <a:endParaRPr lang="en-US" dirty="0"/>
          </a:p>
          <a:p>
            <a:r>
              <a:rPr lang="en-US" dirty="0"/>
              <a:t>Are we standing firm in our faith?</a:t>
            </a:r>
          </a:p>
          <a:p>
            <a:endParaRPr lang="en-US" dirty="0"/>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sin too great; no failure too big; no problem too complicated for God to step in. But I’d also change that around: There is no sin too small; no failure little; or problem too easy for God to step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go rogue because we think God has enough problems. Afterall, “I’m not on my way to a fiery furnace right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wants Faith at all times; Faith Honors God, and God LOVES to honor Faith</a:t>
            </a:r>
          </a:p>
        </p:txBody>
      </p:sp>
      <p:sp>
        <p:nvSpPr>
          <p:cNvPr id="4" name="Slide Number Placeholder 3"/>
          <p:cNvSpPr>
            <a:spLocks noGrp="1"/>
          </p:cNvSpPr>
          <p:nvPr>
            <p:ph type="sldNum" sz="quarter" idx="5"/>
          </p:nvPr>
        </p:nvSpPr>
        <p:spPr/>
        <p:txBody>
          <a:bodyPr/>
          <a:lstStyle/>
          <a:p>
            <a:fld id="{4A05B533-A33D-2E44-9D74-C784B20BFAAF}" type="slidenum">
              <a:rPr lang="en-US" smtClean="0"/>
              <a:t>7</a:t>
            </a:fld>
            <a:endParaRPr lang="en-US"/>
          </a:p>
        </p:txBody>
      </p:sp>
    </p:spTree>
    <p:extLst>
      <p:ext uri="{BB962C8B-B14F-4D97-AF65-F5344CB8AC3E}">
        <p14:creationId xmlns:p14="http://schemas.microsoft.com/office/powerpoint/2010/main" val="208385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what that might have been like: how much faith must you have to go through every step before being thrown into the furnace.</a:t>
            </a:r>
          </a:p>
          <a:p>
            <a:r>
              <a:rPr lang="en-US" dirty="0"/>
              <a:t>How much Their faith was tested here: They were thrown INTO the fiery furnace</a:t>
            </a:r>
          </a:p>
          <a:p>
            <a:r>
              <a:rPr lang="en-US" dirty="0"/>
              <a:t>Do you feel you’re in a fiery furnace right now? Maybe wondering why God hasn’t rescued you? You have been faithful, but maybe God hasn’t show up?</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8</a:t>
            </a:fld>
            <a:endParaRPr lang="en-US"/>
          </a:p>
        </p:txBody>
      </p:sp>
    </p:spTree>
    <p:extLst>
      <p:ext uri="{BB962C8B-B14F-4D97-AF65-F5344CB8AC3E}">
        <p14:creationId xmlns:p14="http://schemas.microsoft.com/office/powerpoint/2010/main" val="172893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stuff can still happen to children of God</a:t>
            </a:r>
          </a:p>
          <a:p>
            <a:r>
              <a:rPr lang="en-US" dirty="0"/>
              <a:t>Trust in God’s power and trust in God’s plan; He’s working on you; not your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is more concerned with developing you and I into people he’s called us to be than showing off His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Oftentimes, God permits what He might not prefer in order to accomplish what He loves even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9</a:t>
            </a:fld>
            <a:endParaRPr lang="en-US"/>
          </a:p>
        </p:txBody>
      </p:sp>
    </p:spTree>
    <p:extLst>
      <p:ext uri="{BB962C8B-B14F-4D97-AF65-F5344CB8AC3E}">
        <p14:creationId xmlns:p14="http://schemas.microsoft.com/office/powerpoint/2010/main" val="429202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Playing a snippet from a documentary made by my Army Chaplain;</a:t>
            </a:r>
          </a:p>
          <a:p>
            <a:r>
              <a:rPr lang="en-US" dirty="0"/>
              <a:t>We are in Afghanistan</a:t>
            </a:r>
          </a:p>
          <a:p>
            <a:endParaRPr lang="en-US" dirty="0"/>
          </a:p>
          <a:p>
            <a:r>
              <a:rPr lang="en-US" dirty="0"/>
              <a:t>33m 25s</a:t>
            </a:r>
          </a:p>
          <a:p>
            <a:r>
              <a:rPr lang="en-US" dirty="0"/>
              <a:t>36m</a:t>
            </a:r>
          </a:p>
          <a:p>
            <a:endParaRPr lang="en-US" dirty="0"/>
          </a:p>
        </p:txBody>
      </p:sp>
      <p:sp>
        <p:nvSpPr>
          <p:cNvPr id="4" name="Slide Number Placeholder 3"/>
          <p:cNvSpPr>
            <a:spLocks noGrp="1"/>
          </p:cNvSpPr>
          <p:nvPr>
            <p:ph type="sldNum" sz="quarter" idx="5"/>
          </p:nvPr>
        </p:nvSpPr>
        <p:spPr/>
        <p:txBody>
          <a:bodyPr/>
          <a:lstStyle/>
          <a:p>
            <a:fld id="{4A05B533-A33D-2E44-9D74-C784B20BFAAF}" type="slidenum">
              <a:rPr lang="en-US" smtClean="0"/>
              <a:t>10</a:t>
            </a:fld>
            <a:endParaRPr lang="en-US"/>
          </a:p>
        </p:txBody>
      </p:sp>
    </p:spTree>
    <p:extLst>
      <p:ext uri="{BB962C8B-B14F-4D97-AF65-F5344CB8AC3E}">
        <p14:creationId xmlns:p14="http://schemas.microsoft.com/office/powerpoint/2010/main" val="103817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CEE2-B13C-2746-9380-E665E13455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7D585D-55A2-D34F-9F83-A84DB1B35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C2171D-EE0B-F845-B854-51CDA631D0A3}"/>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5" name="Footer Placeholder 4">
            <a:extLst>
              <a:ext uri="{FF2B5EF4-FFF2-40B4-BE49-F238E27FC236}">
                <a16:creationId xmlns:a16="http://schemas.microsoft.com/office/drawing/2014/main" id="{8EA21862-AC8F-6A41-816F-F719ABC3B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9F59B-02F9-9F43-AD36-171B6BB48E22}"/>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367764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94CA-3447-324E-A9D1-C34ABEF5FF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9BEF77-2307-7F4B-9485-692CA7A8C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5C3DA-A8EA-0549-8B8F-754D777F4A57}"/>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5" name="Footer Placeholder 4">
            <a:extLst>
              <a:ext uri="{FF2B5EF4-FFF2-40B4-BE49-F238E27FC236}">
                <a16:creationId xmlns:a16="http://schemas.microsoft.com/office/drawing/2014/main" id="{67AD1658-7631-B64D-96F6-576F55EE5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19247-4155-4D4D-A2AF-0C6B531C7E05}"/>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305132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9838-656F-D04B-A73A-47C625B5DB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4ECFF-C8F2-D94F-AABA-117A9E4A3C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350CF-5142-A249-A4BD-3FAAD1C187E2}"/>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5" name="Footer Placeholder 4">
            <a:extLst>
              <a:ext uri="{FF2B5EF4-FFF2-40B4-BE49-F238E27FC236}">
                <a16:creationId xmlns:a16="http://schemas.microsoft.com/office/drawing/2014/main" id="{43119306-1BE5-3845-9620-16E7FCAB9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4D494-6BD8-764C-B63F-7B73F7A775A9}"/>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259414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764D-7D02-0A4C-96AD-CE30C5AFA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BBA82-121A-2245-B1E8-D69B69CF14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BF4F0-70D8-0441-B757-A2446857ECD2}"/>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5" name="Footer Placeholder 4">
            <a:extLst>
              <a:ext uri="{FF2B5EF4-FFF2-40B4-BE49-F238E27FC236}">
                <a16:creationId xmlns:a16="http://schemas.microsoft.com/office/drawing/2014/main" id="{781ADEC3-0E09-024E-BCBC-757BBA4A9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84FD7-D5E8-5645-842C-DCE9B03BBAE1}"/>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241735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467E-3633-1546-810B-392F8099C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E2DDB-1B98-5441-B002-468F72338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420312-7514-0149-B10D-08F45CFF05D6}"/>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5" name="Footer Placeholder 4">
            <a:extLst>
              <a:ext uri="{FF2B5EF4-FFF2-40B4-BE49-F238E27FC236}">
                <a16:creationId xmlns:a16="http://schemas.microsoft.com/office/drawing/2014/main" id="{9830D1C8-9C22-0C46-8C16-7CAE48F86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B1083-4E54-AF45-B04B-32DBD05ADFC2}"/>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9174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B76D-146A-2F4F-B0BC-BAFA4242B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B27D0-E501-7844-B6F6-3BE589DE2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91E90A-75DC-3D49-8AC7-801D2CEEF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7B1A4-8ABE-474F-B453-99A3FF267FB2}"/>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6" name="Footer Placeholder 5">
            <a:extLst>
              <a:ext uri="{FF2B5EF4-FFF2-40B4-BE49-F238E27FC236}">
                <a16:creationId xmlns:a16="http://schemas.microsoft.com/office/drawing/2014/main" id="{4A4FF376-8AE7-0046-9140-C7D945409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D11B8-3D2C-E945-96F3-BBA8FB34F3BB}"/>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387230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B438-C0B2-DB4E-B660-754DE2A97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B91B8-BCC5-1F46-9680-61E445AF1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712B6-6F88-E84F-ACCA-26270EB6E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4F380A-3938-3840-962D-9A5420168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939E45-E6A0-FB4A-91E5-C8672E077D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ABB67-D449-9941-BDCC-D1357B1FBF9C}"/>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8" name="Footer Placeholder 7">
            <a:extLst>
              <a:ext uri="{FF2B5EF4-FFF2-40B4-BE49-F238E27FC236}">
                <a16:creationId xmlns:a16="http://schemas.microsoft.com/office/drawing/2014/main" id="{1F68A18C-0B5C-3941-88F6-4708A7CEC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5B4E64-4B1F-5C45-AAC0-63172EDBAF72}"/>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207359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63B2-7F53-D046-AAE6-E6782595C0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3714BA-EECE-384E-84E7-5647563F87EE}"/>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4" name="Footer Placeholder 3">
            <a:extLst>
              <a:ext uri="{FF2B5EF4-FFF2-40B4-BE49-F238E27FC236}">
                <a16:creationId xmlns:a16="http://schemas.microsoft.com/office/drawing/2014/main" id="{51E002A8-478B-554E-A4FB-E0AE81CFD8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519CD3-EB44-AB4E-8782-55977F7949AE}"/>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108782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AE9C6-DA26-3640-9B71-3820B758345C}"/>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3" name="Footer Placeholder 2">
            <a:extLst>
              <a:ext uri="{FF2B5EF4-FFF2-40B4-BE49-F238E27FC236}">
                <a16:creationId xmlns:a16="http://schemas.microsoft.com/office/drawing/2014/main" id="{CAA240D7-90B8-3148-97CF-1E2F6007E3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0CFB56-A9C1-4647-A600-533928727DBE}"/>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163022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53BD-BCAC-FC4E-8E03-2AC3FEDDC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0ABF8-4E71-A34D-8B5D-3D5DE02CD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64F88-50EF-CB4C-82B4-F8B17E912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C9792-EB0D-3149-B2B5-A00EEE4162C4}"/>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6" name="Footer Placeholder 5">
            <a:extLst>
              <a:ext uri="{FF2B5EF4-FFF2-40B4-BE49-F238E27FC236}">
                <a16:creationId xmlns:a16="http://schemas.microsoft.com/office/drawing/2014/main" id="{F748279F-8B45-514C-ACDD-678AB0F35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2BE41-EA9C-C247-92ED-42F11E1358C7}"/>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55112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8EBD-BBBB-1E4C-9BD2-48D7A0C76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C9D7AA-45D0-8A42-A34A-F4DDDB8B1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4C89E3-1241-1646-9E82-09197BC3F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A64E0-EACF-0F42-86EA-0FE6F0988F07}"/>
              </a:ext>
            </a:extLst>
          </p:cNvPr>
          <p:cNvSpPr>
            <a:spLocks noGrp="1"/>
          </p:cNvSpPr>
          <p:nvPr>
            <p:ph type="dt" sz="half" idx="10"/>
          </p:nvPr>
        </p:nvSpPr>
        <p:spPr/>
        <p:txBody>
          <a:bodyPr/>
          <a:lstStyle/>
          <a:p>
            <a:fld id="{42526047-1394-9641-9EAF-C60CD77C13F8}" type="datetimeFigureOut">
              <a:rPr lang="en-US" smtClean="0"/>
              <a:t>8/7/22</a:t>
            </a:fld>
            <a:endParaRPr lang="en-US"/>
          </a:p>
        </p:txBody>
      </p:sp>
      <p:sp>
        <p:nvSpPr>
          <p:cNvPr id="6" name="Footer Placeholder 5">
            <a:extLst>
              <a:ext uri="{FF2B5EF4-FFF2-40B4-BE49-F238E27FC236}">
                <a16:creationId xmlns:a16="http://schemas.microsoft.com/office/drawing/2014/main" id="{E499B807-1560-2642-AF00-0C75D2186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FBD77-C571-1A44-BE8B-2F43769E7493}"/>
              </a:ext>
            </a:extLst>
          </p:cNvPr>
          <p:cNvSpPr>
            <a:spLocks noGrp="1"/>
          </p:cNvSpPr>
          <p:nvPr>
            <p:ph type="sldNum" sz="quarter" idx="12"/>
          </p:nvPr>
        </p:nvSpPr>
        <p:spPr/>
        <p:txBody>
          <a:bodyPr/>
          <a:lstStyle/>
          <a:p>
            <a:fld id="{10C3FF7B-8ED2-1440-891B-3B9347CC056C}" type="slidenum">
              <a:rPr lang="en-US" smtClean="0"/>
              <a:t>‹#›</a:t>
            </a:fld>
            <a:endParaRPr lang="en-US"/>
          </a:p>
        </p:txBody>
      </p:sp>
    </p:spTree>
    <p:extLst>
      <p:ext uri="{BB962C8B-B14F-4D97-AF65-F5344CB8AC3E}">
        <p14:creationId xmlns:p14="http://schemas.microsoft.com/office/powerpoint/2010/main" val="210127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A4027-5C03-8848-AD23-3185B5C6D1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626D6B-3A03-1846-BF75-23BD743C4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42DA2-E8ED-F04A-BC0B-DC2A28766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2526047-1394-9641-9EAF-C60CD77C13F8}" type="datetimeFigureOut">
              <a:rPr lang="en-US" smtClean="0"/>
              <a:pPr/>
              <a:t>8/7/22</a:t>
            </a:fld>
            <a:endParaRPr lang="en-US"/>
          </a:p>
        </p:txBody>
      </p:sp>
      <p:sp>
        <p:nvSpPr>
          <p:cNvPr id="5" name="Footer Placeholder 4">
            <a:extLst>
              <a:ext uri="{FF2B5EF4-FFF2-40B4-BE49-F238E27FC236}">
                <a16:creationId xmlns:a16="http://schemas.microsoft.com/office/drawing/2014/main" id="{2DD66A55-4976-5A4A-9528-631DC56C5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B27EBC7-46D6-764D-9F66-0EECF829F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0C3FF7B-8ED2-1440-891B-3B9347CC056C}" type="slidenum">
              <a:rPr lang="en-US" smtClean="0"/>
              <a:pPr/>
              <a:t>‹#›</a:t>
            </a:fld>
            <a:endParaRPr lang="en-US"/>
          </a:p>
        </p:txBody>
      </p:sp>
    </p:spTree>
    <p:extLst>
      <p:ext uri="{BB962C8B-B14F-4D97-AF65-F5344CB8AC3E}">
        <p14:creationId xmlns:p14="http://schemas.microsoft.com/office/powerpoint/2010/main" val="109471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graphy of Fire in Dark Area">
            <a:extLst>
              <a:ext uri="{FF2B5EF4-FFF2-40B4-BE49-F238E27FC236}">
                <a16:creationId xmlns:a16="http://schemas.microsoft.com/office/drawing/2014/main" id="{2C039D8A-1227-C247-AA56-61A7ACDA0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163" y="0"/>
            <a:ext cx="4541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66A4B5-7574-864C-A05E-567090D43CFA}"/>
              </a:ext>
            </a:extLst>
          </p:cNvPr>
          <p:cNvSpPr>
            <a:spLocks noGrp="1"/>
          </p:cNvSpPr>
          <p:nvPr>
            <p:ph type="ctrTitle"/>
          </p:nvPr>
        </p:nvSpPr>
        <p:spPr/>
        <p:txBody>
          <a:bodyPr/>
          <a:lstStyle/>
          <a:p>
            <a:r>
              <a:rPr lang="en-US" dirty="0"/>
              <a:t>Fiery Furnace</a:t>
            </a:r>
          </a:p>
        </p:txBody>
      </p:sp>
      <p:sp>
        <p:nvSpPr>
          <p:cNvPr id="3" name="Subtitle 2">
            <a:extLst>
              <a:ext uri="{FF2B5EF4-FFF2-40B4-BE49-F238E27FC236}">
                <a16:creationId xmlns:a16="http://schemas.microsoft.com/office/drawing/2014/main" id="{2FEF3F8F-BE0E-3048-B84F-07934FED8157}"/>
              </a:ext>
            </a:extLst>
          </p:cNvPr>
          <p:cNvSpPr>
            <a:spLocks noGrp="1"/>
          </p:cNvSpPr>
          <p:nvPr>
            <p:ph type="subTitle" idx="1"/>
          </p:nvPr>
        </p:nvSpPr>
        <p:spPr/>
        <p:txBody>
          <a:bodyPr/>
          <a:lstStyle/>
          <a:p>
            <a:r>
              <a:rPr lang="en-US" dirty="0"/>
              <a:t>Daniel 3</a:t>
            </a:r>
          </a:p>
        </p:txBody>
      </p:sp>
    </p:spTree>
    <p:extLst>
      <p:ext uri="{BB962C8B-B14F-4D97-AF65-F5344CB8AC3E}">
        <p14:creationId xmlns:p14="http://schemas.microsoft.com/office/powerpoint/2010/main" val="232215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BF58-AFB9-6E42-945B-868E197009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98FA67-BE9A-F349-853A-E1676BA13D99}"/>
              </a:ext>
            </a:extLst>
          </p:cNvPr>
          <p:cNvSpPr>
            <a:spLocks noGrp="1"/>
          </p:cNvSpPr>
          <p:nvPr>
            <p:ph idx="1"/>
          </p:nvPr>
        </p:nvSpPr>
        <p:spPr/>
        <p:txBody>
          <a:bodyPr/>
          <a:lstStyle/>
          <a:p>
            <a:endParaRPr lang="en-US"/>
          </a:p>
        </p:txBody>
      </p:sp>
      <p:pic>
        <p:nvPicPr>
          <p:cNvPr id="3074" name="Picture 2" descr="No Greater Love&amp;quot; Official Trailer - YouTube">
            <a:extLst>
              <a:ext uri="{FF2B5EF4-FFF2-40B4-BE49-F238E27FC236}">
                <a16:creationId xmlns:a16="http://schemas.microsoft.com/office/drawing/2014/main" id="{DB7E3206-D56E-5544-B6E4-BDEB5EBA8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8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1C30-6D61-1443-BC88-029E242391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F02521-45C2-454C-A5A1-C1DA821C90D1}"/>
              </a:ext>
            </a:extLst>
          </p:cNvPr>
          <p:cNvSpPr>
            <a:spLocks noGrp="1"/>
          </p:cNvSpPr>
          <p:nvPr>
            <p:ph idx="1"/>
          </p:nvPr>
        </p:nvSpPr>
        <p:spPr/>
        <p:txBody>
          <a:bodyPr>
            <a:normAutofit/>
          </a:bodyPr>
          <a:lstStyle/>
          <a:p>
            <a:pPr marL="0" indent="0">
              <a:buNone/>
            </a:pPr>
            <a:r>
              <a:rPr lang="en-US" b="1" baseline="30000" dirty="0"/>
              <a:t>4 </a:t>
            </a:r>
            <a:r>
              <a:rPr lang="en-US" dirty="0"/>
              <a:t>Even though I walk through the valley of the shadow of death, I will fear no evil, for you are with me; your rod and your staff, they comfort me. </a:t>
            </a:r>
            <a:r>
              <a:rPr lang="en-US" b="1" baseline="30000" dirty="0"/>
              <a:t>5 </a:t>
            </a:r>
            <a:r>
              <a:rPr lang="en-US" dirty="0">
                <a:solidFill>
                  <a:schemeClr val="accent2"/>
                </a:solidFill>
              </a:rPr>
              <a:t>You prepare a table before me in the presence of my enemies</a:t>
            </a:r>
            <a:r>
              <a:rPr lang="en-US" dirty="0"/>
              <a:t>; you anoint my head with oil; my cup overflows. </a:t>
            </a:r>
          </a:p>
          <a:p>
            <a:pPr marL="0" indent="0">
              <a:buNone/>
            </a:pPr>
            <a:endParaRPr lang="en-US" dirty="0"/>
          </a:p>
          <a:p>
            <a:pPr marL="0" indent="0">
              <a:buNone/>
            </a:pPr>
            <a:r>
              <a:rPr lang="en-US" dirty="0"/>
              <a:t>Psalm 23:4–5</a:t>
            </a:r>
          </a:p>
        </p:txBody>
      </p:sp>
    </p:spTree>
    <p:extLst>
      <p:ext uri="{BB962C8B-B14F-4D97-AF65-F5344CB8AC3E}">
        <p14:creationId xmlns:p14="http://schemas.microsoft.com/office/powerpoint/2010/main" val="225694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DD7BF-563B-3B42-8386-C9D27B6C0F5C}"/>
              </a:ext>
            </a:extLst>
          </p:cNvPr>
          <p:cNvSpPr>
            <a:spLocks noGrp="1"/>
          </p:cNvSpPr>
          <p:nvPr>
            <p:ph idx="1"/>
          </p:nvPr>
        </p:nvSpPr>
        <p:spPr>
          <a:xfrm>
            <a:off x="165847" y="405466"/>
            <a:ext cx="9932894" cy="5811838"/>
          </a:xfrm>
        </p:spPr>
        <p:txBody>
          <a:bodyPr anchor="ctr">
            <a:normAutofit/>
          </a:bodyPr>
          <a:lstStyle/>
          <a:p>
            <a:pPr marL="0" indent="0" algn="ctr">
              <a:buNone/>
            </a:pPr>
            <a:r>
              <a:rPr lang="en-US" sz="4000" b="1" dirty="0">
                <a:solidFill>
                  <a:schemeClr val="accent2"/>
                </a:solidFill>
              </a:rPr>
              <a:t>If you </a:t>
            </a:r>
            <a:r>
              <a:rPr lang="en-US" sz="2000" dirty="0"/>
              <a:t>never</a:t>
            </a:r>
            <a:r>
              <a:rPr lang="en-US" dirty="0"/>
              <a:t> </a:t>
            </a:r>
            <a:r>
              <a:rPr lang="en-US" sz="4000" b="1" dirty="0">
                <a:solidFill>
                  <a:schemeClr val="accent2"/>
                </a:solidFill>
              </a:rPr>
              <a:t>step up</a:t>
            </a:r>
            <a:r>
              <a:rPr lang="en-US" sz="2000" dirty="0"/>
              <a:t>;</a:t>
            </a:r>
            <a:r>
              <a:rPr lang="en-US" dirty="0"/>
              <a:t> </a:t>
            </a:r>
            <a:r>
              <a:rPr lang="en-US" sz="4000" b="1" dirty="0">
                <a:solidFill>
                  <a:schemeClr val="accent2"/>
                </a:solidFill>
              </a:rPr>
              <a:t>God will </a:t>
            </a:r>
            <a:r>
              <a:rPr lang="en-US" sz="2000" dirty="0"/>
              <a:t>not have the chance to</a:t>
            </a:r>
            <a:r>
              <a:rPr lang="en-US" dirty="0"/>
              <a:t> </a:t>
            </a:r>
            <a:r>
              <a:rPr lang="en-US" sz="4000" b="1" dirty="0">
                <a:solidFill>
                  <a:schemeClr val="accent2"/>
                </a:solidFill>
              </a:rPr>
              <a:t>step in</a:t>
            </a:r>
            <a:r>
              <a:rPr lang="en-US" dirty="0"/>
              <a:t>.</a:t>
            </a:r>
          </a:p>
        </p:txBody>
      </p:sp>
    </p:spTree>
    <p:extLst>
      <p:ext uri="{BB962C8B-B14F-4D97-AF65-F5344CB8AC3E}">
        <p14:creationId xmlns:p14="http://schemas.microsoft.com/office/powerpoint/2010/main" val="2842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F5AA-091D-A343-B4BA-D84EB53E0F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D29290-4DEB-2840-8D28-BCEE94F3D000}"/>
              </a:ext>
            </a:extLst>
          </p:cNvPr>
          <p:cNvSpPr>
            <a:spLocks noGrp="1"/>
          </p:cNvSpPr>
          <p:nvPr>
            <p:ph idx="1"/>
          </p:nvPr>
        </p:nvSpPr>
        <p:spPr/>
        <p:txBody>
          <a:bodyPr/>
          <a:lstStyle/>
          <a:p>
            <a:pPr marL="0" indent="0">
              <a:buNone/>
            </a:pPr>
            <a:r>
              <a:rPr lang="en-US" b="1" baseline="30000" dirty="0"/>
              <a:t>24 </a:t>
            </a:r>
            <a:r>
              <a:rPr lang="en-US" dirty="0"/>
              <a:t>Then King Nebuchadnezzar was astonished and rose up in haste. He declared to his counselors, “Did we not cast three men bound into the fire?” They answered and said to the king, “True, O king.” </a:t>
            </a:r>
            <a:r>
              <a:rPr lang="en-US" b="1" baseline="30000" dirty="0"/>
              <a:t>25 </a:t>
            </a:r>
            <a:r>
              <a:rPr lang="en-US" dirty="0"/>
              <a:t>He answered and said, </a:t>
            </a:r>
            <a:r>
              <a:rPr lang="en-US" dirty="0">
                <a:solidFill>
                  <a:schemeClr val="accent2"/>
                </a:solidFill>
              </a:rPr>
              <a:t>“But I see four men unbound, walking in the midst of the fire, and they are not hurt; and the appearance of the fourth is like a son of the gods.” </a:t>
            </a:r>
          </a:p>
          <a:p>
            <a:pPr marL="0" indent="0">
              <a:buNone/>
            </a:pPr>
            <a:endParaRPr lang="en-US" dirty="0"/>
          </a:p>
          <a:p>
            <a:pPr marL="0" indent="0">
              <a:buNone/>
            </a:pPr>
            <a:r>
              <a:rPr lang="en-US" dirty="0"/>
              <a:t>Daniel 3:24-25 (ESV)</a:t>
            </a:r>
          </a:p>
        </p:txBody>
      </p:sp>
    </p:spTree>
    <p:extLst>
      <p:ext uri="{BB962C8B-B14F-4D97-AF65-F5344CB8AC3E}">
        <p14:creationId xmlns:p14="http://schemas.microsoft.com/office/powerpoint/2010/main" val="649298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0148-1B90-1345-9A86-E04ECAF62A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1C8269-FAF0-5D45-B0E9-E08AE85A1A71}"/>
              </a:ext>
            </a:extLst>
          </p:cNvPr>
          <p:cNvSpPr>
            <a:spLocks noGrp="1"/>
          </p:cNvSpPr>
          <p:nvPr>
            <p:ph idx="1"/>
          </p:nvPr>
        </p:nvSpPr>
        <p:spPr/>
        <p:txBody>
          <a:bodyPr/>
          <a:lstStyle/>
          <a:p>
            <a:pPr marL="0" indent="0">
              <a:buNone/>
            </a:pPr>
            <a:r>
              <a:rPr lang="en-US" b="1" baseline="30000" dirty="0"/>
              <a:t>28 </a:t>
            </a:r>
            <a:r>
              <a:rPr lang="en-US" dirty="0"/>
              <a:t>Nebuchadnezzar answered and said, </a:t>
            </a:r>
            <a:r>
              <a:rPr lang="en-US" dirty="0">
                <a:solidFill>
                  <a:schemeClr val="accent2"/>
                </a:solidFill>
              </a:rPr>
              <a:t>“Blessed be the God of Shadrach, Meshach, and Abednego, who has sent his angel and delivered his servants, who trusted in him, and set aside the king’s command, and yielded up their bodies rather than serve and worship any god except their own God.”</a:t>
            </a:r>
          </a:p>
          <a:p>
            <a:pPr marL="0" indent="0">
              <a:buNone/>
            </a:pPr>
            <a:endParaRPr lang="en-US" dirty="0"/>
          </a:p>
          <a:p>
            <a:pPr marL="0" indent="0">
              <a:buNone/>
            </a:pPr>
            <a:r>
              <a:rPr lang="en-US" dirty="0"/>
              <a:t>Daniel 3:28</a:t>
            </a:r>
          </a:p>
        </p:txBody>
      </p:sp>
    </p:spTree>
    <p:extLst>
      <p:ext uri="{BB962C8B-B14F-4D97-AF65-F5344CB8AC3E}">
        <p14:creationId xmlns:p14="http://schemas.microsoft.com/office/powerpoint/2010/main" val="113298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1997C3-BDCE-9C4E-B0BD-7F20275D74FF}"/>
              </a:ext>
            </a:extLst>
          </p:cNvPr>
          <p:cNvSpPr>
            <a:spLocks noGrp="1"/>
          </p:cNvSpPr>
          <p:nvPr>
            <p:ph idx="1"/>
          </p:nvPr>
        </p:nvSpPr>
        <p:spPr>
          <a:xfrm>
            <a:off x="838200" y="365125"/>
            <a:ext cx="10515600" cy="5811838"/>
          </a:xfrm>
        </p:spPr>
        <p:txBody>
          <a:bodyPr anchor="ctr">
            <a:normAutofit/>
          </a:bodyPr>
          <a:lstStyle/>
          <a:p>
            <a:pPr marL="0" indent="0" algn="ctr">
              <a:buNone/>
            </a:pPr>
            <a:r>
              <a:rPr lang="en-US" sz="3200" dirty="0"/>
              <a:t>Do you have </a:t>
            </a:r>
            <a:r>
              <a:rPr lang="en-US" sz="3200" dirty="0">
                <a:solidFill>
                  <a:schemeClr val="accent2"/>
                </a:solidFill>
              </a:rPr>
              <a:t>Faith</a:t>
            </a:r>
            <a:r>
              <a:rPr lang="en-US" sz="3200" dirty="0"/>
              <a:t> in </a:t>
            </a:r>
            <a:r>
              <a:rPr lang="en-US" sz="3200" dirty="0">
                <a:solidFill>
                  <a:schemeClr val="accent2"/>
                </a:solidFill>
              </a:rPr>
              <a:t>His Wisdom</a:t>
            </a:r>
            <a:r>
              <a:rPr lang="en-US" sz="3200" dirty="0"/>
              <a:t> and believe </a:t>
            </a:r>
            <a:r>
              <a:rPr lang="en-US" sz="3200" dirty="0">
                <a:solidFill>
                  <a:schemeClr val="accent2"/>
                </a:solidFill>
              </a:rPr>
              <a:t>“God Can”</a:t>
            </a:r>
            <a:r>
              <a:rPr lang="en-US" sz="3200" dirty="0"/>
              <a:t>?</a:t>
            </a:r>
          </a:p>
          <a:p>
            <a:pPr marL="0" indent="0" algn="ctr">
              <a:buNone/>
            </a:pPr>
            <a:r>
              <a:rPr lang="en-US" sz="3200" dirty="0"/>
              <a:t>Do you have </a:t>
            </a:r>
            <a:r>
              <a:rPr lang="en-US" sz="3200" dirty="0">
                <a:solidFill>
                  <a:schemeClr val="accent2"/>
                </a:solidFill>
              </a:rPr>
              <a:t>Faith</a:t>
            </a:r>
            <a:r>
              <a:rPr lang="en-US" sz="3200" dirty="0"/>
              <a:t> in </a:t>
            </a:r>
            <a:r>
              <a:rPr lang="en-US" sz="3200" dirty="0">
                <a:solidFill>
                  <a:schemeClr val="accent2"/>
                </a:solidFill>
              </a:rPr>
              <a:t>His Power </a:t>
            </a:r>
            <a:r>
              <a:rPr lang="en-US" sz="3200" dirty="0"/>
              <a:t>that</a:t>
            </a:r>
            <a:r>
              <a:rPr lang="en-US" sz="3200" dirty="0">
                <a:solidFill>
                  <a:schemeClr val="accent2"/>
                </a:solidFill>
              </a:rPr>
              <a:t> “God Will”</a:t>
            </a:r>
            <a:r>
              <a:rPr lang="en-US" sz="3200" dirty="0"/>
              <a:t>?</a:t>
            </a:r>
          </a:p>
          <a:p>
            <a:pPr marL="0" indent="0" algn="ctr">
              <a:buNone/>
            </a:pPr>
            <a:r>
              <a:rPr lang="en-US" sz="3200" dirty="0"/>
              <a:t>When </a:t>
            </a:r>
            <a:r>
              <a:rPr lang="en-US" sz="3200" dirty="0">
                <a:solidFill>
                  <a:schemeClr val="accent2"/>
                </a:solidFill>
              </a:rPr>
              <a:t>“God Doesn’t”</a:t>
            </a:r>
            <a:r>
              <a:rPr lang="en-US" sz="3200" dirty="0"/>
              <a:t>, do you still have </a:t>
            </a:r>
            <a:r>
              <a:rPr lang="en-US" sz="3200" dirty="0">
                <a:solidFill>
                  <a:schemeClr val="accent2"/>
                </a:solidFill>
              </a:rPr>
              <a:t>Faith</a:t>
            </a:r>
            <a:r>
              <a:rPr lang="en-US" sz="3200" dirty="0"/>
              <a:t> in </a:t>
            </a:r>
            <a:r>
              <a:rPr lang="en-US" sz="3200" dirty="0">
                <a:solidFill>
                  <a:schemeClr val="accent2"/>
                </a:solidFill>
              </a:rPr>
              <a:t>His Plan</a:t>
            </a:r>
            <a:r>
              <a:rPr lang="en-US" sz="3200" dirty="0"/>
              <a:t>?</a:t>
            </a:r>
            <a:endParaRPr lang="en-US" sz="3200" dirty="0">
              <a:solidFill>
                <a:schemeClr val="accent2"/>
              </a:solidFill>
            </a:endParaRPr>
          </a:p>
        </p:txBody>
      </p:sp>
    </p:spTree>
    <p:extLst>
      <p:ext uri="{BB962C8B-B14F-4D97-AF65-F5344CB8AC3E}">
        <p14:creationId xmlns:p14="http://schemas.microsoft.com/office/powerpoint/2010/main" val="365690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EC20-CB8C-2640-A60C-3C519A22EE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266566-A82B-9340-8D91-97CF94231E95}"/>
              </a:ext>
            </a:extLst>
          </p:cNvPr>
          <p:cNvSpPr>
            <a:spLocks noGrp="1"/>
          </p:cNvSpPr>
          <p:nvPr>
            <p:ph idx="1"/>
          </p:nvPr>
        </p:nvSpPr>
        <p:spPr>
          <a:xfrm>
            <a:off x="647700" y="365125"/>
            <a:ext cx="10896600" cy="5811838"/>
          </a:xfrm>
        </p:spPr>
        <p:txBody>
          <a:bodyPr anchor="ctr">
            <a:normAutofit/>
          </a:bodyPr>
          <a:lstStyle/>
          <a:p>
            <a:pPr marL="0" indent="0" algn="ctr">
              <a:buNone/>
            </a:pPr>
            <a:r>
              <a:rPr lang="en-US" sz="3200" dirty="0">
                <a:solidFill>
                  <a:schemeClr val="accent2"/>
                </a:solidFill>
              </a:rPr>
              <a:t>Miracles</a:t>
            </a:r>
            <a:r>
              <a:rPr lang="en-US" sz="3200" dirty="0"/>
              <a:t> are happening; especially </a:t>
            </a:r>
            <a:r>
              <a:rPr lang="en-US" sz="3200" dirty="0">
                <a:solidFill>
                  <a:schemeClr val="accent2"/>
                </a:solidFill>
              </a:rPr>
              <a:t>when you step up</a:t>
            </a:r>
          </a:p>
          <a:p>
            <a:pPr marL="0" indent="0" algn="ctr">
              <a:buNone/>
            </a:pPr>
            <a:endParaRPr lang="en-US" sz="3200" dirty="0"/>
          </a:p>
          <a:p>
            <a:pPr marL="0" indent="0" algn="ctr">
              <a:buNone/>
            </a:pPr>
            <a:r>
              <a:rPr lang="en-US" sz="3200" dirty="0"/>
              <a:t>God is </a:t>
            </a:r>
            <a:r>
              <a:rPr lang="en-US" sz="3200" dirty="0">
                <a:solidFill>
                  <a:schemeClr val="accent2"/>
                </a:solidFill>
              </a:rPr>
              <a:t>always</a:t>
            </a:r>
            <a:r>
              <a:rPr lang="en-US" sz="3200" dirty="0"/>
              <a:t> with you; even in the </a:t>
            </a:r>
            <a:r>
              <a:rPr lang="en-US" sz="3200" dirty="0">
                <a:solidFill>
                  <a:schemeClr val="accent2"/>
                </a:solidFill>
              </a:rPr>
              <a:t>darkest</a:t>
            </a:r>
            <a:r>
              <a:rPr lang="en-US" sz="3200" dirty="0"/>
              <a:t> of times</a:t>
            </a:r>
          </a:p>
          <a:p>
            <a:pPr marL="0" indent="0" algn="ctr">
              <a:buNone/>
            </a:pPr>
            <a:endParaRPr lang="en-US" sz="3200" dirty="0"/>
          </a:p>
          <a:p>
            <a:pPr marL="0" indent="0" algn="ctr">
              <a:buNone/>
            </a:pPr>
            <a:r>
              <a:rPr lang="en-US" sz="3200" dirty="0"/>
              <a:t>Have </a:t>
            </a:r>
            <a:r>
              <a:rPr lang="en-US" sz="3200" dirty="0">
                <a:solidFill>
                  <a:schemeClr val="accent2"/>
                </a:solidFill>
              </a:rPr>
              <a:t>Faith</a:t>
            </a:r>
            <a:r>
              <a:rPr lang="en-US" sz="3200" dirty="0"/>
              <a:t>; </a:t>
            </a:r>
            <a:r>
              <a:rPr lang="en-US" sz="3200" dirty="0">
                <a:solidFill>
                  <a:schemeClr val="accent2"/>
                </a:solidFill>
              </a:rPr>
              <a:t>Trust</a:t>
            </a:r>
            <a:r>
              <a:rPr lang="en-US" sz="3200" dirty="0"/>
              <a:t> in God's plan</a:t>
            </a:r>
          </a:p>
        </p:txBody>
      </p:sp>
    </p:spTree>
    <p:extLst>
      <p:ext uri="{BB962C8B-B14F-4D97-AF65-F5344CB8AC3E}">
        <p14:creationId xmlns:p14="http://schemas.microsoft.com/office/powerpoint/2010/main" val="9561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DD7BF-563B-3B42-8386-C9D27B6C0F5C}"/>
              </a:ext>
            </a:extLst>
          </p:cNvPr>
          <p:cNvSpPr>
            <a:spLocks noGrp="1"/>
          </p:cNvSpPr>
          <p:nvPr>
            <p:ph idx="1"/>
          </p:nvPr>
        </p:nvSpPr>
        <p:spPr>
          <a:xfrm>
            <a:off x="165847" y="405466"/>
            <a:ext cx="9932894" cy="5811838"/>
          </a:xfrm>
        </p:spPr>
        <p:txBody>
          <a:bodyPr anchor="ctr">
            <a:normAutofit/>
          </a:bodyPr>
          <a:lstStyle/>
          <a:p>
            <a:pPr marL="0" indent="0" algn="ctr">
              <a:buNone/>
            </a:pPr>
            <a:r>
              <a:rPr lang="en-US" sz="4000" b="1" dirty="0">
                <a:solidFill>
                  <a:schemeClr val="accent2"/>
                </a:solidFill>
              </a:rPr>
              <a:t>If you </a:t>
            </a:r>
            <a:r>
              <a:rPr lang="en-US" sz="2000" dirty="0"/>
              <a:t>never</a:t>
            </a:r>
            <a:r>
              <a:rPr lang="en-US" dirty="0"/>
              <a:t> </a:t>
            </a:r>
            <a:r>
              <a:rPr lang="en-US" sz="4000" b="1" dirty="0">
                <a:solidFill>
                  <a:schemeClr val="accent2"/>
                </a:solidFill>
              </a:rPr>
              <a:t>step up</a:t>
            </a:r>
            <a:r>
              <a:rPr lang="en-US" sz="2000" dirty="0"/>
              <a:t>;</a:t>
            </a:r>
            <a:r>
              <a:rPr lang="en-US" dirty="0"/>
              <a:t> </a:t>
            </a:r>
            <a:r>
              <a:rPr lang="en-US" sz="4000" b="1" dirty="0">
                <a:solidFill>
                  <a:schemeClr val="accent2"/>
                </a:solidFill>
              </a:rPr>
              <a:t>God will </a:t>
            </a:r>
            <a:r>
              <a:rPr lang="en-US" sz="2000" dirty="0"/>
              <a:t>not have the chance to</a:t>
            </a:r>
            <a:r>
              <a:rPr lang="en-US" dirty="0"/>
              <a:t> </a:t>
            </a:r>
            <a:r>
              <a:rPr lang="en-US" sz="4000" b="1" dirty="0">
                <a:solidFill>
                  <a:schemeClr val="accent2"/>
                </a:solidFill>
              </a:rPr>
              <a:t>step in</a:t>
            </a:r>
            <a:r>
              <a:rPr lang="en-US" dirty="0"/>
              <a:t>.</a:t>
            </a:r>
          </a:p>
        </p:txBody>
      </p:sp>
    </p:spTree>
    <p:extLst>
      <p:ext uri="{BB962C8B-B14F-4D97-AF65-F5344CB8AC3E}">
        <p14:creationId xmlns:p14="http://schemas.microsoft.com/office/powerpoint/2010/main" val="142158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188-051C-8541-92D7-E53AD4C04408}"/>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64216D84-7875-3940-A0D0-4A71D18C1CE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5377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7CF1-6D22-014C-9002-56472676F5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8BE619-C32C-2149-95E1-5D0C9F265759}"/>
              </a:ext>
            </a:extLst>
          </p:cNvPr>
          <p:cNvSpPr>
            <a:spLocks noGrp="1"/>
          </p:cNvSpPr>
          <p:nvPr>
            <p:ph idx="1"/>
          </p:nvPr>
        </p:nvSpPr>
        <p:spPr>
          <a:xfrm>
            <a:off x="838200" y="365125"/>
            <a:ext cx="10515600" cy="5811838"/>
          </a:xfrm>
        </p:spPr>
        <p:txBody>
          <a:bodyPr anchor="ctr">
            <a:normAutofit/>
          </a:bodyPr>
          <a:lstStyle/>
          <a:p>
            <a:pPr marL="0" indent="0" algn="ctr">
              <a:buNone/>
            </a:pPr>
            <a:r>
              <a:rPr lang="en-US" sz="3200" dirty="0"/>
              <a:t>Sometimes, we believe </a:t>
            </a:r>
            <a:r>
              <a:rPr lang="en-US" sz="3200" dirty="0">
                <a:solidFill>
                  <a:schemeClr val="accent2"/>
                </a:solidFill>
              </a:rPr>
              <a:t>“God can”</a:t>
            </a:r>
            <a:r>
              <a:rPr lang="en-US" sz="3200" dirty="0"/>
              <a:t> but not sure if </a:t>
            </a:r>
            <a:r>
              <a:rPr lang="en-US" sz="3200" dirty="0">
                <a:solidFill>
                  <a:schemeClr val="accent2"/>
                </a:solidFill>
              </a:rPr>
              <a:t>“God will,”</a:t>
            </a:r>
            <a:r>
              <a:rPr lang="en-US" sz="3200" dirty="0"/>
              <a:t> leading to </a:t>
            </a:r>
            <a:r>
              <a:rPr lang="en-US" sz="3200" u="sng" dirty="0"/>
              <a:t>skepticism</a:t>
            </a:r>
            <a:r>
              <a:rPr lang="en-US" sz="3200" dirty="0"/>
              <a:t> in </a:t>
            </a:r>
            <a:r>
              <a:rPr lang="en-US" sz="3200" dirty="0">
                <a:solidFill>
                  <a:schemeClr val="accent2"/>
                </a:solidFill>
              </a:rPr>
              <a:t>His wisdom</a:t>
            </a:r>
            <a:r>
              <a:rPr lang="en-US" sz="3200" dirty="0"/>
              <a:t>. </a:t>
            </a:r>
          </a:p>
          <a:p>
            <a:pPr marL="0" indent="0" algn="ctr">
              <a:buNone/>
            </a:pPr>
            <a:endParaRPr lang="en-US" sz="3200" dirty="0"/>
          </a:p>
          <a:p>
            <a:pPr marL="0" indent="0" algn="ctr">
              <a:buNone/>
            </a:pPr>
            <a:r>
              <a:rPr lang="en-US" sz="3200" dirty="0"/>
              <a:t>Sometimes, we believe </a:t>
            </a:r>
            <a:r>
              <a:rPr lang="en-US" sz="3200" dirty="0">
                <a:solidFill>
                  <a:schemeClr val="accent2"/>
                </a:solidFill>
              </a:rPr>
              <a:t>“God will”</a:t>
            </a:r>
            <a:r>
              <a:rPr lang="en-US" sz="3200" dirty="0"/>
              <a:t> but not sure if </a:t>
            </a:r>
            <a:r>
              <a:rPr lang="en-US" sz="3200" dirty="0">
                <a:solidFill>
                  <a:schemeClr val="accent2"/>
                </a:solidFill>
              </a:rPr>
              <a:t>“God can,”</a:t>
            </a:r>
            <a:r>
              <a:rPr lang="en-US" sz="3200" dirty="0"/>
              <a:t> leading to a </a:t>
            </a:r>
            <a:r>
              <a:rPr lang="en-US" sz="3200" u="sng" dirty="0"/>
              <a:t>doubtfulness</a:t>
            </a:r>
            <a:r>
              <a:rPr lang="en-US" sz="3200" dirty="0"/>
              <a:t> in </a:t>
            </a:r>
            <a:r>
              <a:rPr lang="en-US" sz="3200" dirty="0">
                <a:solidFill>
                  <a:schemeClr val="accent2"/>
                </a:solidFill>
              </a:rPr>
              <a:t>His power</a:t>
            </a:r>
            <a:r>
              <a:rPr lang="en-US" sz="3200" dirty="0"/>
              <a:t>.</a:t>
            </a:r>
          </a:p>
        </p:txBody>
      </p:sp>
    </p:spTree>
    <p:extLst>
      <p:ext uri="{BB962C8B-B14F-4D97-AF65-F5344CB8AC3E}">
        <p14:creationId xmlns:p14="http://schemas.microsoft.com/office/powerpoint/2010/main" val="8827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DD7BF-563B-3B42-8386-C9D27B6C0F5C}"/>
              </a:ext>
            </a:extLst>
          </p:cNvPr>
          <p:cNvSpPr>
            <a:spLocks noGrp="1"/>
          </p:cNvSpPr>
          <p:nvPr>
            <p:ph idx="1"/>
          </p:nvPr>
        </p:nvSpPr>
        <p:spPr>
          <a:xfrm>
            <a:off x="165847" y="405466"/>
            <a:ext cx="9932894" cy="5811838"/>
          </a:xfrm>
        </p:spPr>
        <p:txBody>
          <a:bodyPr anchor="ctr">
            <a:normAutofit/>
          </a:bodyPr>
          <a:lstStyle/>
          <a:p>
            <a:pPr marL="0" indent="0" algn="ctr">
              <a:buNone/>
            </a:pPr>
            <a:r>
              <a:rPr lang="en-US" sz="4000" b="1" dirty="0">
                <a:solidFill>
                  <a:schemeClr val="accent2"/>
                </a:solidFill>
              </a:rPr>
              <a:t>If you </a:t>
            </a:r>
            <a:r>
              <a:rPr lang="en-US" sz="2000" dirty="0"/>
              <a:t>never</a:t>
            </a:r>
            <a:r>
              <a:rPr lang="en-US" dirty="0"/>
              <a:t> </a:t>
            </a:r>
            <a:r>
              <a:rPr lang="en-US" sz="4000" b="1" dirty="0">
                <a:solidFill>
                  <a:schemeClr val="accent2"/>
                </a:solidFill>
              </a:rPr>
              <a:t>step up</a:t>
            </a:r>
            <a:r>
              <a:rPr lang="en-US" dirty="0"/>
              <a:t>; </a:t>
            </a:r>
            <a:r>
              <a:rPr lang="en-US" sz="4000" b="1" dirty="0">
                <a:solidFill>
                  <a:schemeClr val="accent2"/>
                </a:solidFill>
              </a:rPr>
              <a:t>God will </a:t>
            </a:r>
            <a:r>
              <a:rPr lang="en-US" sz="2000" dirty="0"/>
              <a:t>not have the chance to</a:t>
            </a:r>
            <a:r>
              <a:rPr lang="en-US" dirty="0"/>
              <a:t> </a:t>
            </a:r>
            <a:r>
              <a:rPr lang="en-US" sz="4000" b="1" dirty="0">
                <a:solidFill>
                  <a:schemeClr val="accent2"/>
                </a:solidFill>
              </a:rPr>
              <a:t>step in</a:t>
            </a:r>
            <a:r>
              <a:rPr lang="en-US" dirty="0"/>
              <a:t>.</a:t>
            </a:r>
          </a:p>
        </p:txBody>
      </p:sp>
    </p:spTree>
    <p:extLst>
      <p:ext uri="{BB962C8B-B14F-4D97-AF65-F5344CB8AC3E}">
        <p14:creationId xmlns:p14="http://schemas.microsoft.com/office/powerpoint/2010/main" val="378393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7219-5245-5B47-9D9D-E9BB37D2A3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EA1EB4-B38F-7241-BB89-D46BDADA40D7}"/>
              </a:ext>
            </a:extLst>
          </p:cNvPr>
          <p:cNvSpPr>
            <a:spLocks noGrp="1"/>
          </p:cNvSpPr>
          <p:nvPr>
            <p:ph idx="1"/>
          </p:nvPr>
        </p:nvSpPr>
        <p:spPr/>
        <p:txBody>
          <a:bodyPr/>
          <a:lstStyle/>
          <a:p>
            <a:pPr marL="0" indent="0">
              <a:buNone/>
            </a:pPr>
            <a:r>
              <a:rPr lang="en-US" b="1" baseline="30000" dirty="0"/>
              <a:t>10 </a:t>
            </a:r>
            <a:r>
              <a:rPr lang="en-US" dirty="0"/>
              <a:t>The thief comes </a:t>
            </a:r>
            <a:r>
              <a:rPr lang="en-US" u="sng" dirty="0"/>
              <a:t>only</a:t>
            </a:r>
            <a:r>
              <a:rPr lang="en-US" dirty="0"/>
              <a:t> to steal and kill and destroy. </a:t>
            </a:r>
            <a:r>
              <a:rPr lang="en-US" b="1" dirty="0">
                <a:solidFill>
                  <a:schemeClr val="accent2"/>
                </a:solidFill>
              </a:rPr>
              <a:t>I came that they may have life and have it abundantly</a:t>
            </a:r>
            <a:r>
              <a:rPr lang="en-US" dirty="0"/>
              <a:t>.</a:t>
            </a:r>
          </a:p>
          <a:p>
            <a:pPr marL="0" indent="0">
              <a:buNone/>
            </a:pPr>
            <a:endParaRPr lang="en-US" dirty="0"/>
          </a:p>
          <a:p>
            <a:pPr marL="0" indent="0">
              <a:buNone/>
            </a:pPr>
            <a:r>
              <a:rPr lang="en-US" dirty="0"/>
              <a:t>John 10:10 (ESV)</a:t>
            </a:r>
          </a:p>
        </p:txBody>
      </p:sp>
    </p:spTree>
    <p:extLst>
      <p:ext uri="{BB962C8B-B14F-4D97-AF65-F5344CB8AC3E}">
        <p14:creationId xmlns:p14="http://schemas.microsoft.com/office/powerpoint/2010/main" val="248944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D5D9-D863-6D4B-9A2C-08ABECFC09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ADC359-F709-C045-A2CA-71E2B123331B}"/>
              </a:ext>
            </a:extLst>
          </p:cNvPr>
          <p:cNvSpPr>
            <a:spLocks noGrp="1"/>
          </p:cNvSpPr>
          <p:nvPr>
            <p:ph idx="1"/>
          </p:nvPr>
        </p:nvSpPr>
        <p:spPr/>
        <p:txBody>
          <a:bodyPr/>
          <a:lstStyle/>
          <a:p>
            <a:r>
              <a:rPr lang="en-US" dirty="0"/>
              <a:t>God might being doing things in your life to impact others</a:t>
            </a:r>
          </a:p>
          <a:p>
            <a:r>
              <a:rPr lang="en-US" dirty="0"/>
              <a:t>God never promises an easy life for believers</a:t>
            </a:r>
          </a:p>
          <a:p>
            <a:r>
              <a:rPr lang="en-US" dirty="0"/>
              <a:t>If you don’t step into the furnace God will never have a chance to show you his great power</a:t>
            </a:r>
          </a:p>
          <a:p>
            <a:endParaRPr lang="en-US" dirty="0"/>
          </a:p>
        </p:txBody>
      </p:sp>
    </p:spTree>
    <p:extLst>
      <p:ext uri="{BB962C8B-B14F-4D97-AF65-F5344CB8AC3E}">
        <p14:creationId xmlns:p14="http://schemas.microsoft.com/office/powerpoint/2010/main" val="8746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7E75-348A-CE44-8CAD-9C379D385A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3F7EEA-94CA-534A-878F-A58004CF3A8F}"/>
              </a:ext>
            </a:extLst>
          </p:cNvPr>
          <p:cNvSpPr>
            <a:spLocks noGrp="1"/>
          </p:cNvSpPr>
          <p:nvPr>
            <p:ph idx="1"/>
          </p:nvPr>
        </p:nvSpPr>
        <p:spPr/>
        <p:txBody>
          <a:bodyPr/>
          <a:lstStyle/>
          <a:p>
            <a:pPr marL="0" indent="0">
              <a:buNone/>
            </a:pPr>
            <a:r>
              <a:rPr lang="en-US" b="1" baseline="30000" dirty="0"/>
              <a:t>26 </a:t>
            </a:r>
            <a:r>
              <a:rPr lang="en-US" dirty="0"/>
              <a:t>Then Nebuchadnezzar came near to the door of the burning fiery furnace; he declared, “Shadrach, Meshach, and Abednego, </a:t>
            </a:r>
            <a:r>
              <a:rPr lang="en-US" dirty="0">
                <a:solidFill>
                  <a:schemeClr val="accent2"/>
                </a:solidFill>
              </a:rPr>
              <a:t>servants of the Most High God</a:t>
            </a:r>
            <a:r>
              <a:rPr lang="en-US" dirty="0"/>
              <a:t>, come out, and come here!” Then Shadrach, Meshach, and Abednego came out from the fire. </a:t>
            </a:r>
            <a:r>
              <a:rPr lang="en-US" b="1" baseline="30000" dirty="0"/>
              <a:t>27 </a:t>
            </a:r>
            <a:r>
              <a:rPr lang="en-US" dirty="0"/>
              <a:t>And the satraps, the prefects, the governors, and the king’s counselors gathered together and saw that </a:t>
            </a:r>
            <a:r>
              <a:rPr lang="en-US" dirty="0">
                <a:solidFill>
                  <a:schemeClr val="accent2"/>
                </a:solidFill>
              </a:rPr>
              <a:t>the fire had not had any power over the bodies of those men</a:t>
            </a:r>
            <a:r>
              <a:rPr lang="en-US" dirty="0"/>
              <a:t>. The hair of their heads was not singed, their cloaks were not harmed, and no smell of fire had come upon them. </a:t>
            </a:r>
          </a:p>
          <a:p>
            <a:pPr marL="0" indent="0">
              <a:buNone/>
            </a:pPr>
            <a:endParaRPr lang="en-US" dirty="0"/>
          </a:p>
          <a:p>
            <a:pPr marL="0" indent="0">
              <a:buNone/>
            </a:pPr>
            <a:r>
              <a:rPr lang="en-US" dirty="0"/>
              <a:t>Daniel 3:26-27</a:t>
            </a:r>
          </a:p>
        </p:txBody>
      </p:sp>
    </p:spTree>
    <p:extLst>
      <p:ext uri="{BB962C8B-B14F-4D97-AF65-F5344CB8AC3E}">
        <p14:creationId xmlns:p14="http://schemas.microsoft.com/office/powerpoint/2010/main" val="330167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FB56-FB07-E041-9418-7231907D46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F04FB5-684E-B745-9CEB-C2296C70176E}"/>
              </a:ext>
            </a:extLst>
          </p:cNvPr>
          <p:cNvSpPr>
            <a:spLocks noGrp="1"/>
          </p:cNvSpPr>
          <p:nvPr>
            <p:ph idx="1"/>
          </p:nvPr>
        </p:nvSpPr>
        <p:spPr/>
        <p:txBody>
          <a:bodyPr/>
          <a:lstStyle/>
          <a:p>
            <a:pPr marL="0" indent="0">
              <a:buNone/>
            </a:pPr>
            <a:r>
              <a:rPr lang="en-US" b="1" baseline="30000" dirty="0"/>
              <a:t>6 </a:t>
            </a:r>
            <a:r>
              <a:rPr lang="en-US" dirty="0"/>
              <a:t>And </a:t>
            </a:r>
            <a:r>
              <a:rPr lang="en-US" dirty="0">
                <a:solidFill>
                  <a:schemeClr val="accent2"/>
                </a:solidFill>
              </a:rPr>
              <a:t>without faith it is impossible to please him</a:t>
            </a:r>
            <a:r>
              <a:rPr lang="en-US" dirty="0"/>
              <a:t>, for whoever would draw near to God </a:t>
            </a:r>
            <a:r>
              <a:rPr lang="en-US" dirty="0">
                <a:solidFill>
                  <a:schemeClr val="accent2"/>
                </a:solidFill>
              </a:rPr>
              <a:t>must believe that he exists </a:t>
            </a:r>
            <a:r>
              <a:rPr lang="en-US" dirty="0"/>
              <a:t>and that he rewards those who seek him.</a:t>
            </a:r>
          </a:p>
          <a:p>
            <a:pPr marL="0" indent="0">
              <a:buNone/>
            </a:pPr>
            <a:endParaRPr lang="en-US" dirty="0"/>
          </a:p>
          <a:p>
            <a:pPr marL="0" indent="0">
              <a:buNone/>
            </a:pPr>
            <a:r>
              <a:rPr lang="en-US" dirty="0"/>
              <a:t>Hebrews 11:6 (ESV)</a:t>
            </a:r>
          </a:p>
          <a:p>
            <a:pPr marL="0" indent="0">
              <a:buNone/>
            </a:pPr>
            <a:endParaRPr lang="en-US" dirty="0"/>
          </a:p>
        </p:txBody>
      </p:sp>
    </p:spTree>
    <p:extLst>
      <p:ext uri="{BB962C8B-B14F-4D97-AF65-F5344CB8AC3E}">
        <p14:creationId xmlns:p14="http://schemas.microsoft.com/office/powerpoint/2010/main" val="640848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585B-1517-8D44-8A18-F48E42D52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BD2667-165E-6045-9213-A6324F979D42}"/>
              </a:ext>
            </a:extLst>
          </p:cNvPr>
          <p:cNvSpPr>
            <a:spLocks noGrp="1"/>
          </p:cNvSpPr>
          <p:nvPr>
            <p:ph idx="1"/>
          </p:nvPr>
        </p:nvSpPr>
        <p:spPr>
          <a:xfrm>
            <a:off x="838200" y="365125"/>
            <a:ext cx="10515600" cy="5811838"/>
          </a:xfrm>
        </p:spPr>
        <p:txBody>
          <a:bodyPr anchor="ctr"/>
          <a:lstStyle/>
          <a:p>
            <a:pPr marL="0" indent="0" algn="ctr">
              <a:buNone/>
            </a:pPr>
            <a:r>
              <a:rPr lang="en-US" dirty="0"/>
              <a:t>The devil tempts us to destroy our faith, but Got tests us to develop our faith, because a faith that cannot be tested cannot be trusted</a:t>
            </a:r>
          </a:p>
        </p:txBody>
      </p:sp>
    </p:spTree>
    <p:extLst>
      <p:ext uri="{BB962C8B-B14F-4D97-AF65-F5344CB8AC3E}">
        <p14:creationId xmlns:p14="http://schemas.microsoft.com/office/powerpoint/2010/main" val="225796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1AA7-216A-9B4F-956C-C88EF5412A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C54960-D11B-B641-8236-6FC374EE901C}"/>
              </a:ext>
            </a:extLst>
          </p:cNvPr>
          <p:cNvSpPr>
            <a:spLocks noGrp="1"/>
          </p:cNvSpPr>
          <p:nvPr>
            <p:ph idx="1"/>
          </p:nvPr>
        </p:nvSpPr>
        <p:spPr/>
        <p:txBody>
          <a:bodyPr>
            <a:normAutofit/>
          </a:bodyPr>
          <a:lstStyle/>
          <a:p>
            <a:r>
              <a:rPr lang="en-US" dirty="0"/>
              <a:t>Faith is a type of trusting that affirms the power of God and the </a:t>
            </a:r>
            <a:r>
              <a:rPr lang="en-US" dirty="0" err="1"/>
              <a:t>widsom</a:t>
            </a:r>
            <a:r>
              <a:rPr lang="en-US" dirty="0"/>
              <a:t> of God at the same time. It is a firm conviction that god always can, but He might not because in His wisdom, he may have some other purposes in store. Oftentimes, God permits what He might not prefer in order to accomplish what He loves even more. </a:t>
            </a:r>
          </a:p>
          <a:p>
            <a:r>
              <a:rPr lang="en-US" dirty="0"/>
              <a:t>“God can” and “God may not”</a:t>
            </a:r>
          </a:p>
          <a:p>
            <a:r>
              <a:rPr lang="en-US" dirty="0"/>
              <a:t>God allows them to be thrown into the flames even though they honored Him with bold, tenacious faith.</a:t>
            </a:r>
          </a:p>
        </p:txBody>
      </p:sp>
    </p:spTree>
    <p:extLst>
      <p:ext uri="{BB962C8B-B14F-4D97-AF65-F5344CB8AC3E}">
        <p14:creationId xmlns:p14="http://schemas.microsoft.com/office/powerpoint/2010/main" val="4248736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29F8-F89A-D34E-96F7-20D97CA9A5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766394-91F7-B244-B3BF-AC932B0E30F7}"/>
              </a:ext>
            </a:extLst>
          </p:cNvPr>
          <p:cNvSpPr>
            <a:spLocks noGrp="1"/>
          </p:cNvSpPr>
          <p:nvPr>
            <p:ph idx="1"/>
          </p:nvPr>
        </p:nvSpPr>
        <p:spPr/>
        <p:txBody>
          <a:bodyPr/>
          <a:lstStyle/>
          <a:p>
            <a:r>
              <a:rPr lang="en-US" dirty="0"/>
              <a:t>God never says being a Christian will be easy</a:t>
            </a:r>
          </a:p>
        </p:txBody>
      </p:sp>
    </p:spTree>
    <p:extLst>
      <p:ext uri="{BB962C8B-B14F-4D97-AF65-F5344CB8AC3E}">
        <p14:creationId xmlns:p14="http://schemas.microsoft.com/office/powerpoint/2010/main" val="23759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E765-17C8-A344-B740-75BC5D30607B}"/>
              </a:ext>
            </a:extLst>
          </p:cNvPr>
          <p:cNvSpPr>
            <a:spLocks noGrp="1"/>
          </p:cNvSpPr>
          <p:nvPr>
            <p:ph type="title"/>
          </p:nvPr>
        </p:nvSpPr>
        <p:spPr/>
        <p:txBody>
          <a:bodyPr/>
          <a:lstStyle/>
          <a:p>
            <a:r>
              <a:rPr lang="en-US" dirty="0"/>
              <a:t>https://podcasts.apple.com/us/podcast/fiery-furnace/id1469259027?i=1000527992363</a:t>
            </a:r>
          </a:p>
        </p:txBody>
      </p:sp>
      <p:sp>
        <p:nvSpPr>
          <p:cNvPr id="3" name="Content Placeholder 2">
            <a:extLst>
              <a:ext uri="{FF2B5EF4-FFF2-40B4-BE49-F238E27FC236}">
                <a16:creationId xmlns:a16="http://schemas.microsoft.com/office/drawing/2014/main" id="{956CB7FF-6D66-A14C-9418-6F33C0DA8A3F}"/>
              </a:ext>
            </a:extLst>
          </p:cNvPr>
          <p:cNvSpPr>
            <a:spLocks noGrp="1"/>
          </p:cNvSpPr>
          <p:nvPr>
            <p:ph idx="1"/>
          </p:nvPr>
        </p:nvSpPr>
        <p:spPr>
          <a:xfrm>
            <a:off x="680321" y="2336872"/>
            <a:ext cx="11073404" cy="4349303"/>
          </a:xfrm>
        </p:spPr>
        <p:txBody>
          <a:bodyPr>
            <a:normAutofit fontScale="55000" lnSpcReduction="20000"/>
          </a:bodyPr>
          <a:lstStyle/>
          <a:p>
            <a:r>
              <a:rPr lang="en-US" dirty="0"/>
              <a:t>I wish I could trust God more</a:t>
            </a:r>
          </a:p>
          <a:p>
            <a:r>
              <a:rPr lang="en-US" dirty="0"/>
              <a:t>I wish I could believe God more </a:t>
            </a:r>
          </a:p>
          <a:p>
            <a:r>
              <a:rPr lang="en-US" dirty="0"/>
              <a:t>I see other people and they seem to be praising God and praying more even when life is crazy – what do they have that I don’t?</a:t>
            </a:r>
          </a:p>
          <a:p>
            <a:r>
              <a:rPr lang="en-US" dirty="0"/>
              <a:t>Religious Persecution – people being martyred for worshipping Christ</a:t>
            </a:r>
          </a:p>
          <a:p>
            <a:r>
              <a:rPr lang="en-US" dirty="0"/>
              <a:t>Faith is not a contract with God – I’m going to trust you ‘so that’ my life will be better</a:t>
            </a:r>
          </a:p>
          <a:p>
            <a:r>
              <a:rPr lang="en-US" dirty="0"/>
              <a:t>If Faith is a deal, then what happens when you’re not getting when life falls apart – it means someone is not be keeping up with their end of the deal – either God is failing you; or you are failing him.</a:t>
            </a:r>
          </a:p>
          <a:p>
            <a:r>
              <a:rPr lang="en-US" dirty="0"/>
              <a:t>Matthew 18:1-4</a:t>
            </a:r>
          </a:p>
          <a:p>
            <a:r>
              <a:rPr lang="en-US" dirty="0"/>
              <a:t>Faith is depending on Jesus in my weakness – God get’s me through everything</a:t>
            </a:r>
          </a:p>
          <a:p>
            <a:pPr lvl="1"/>
            <a:r>
              <a:rPr lang="en-US" dirty="0"/>
              <a:t>I don’t breath unless God gives me breath</a:t>
            </a:r>
          </a:p>
          <a:p>
            <a:r>
              <a:rPr lang="en-US" dirty="0"/>
              <a:t>Faith is in weakness</a:t>
            </a:r>
          </a:p>
          <a:p>
            <a:r>
              <a:rPr lang="en-US" dirty="0"/>
              <a:t>My nothingness vs your everything</a:t>
            </a:r>
          </a:p>
          <a:p>
            <a:r>
              <a:rPr lang="en-US" dirty="0"/>
              <a:t>You may think you’re alone, you’re not a lone in the fire</a:t>
            </a:r>
          </a:p>
          <a:p>
            <a:r>
              <a:rPr lang="en-US" dirty="0"/>
              <a:t>In your weakness lean in the power of God</a:t>
            </a:r>
          </a:p>
          <a:p>
            <a:endParaRPr lang="en-US" dirty="0"/>
          </a:p>
          <a:p>
            <a:endParaRPr lang="en-US" dirty="0"/>
          </a:p>
        </p:txBody>
      </p:sp>
    </p:spTree>
    <p:extLst>
      <p:ext uri="{BB962C8B-B14F-4D97-AF65-F5344CB8AC3E}">
        <p14:creationId xmlns:p14="http://schemas.microsoft.com/office/powerpoint/2010/main" val="320997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8EF0-F60A-654D-A4CA-C62B7A02D949}"/>
              </a:ext>
            </a:extLst>
          </p:cNvPr>
          <p:cNvSpPr>
            <a:spLocks noGrp="1"/>
          </p:cNvSpPr>
          <p:nvPr>
            <p:ph type="title"/>
          </p:nvPr>
        </p:nvSpPr>
        <p:spPr/>
        <p:txBody>
          <a:bodyPr/>
          <a:lstStyle/>
          <a:p>
            <a:r>
              <a:rPr lang="en-US" dirty="0"/>
              <a:t>https://podcasts.apple.com/us/podcast/fiery-furnace/id1561500428?i=1000515645167</a:t>
            </a:r>
          </a:p>
        </p:txBody>
      </p:sp>
      <p:sp>
        <p:nvSpPr>
          <p:cNvPr id="3" name="Content Placeholder 2">
            <a:extLst>
              <a:ext uri="{FF2B5EF4-FFF2-40B4-BE49-F238E27FC236}">
                <a16:creationId xmlns:a16="http://schemas.microsoft.com/office/drawing/2014/main" id="{F30D5B6A-21FB-9847-A0CA-0CA359E6B2DD}"/>
              </a:ext>
            </a:extLst>
          </p:cNvPr>
          <p:cNvSpPr>
            <a:spLocks noGrp="1"/>
          </p:cNvSpPr>
          <p:nvPr>
            <p:ph idx="1"/>
          </p:nvPr>
        </p:nvSpPr>
        <p:spPr/>
        <p:txBody>
          <a:bodyPr>
            <a:normAutofit fontScale="85000" lnSpcReduction="10000"/>
          </a:bodyPr>
          <a:lstStyle/>
          <a:p>
            <a:r>
              <a:rPr lang="en-US" dirty="0"/>
              <a:t>They didn’t say God will put out the fire or prevent the entry into the furnace</a:t>
            </a:r>
          </a:p>
          <a:p>
            <a:r>
              <a:rPr lang="en-US" dirty="0"/>
              <a:t>They were prepared to go into the furnace – They knew they had to go into the furnace</a:t>
            </a:r>
          </a:p>
          <a:p>
            <a:r>
              <a:rPr lang="en-US" dirty="0"/>
              <a:t>Bad stuff can still happen to children of God</a:t>
            </a:r>
          </a:p>
          <a:p>
            <a:r>
              <a:rPr lang="en-US" dirty="0"/>
              <a:t>Trust in God’s power and trust in God’s plan</a:t>
            </a:r>
          </a:p>
          <a:p>
            <a:r>
              <a:rPr lang="en-US" dirty="0"/>
              <a:t>Sometimes it’s a Fiery Furnace</a:t>
            </a:r>
          </a:p>
          <a:p>
            <a:r>
              <a:rPr lang="en-US" dirty="0"/>
              <a:t>Isaiah 55:8</a:t>
            </a:r>
          </a:p>
          <a:p>
            <a:r>
              <a:rPr lang="en-US" dirty="0"/>
              <a:t>James 1</a:t>
            </a:r>
          </a:p>
          <a:p>
            <a:r>
              <a:rPr lang="en-US" dirty="0"/>
              <a:t>God is more concerned with developing you and I into people he’s called us to be than showing off His power</a:t>
            </a:r>
          </a:p>
          <a:p>
            <a:r>
              <a:rPr lang="en-US" dirty="0"/>
              <a:t>I’m working on you; not your circumstances</a:t>
            </a:r>
          </a:p>
        </p:txBody>
      </p:sp>
    </p:spTree>
    <p:extLst>
      <p:ext uri="{BB962C8B-B14F-4D97-AF65-F5344CB8AC3E}">
        <p14:creationId xmlns:p14="http://schemas.microsoft.com/office/powerpoint/2010/main" val="288348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C869-0333-5348-9D8A-AB01CA874D18}"/>
              </a:ext>
            </a:extLst>
          </p:cNvPr>
          <p:cNvSpPr>
            <a:spLocks noGrp="1"/>
          </p:cNvSpPr>
          <p:nvPr>
            <p:ph type="title"/>
          </p:nvPr>
        </p:nvSpPr>
        <p:spPr/>
        <p:txBody>
          <a:bodyPr>
            <a:normAutofit fontScale="90000"/>
          </a:bodyPr>
          <a:lstStyle/>
          <a:p>
            <a:r>
              <a:rPr lang="en-US" dirty="0"/>
              <a:t>https://podcasts.apple.com/us/podcast/fiery-furnace-the-book-of-daniel/id1532099060?i=1000507720868</a:t>
            </a:r>
          </a:p>
        </p:txBody>
      </p:sp>
      <p:sp>
        <p:nvSpPr>
          <p:cNvPr id="3" name="Content Placeholder 2">
            <a:extLst>
              <a:ext uri="{FF2B5EF4-FFF2-40B4-BE49-F238E27FC236}">
                <a16:creationId xmlns:a16="http://schemas.microsoft.com/office/drawing/2014/main" id="{12405A3B-0D95-FE44-9184-443AB7356466}"/>
              </a:ext>
            </a:extLst>
          </p:cNvPr>
          <p:cNvSpPr>
            <a:spLocks noGrp="1"/>
          </p:cNvSpPr>
          <p:nvPr>
            <p:ph idx="1"/>
          </p:nvPr>
        </p:nvSpPr>
        <p:spPr/>
        <p:txBody>
          <a:bodyPr/>
          <a:lstStyle/>
          <a:p>
            <a:r>
              <a:rPr lang="en-US" dirty="0"/>
              <a:t>You have perfection ‘in’ you, ‘with’ you, always – through the </a:t>
            </a:r>
            <a:r>
              <a:rPr lang="en-US"/>
              <a:t>Holy Spirit</a:t>
            </a:r>
          </a:p>
          <a:p>
            <a:endParaRPr lang="en-US"/>
          </a:p>
        </p:txBody>
      </p:sp>
    </p:spTree>
    <p:extLst>
      <p:ext uri="{BB962C8B-B14F-4D97-AF65-F5344CB8AC3E}">
        <p14:creationId xmlns:p14="http://schemas.microsoft.com/office/powerpoint/2010/main" val="99879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999D-254A-CB48-AEBA-DC238285E06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B7030C4-F790-BB40-A3BE-D7DC41CE13E4}"/>
              </a:ext>
            </a:extLst>
          </p:cNvPr>
          <p:cNvSpPr>
            <a:spLocks noGrp="1"/>
          </p:cNvSpPr>
          <p:nvPr>
            <p:ph idx="1"/>
          </p:nvPr>
        </p:nvSpPr>
        <p:spPr/>
        <p:txBody>
          <a:bodyPr>
            <a:normAutofit/>
          </a:bodyPr>
          <a:lstStyle/>
          <a:p>
            <a:r>
              <a:rPr lang="en-US" dirty="0"/>
              <a:t>Daniel 1: Education &amp; Attempted Indoctrination</a:t>
            </a:r>
          </a:p>
          <a:p>
            <a:r>
              <a:rPr lang="en-US" dirty="0"/>
              <a:t>Daniel 2: Daniel’s Revelation of Nebuchadnezzar’s Dream</a:t>
            </a:r>
          </a:p>
          <a:p>
            <a:r>
              <a:rPr lang="en-US" dirty="0"/>
              <a:t>Daniel 3: Fiery Furnace</a:t>
            </a:r>
          </a:p>
          <a:p>
            <a:pPr lvl="1"/>
            <a:r>
              <a:rPr lang="en-US" dirty="0"/>
              <a:t>Meshach; original name was </a:t>
            </a:r>
            <a:r>
              <a:rPr lang="en-US" dirty="0" err="1"/>
              <a:t>Misha</a:t>
            </a:r>
            <a:r>
              <a:rPr lang="en-US" b="1" dirty="0" err="1"/>
              <a:t>el</a:t>
            </a:r>
            <a:endParaRPr lang="en-US" b="1" dirty="0"/>
          </a:p>
          <a:p>
            <a:pPr lvl="2"/>
            <a:r>
              <a:rPr lang="en-US" dirty="0"/>
              <a:t>Who is </a:t>
            </a:r>
            <a:r>
              <a:rPr lang="en-US" b="1" dirty="0">
                <a:solidFill>
                  <a:schemeClr val="accent2"/>
                </a:solidFill>
              </a:rPr>
              <a:t>like God</a:t>
            </a:r>
          </a:p>
          <a:p>
            <a:pPr lvl="1"/>
            <a:r>
              <a:rPr lang="en-US" dirty="0" err="1"/>
              <a:t>Shadarach</a:t>
            </a:r>
            <a:r>
              <a:rPr lang="en-US" dirty="0"/>
              <a:t>; original name was Hanan</a:t>
            </a:r>
            <a:r>
              <a:rPr lang="en-US" b="1" dirty="0"/>
              <a:t>iah</a:t>
            </a:r>
          </a:p>
          <a:p>
            <a:pPr lvl="2"/>
            <a:r>
              <a:rPr lang="en-US" b="1" dirty="0">
                <a:solidFill>
                  <a:schemeClr val="accent2"/>
                </a:solidFill>
              </a:rPr>
              <a:t>Yahweh</a:t>
            </a:r>
            <a:r>
              <a:rPr lang="en-US" dirty="0"/>
              <a:t> is</a:t>
            </a:r>
            <a:r>
              <a:rPr lang="en-US" b="1" dirty="0"/>
              <a:t> </a:t>
            </a:r>
            <a:r>
              <a:rPr lang="en-US" b="1" dirty="0">
                <a:solidFill>
                  <a:schemeClr val="accent2"/>
                </a:solidFill>
              </a:rPr>
              <a:t>Gracious</a:t>
            </a:r>
          </a:p>
          <a:p>
            <a:pPr lvl="1"/>
            <a:r>
              <a:rPr lang="en-US" dirty="0"/>
              <a:t>Abednego; original name was Azar</a:t>
            </a:r>
            <a:r>
              <a:rPr lang="en-US" b="1" dirty="0"/>
              <a:t>iah</a:t>
            </a:r>
          </a:p>
          <a:p>
            <a:pPr lvl="2"/>
            <a:r>
              <a:rPr lang="en-US" b="1" dirty="0">
                <a:solidFill>
                  <a:schemeClr val="accent2"/>
                </a:solidFill>
              </a:rPr>
              <a:t>Yahweh</a:t>
            </a:r>
            <a:r>
              <a:rPr lang="en-US" b="1" dirty="0"/>
              <a:t> </a:t>
            </a:r>
            <a:r>
              <a:rPr lang="en-US" b="1" dirty="0">
                <a:solidFill>
                  <a:schemeClr val="accent2"/>
                </a:solidFill>
              </a:rPr>
              <a:t>has Helped</a:t>
            </a:r>
          </a:p>
        </p:txBody>
      </p:sp>
    </p:spTree>
    <p:extLst>
      <p:ext uri="{BB962C8B-B14F-4D97-AF65-F5344CB8AC3E}">
        <p14:creationId xmlns:p14="http://schemas.microsoft.com/office/powerpoint/2010/main" val="330393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719D24B-199E-F84E-AB9B-563436309499}"/>
              </a:ext>
            </a:extLst>
          </p:cNvPr>
          <p:cNvSpPr>
            <a:spLocks noGrp="1"/>
          </p:cNvSpPr>
          <p:nvPr>
            <p:ph type="title"/>
          </p:nvPr>
        </p:nvSpPr>
        <p:spPr>
          <a:xfrm>
            <a:off x="673749" y="4610244"/>
            <a:ext cx="3716233" cy="1714500"/>
          </a:xfrm>
        </p:spPr>
        <p:txBody>
          <a:bodyPr>
            <a:normAutofit/>
          </a:bodyPr>
          <a:lstStyle/>
          <a:p>
            <a:r>
              <a:rPr lang="en-US" sz="2800" b="1" dirty="0">
                <a:solidFill>
                  <a:schemeClr val="tx1"/>
                </a:solidFill>
                <a:latin typeface="Calibri" panose="020F0502020204030204" pitchFamily="34" charset="0"/>
                <a:cs typeface="Calibri" panose="020F0502020204030204" pitchFamily="34" charset="0"/>
              </a:rPr>
              <a:t>Our Lady of the Rockies</a:t>
            </a:r>
            <a:br>
              <a:rPr lang="en-US" sz="2800" b="1"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90 feet tall</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Made of Steel</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80 Tons</a:t>
            </a:r>
            <a:endParaRPr lang="en-US" sz="2800" dirty="0">
              <a:solidFill>
                <a:schemeClr val="tx1"/>
              </a:solidFill>
              <a:latin typeface="Calibri" panose="020F0502020204030204" pitchFamily="34" charset="0"/>
              <a:cs typeface="Calibri" panose="020F0502020204030204" pitchFamily="34" charset="0"/>
            </a:endParaRPr>
          </a:p>
        </p:txBody>
      </p:sp>
      <p:pic>
        <p:nvPicPr>
          <p:cNvPr id="4" name="Picture 6" descr="Our Lady of the Rockies Office and Gift Shop - Home | Facebook">
            <a:extLst>
              <a:ext uri="{FF2B5EF4-FFF2-40B4-BE49-F238E27FC236}">
                <a16:creationId xmlns:a16="http://schemas.microsoft.com/office/drawing/2014/main" id="{BBC55783-0091-C14B-ACEC-AFBB40ED1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67" r="1" b="15751"/>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ur Lady of the Rockies - Wikipedia">
            <a:extLst>
              <a:ext uri="{FF2B5EF4-FFF2-40B4-BE49-F238E27FC236}">
                <a16:creationId xmlns:a16="http://schemas.microsoft.com/office/drawing/2014/main" id="{80173106-7A6D-E746-A69B-29443FD661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290" r="-2" b="-2"/>
          <a:stretch/>
        </p:blipFill>
        <p:spPr bwMode="auto">
          <a:xfrm>
            <a:off x="4719344" y="370320"/>
            <a:ext cx="6798905"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A32932-8D62-3049-A7A1-A7A81B537D04}"/>
              </a:ext>
            </a:extLst>
          </p:cNvPr>
          <p:cNvSpPr>
            <a:spLocks noGrp="1"/>
          </p:cNvSpPr>
          <p:nvPr>
            <p:ph idx="1"/>
          </p:nvPr>
        </p:nvSpPr>
        <p:spPr>
          <a:xfrm>
            <a:off x="4793019" y="4610244"/>
            <a:ext cx="6725232" cy="1714500"/>
          </a:xfrm>
        </p:spPr>
        <p:txBody>
          <a:bodyPr anchor="ctr">
            <a:normAutofit/>
          </a:bodyPr>
          <a:lstStyle/>
          <a:p>
            <a:pPr marL="0" indent="0">
              <a:buNone/>
            </a:pPr>
            <a:r>
              <a:rPr lang="en-US" b="1" dirty="0">
                <a:solidFill>
                  <a:schemeClr val="tx1"/>
                </a:solidFill>
              </a:rPr>
              <a:t>Nebuchadnezzar’s Statue</a:t>
            </a:r>
            <a:r>
              <a:rPr lang="en-US" dirty="0">
                <a:solidFill>
                  <a:schemeClr val="tx1"/>
                </a:solidFill>
              </a:rPr>
              <a:t> </a:t>
            </a:r>
          </a:p>
          <a:p>
            <a:pPr marL="0" indent="0">
              <a:spcBef>
                <a:spcPts val="0"/>
              </a:spcBef>
              <a:buNone/>
            </a:pPr>
            <a:r>
              <a:rPr lang="en-US" sz="2400" dirty="0">
                <a:solidFill>
                  <a:schemeClr val="tx1"/>
                </a:solidFill>
              </a:rPr>
              <a:t>60 cubits, or 90 feet tall</a:t>
            </a:r>
          </a:p>
          <a:p>
            <a:pPr marL="0" indent="0">
              <a:spcBef>
                <a:spcPts val="0"/>
              </a:spcBef>
              <a:buNone/>
            </a:pPr>
            <a:r>
              <a:rPr lang="en-US" sz="2400" dirty="0">
                <a:solidFill>
                  <a:schemeClr val="tx1"/>
                </a:solidFill>
              </a:rPr>
              <a:t>Made of gold</a:t>
            </a:r>
          </a:p>
          <a:p>
            <a:pPr marL="0" indent="0">
              <a:spcBef>
                <a:spcPts val="0"/>
              </a:spcBef>
              <a:buNone/>
            </a:pPr>
            <a:endParaRPr lang="en-US" sz="2400" dirty="0"/>
          </a:p>
        </p:txBody>
      </p:sp>
    </p:spTree>
    <p:extLst>
      <p:ext uri="{BB962C8B-B14F-4D97-AF65-F5344CB8AC3E}">
        <p14:creationId xmlns:p14="http://schemas.microsoft.com/office/powerpoint/2010/main" val="34287505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513A-455F-7F44-80E9-8E8B771A17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AF5584-613C-5C41-ABFC-6CBD2BE21C7C}"/>
              </a:ext>
            </a:extLst>
          </p:cNvPr>
          <p:cNvSpPr>
            <a:spLocks noGrp="1"/>
          </p:cNvSpPr>
          <p:nvPr>
            <p:ph idx="1"/>
          </p:nvPr>
        </p:nvSpPr>
        <p:spPr/>
        <p:txBody>
          <a:bodyPr/>
          <a:lstStyle/>
          <a:p>
            <a:pPr marL="0" indent="0">
              <a:buNone/>
            </a:pPr>
            <a:r>
              <a:rPr lang="en-US" b="1" baseline="30000" dirty="0"/>
              <a:t>14 </a:t>
            </a:r>
            <a:r>
              <a:rPr lang="en-US" dirty="0"/>
              <a:t>Nebuchadnezzar answered and said to them, “Is it true, O Shadrach, Meshach, and Abednego, that you do not serve my gods or worship the golden image that I have set up? </a:t>
            </a:r>
            <a:r>
              <a:rPr lang="en-US" b="1" baseline="30000" dirty="0"/>
              <a:t>15 </a:t>
            </a:r>
            <a:r>
              <a:rPr lang="en-US" dirty="0"/>
              <a:t>Now if you are ready when you hear the sound of the horn, pipe, lyre, trigon, harp, bagpipe, and every kind of music, to fall down and worship the image that I have made, well and good. But if you do not worship, you shall immediately be cast into a burning fiery furnace. </a:t>
            </a:r>
            <a:r>
              <a:rPr lang="en-US" dirty="0">
                <a:solidFill>
                  <a:schemeClr val="accent2"/>
                </a:solidFill>
              </a:rPr>
              <a:t>And who is the god who will deliver you out of my hands?</a:t>
            </a:r>
            <a:r>
              <a:rPr lang="en-US" dirty="0"/>
              <a:t>” </a:t>
            </a:r>
          </a:p>
          <a:p>
            <a:pPr marL="0" indent="0">
              <a:buNone/>
            </a:pPr>
            <a:endParaRPr lang="en-US" dirty="0"/>
          </a:p>
          <a:p>
            <a:pPr marL="0" indent="0">
              <a:buNone/>
            </a:pPr>
            <a:r>
              <a:rPr lang="en-US" dirty="0"/>
              <a:t>Daniel 3:14-15 (ESV)</a:t>
            </a:r>
          </a:p>
        </p:txBody>
      </p:sp>
    </p:spTree>
    <p:extLst>
      <p:ext uri="{BB962C8B-B14F-4D97-AF65-F5344CB8AC3E}">
        <p14:creationId xmlns:p14="http://schemas.microsoft.com/office/powerpoint/2010/main" val="365743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BE1-538D-224D-B83E-1892BF0556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E26C69-92D8-F44E-82CF-31BFECD5FC92}"/>
              </a:ext>
            </a:extLst>
          </p:cNvPr>
          <p:cNvSpPr>
            <a:spLocks noGrp="1"/>
          </p:cNvSpPr>
          <p:nvPr>
            <p:ph idx="1"/>
          </p:nvPr>
        </p:nvSpPr>
        <p:spPr/>
        <p:txBody>
          <a:bodyPr/>
          <a:lstStyle/>
          <a:p>
            <a:pPr marL="0" indent="0">
              <a:buNone/>
            </a:pPr>
            <a:r>
              <a:rPr lang="en-US" b="1" baseline="30000" dirty="0"/>
              <a:t>16 </a:t>
            </a:r>
            <a:r>
              <a:rPr lang="en-US" dirty="0"/>
              <a:t>Shadrach, Meshach, and Abednego answered and said to the king, “O Nebuchadnezzar, </a:t>
            </a:r>
            <a:r>
              <a:rPr lang="en-US" dirty="0">
                <a:solidFill>
                  <a:schemeClr val="accent2"/>
                </a:solidFill>
              </a:rPr>
              <a:t>we have no need to answer you in this matter</a:t>
            </a:r>
            <a:r>
              <a:rPr lang="en-US" dirty="0"/>
              <a:t>. </a:t>
            </a:r>
            <a:r>
              <a:rPr lang="en-US" b="1" baseline="30000" dirty="0"/>
              <a:t>17 </a:t>
            </a:r>
            <a:r>
              <a:rPr lang="en-US" dirty="0"/>
              <a:t>If this be so, our God whom we serve </a:t>
            </a:r>
            <a:r>
              <a:rPr lang="en-US" dirty="0">
                <a:solidFill>
                  <a:schemeClr val="accent2"/>
                </a:solidFill>
              </a:rPr>
              <a:t>is able </a:t>
            </a:r>
            <a:r>
              <a:rPr lang="en-US" dirty="0"/>
              <a:t>to deliver us from the burning fiery furnace, and </a:t>
            </a:r>
            <a:r>
              <a:rPr lang="en-US" dirty="0">
                <a:solidFill>
                  <a:schemeClr val="accent2"/>
                </a:solidFill>
              </a:rPr>
              <a:t>he will deliver </a:t>
            </a:r>
            <a:r>
              <a:rPr lang="en-US" dirty="0"/>
              <a:t>us </a:t>
            </a:r>
            <a:r>
              <a:rPr lang="en-US" u="sng" dirty="0"/>
              <a:t>out of your hand</a:t>
            </a:r>
            <a:r>
              <a:rPr lang="en-US" dirty="0"/>
              <a:t>, O king. </a:t>
            </a:r>
            <a:r>
              <a:rPr lang="en-US" b="1" baseline="30000" dirty="0"/>
              <a:t>18 </a:t>
            </a:r>
            <a:r>
              <a:rPr lang="en-US" dirty="0">
                <a:solidFill>
                  <a:schemeClr val="accent2"/>
                </a:solidFill>
              </a:rPr>
              <a:t>But if not</a:t>
            </a:r>
            <a:r>
              <a:rPr lang="en-US" dirty="0"/>
              <a:t>, be it known to you, O king, that </a:t>
            </a:r>
            <a:r>
              <a:rPr lang="en-US" dirty="0">
                <a:solidFill>
                  <a:schemeClr val="accent2"/>
                </a:solidFill>
              </a:rPr>
              <a:t>we will not serve your gods or worship the golden image that you have set up</a:t>
            </a:r>
            <a:r>
              <a:rPr lang="en-US" dirty="0"/>
              <a:t>.” </a:t>
            </a:r>
          </a:p>
          <a:p>
            <a:pPr marL="0" indent="0">
              <a:buNone/>
            </a:pPr>
            <a:endParaRPr lang="en-US" dirty="0"/>
          </a:p>
          <a:p>
            <a:pPr marL="0" indent="0">
              <a:buNone/>
            </a:pPr>
            <a:r>
              <a:rPr lang="en-US" dirty="0"/>
              <a:t>Daniel 3:16-18 (ESV)</a:t>
            </a:r>
          </a:p>
          <a:p>
            <a:pPr marL="0" indent="0">
              <a:buNone/>
            </a:pPr>
            <a:endParaRPr lang="en-US" dirty="0"/>
          </a:p>
        </p:txBody>
      </p:sp>
    </p:spTree>
    <p:extLst>
      <p:ext uri="{BB962C8B-B14F-4D97-AF65-F5344CB8AC3E}">
        <p14:creationId xmlns:p14="http://schemas.microsoft.com/office/powerpoint/2010/main" val="45721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1C59-24B9-474B-9A14-89B50E28D40B}"/>
              </a:ext>
            </a:extLst>
          </p:cNvPr>
          <p:cNvSpPr>
            <a:spLocks noGrp="1"/>
          </p:cNvSpPr>
          <p:nvPr>
            <p:ph type="title"/>
          </p:nvPr>
        </p:nvSpPr>
        <p:spPr/>
        <p:txBody>
          <a:bodyPr/>
          <a:lstStyle/>
          <a:p>
            <a:r>
              <a:rPr lang="en-US" dirty="0"/>
              <a:t>Trust that…</a:t>
            </a:r>
          </a:p>
        </p:txBody>
      </p:sp>
      <p:sp>
        <p:nvSpPr>
          <p:cNvPr id="3" name="Content Placeholder 2">
            <a:extLst>
              <a:ext uri="{FF2B5EF4-FFF2-40B4-BE49-F238E27FC236}">
                <a16:creationId xmlns:a16="http://schemas.microsoft.com/office/drawing/2014/main" id="{79484071-5BD1-A144-9592-DD5C67E42B0B}"/>
              </a:ext>
            </a:extLst>
          </p:cNvPr>
          <p:cNvSpPr>
            <a:spLocks noGrp="1"/>
          </p:cNvSpPr>
          <p:nvPr>
            <p:ph idx="1"/>
          </p:nvPr>
        </p:nvSpPr>
        <p:spPr/>
        <p:txBody>
          <a:bodyPr>
            <a:normAutofit/>
          </a:bodyPr>
          <a:lstStyle/>
          <a:p>
            <a:r>
              <a:rPr lang="en-US" dirty="0"/>
              <a:t>God </a:t>
            </a:r>
            <a:r>
              <a:rPr lang="en-US" b="1" dirty="0">
                <a:solidFill>
                  <a:schemeClr val="accent2"/>
                </a:solidFill>
              </a:rPr>
              <a:t>is</a:t>
            </a:r>
            <a:r>
              <a:rPr lang="en-US" dirty="0"/>
              <a:t> </a:t>
            </a:r>
            <a:r>
              <a:rPr lang="en-US" dirty="0">
                <a:solidFill>
                  <a:schemeClr val="accent2"/>
                </a:solidFill>
              </a:rPr>
              <a:t>able</a:t>
            </a:r>
          </a:p>
          <a:p>
            <a:r>
              <a:rPr lang="en-US" dirty="0"/>
              <a:t>God </a:t>
            </a:r>
            <a:r>
              <a:rPr lang="en-US" b="1" dirty="0">
                <a:solidFill>
                  <a:schemeClr val="accent2"/>
                </a:solidFill>
              </a:rPr>
              <a:t>will</a:t>
            </a:r>
            <a:r>
              <a:rPr lang="en-US" dirty="0"/>
              <a:t> </a:t>
            </a:r>
            <a:r>
              <a:rPr lang="en-US" dirty="0">
                <a:solidFill>
                  <a:schemeClr val="accent2"/>
                </a:solidFill>
              </a:rPr>
              <a:t>deliver</a:t>
            </a:r>
          </a:p>
          <a:p>
            <a:r>
              <a:rPr lang="en-US" dirty="0"/>
              <a:t>God </a:t>
            </a:r>
            <a:r>
              <a:rPr lang="en-US" b="1" dirty="0">
                <a:solidFill>
                  <a:schemeClr val="accent2"/>
                </a:solidFill>
              </a:rPr>
              <a:t>has</a:t>
            </a:r>
            <a:r>
              <a:rPr lang="en-US" dirty="0"/>
              <a:t> </a:t>
            </a:r>
            <a:r>
              <a:rPr lang="en-US" dirty="0">
                <a:solidFill>
                  <a:schemeClr val="accent2"/>
                </a:solidFill>
              </a:rPr>
              <a:t>a plan for me</a:t>
            </a:r>
          </a:p>
        </p:txBody>
      </p:sp>
      <p:sp>
        <p:nvSpPr>
          <p:cNvPr id="4" name="Content Placeholder 2">
            <a:extLst>
              <a:ext uri="{FF2B5EF4-FFF2-40B4-BE49-F238E27FC236}">
                <a16:creationId xmlns:a16="http://schemas.microsoft.com/office/drawing/2014/main" id="{05B2D471-63A2-0644-9782-DCE93AA62D07}"/>
              </a:ext>
            </a:extLst>
          </p:cNvPr>
          <p:cNvSpPr txBox="1">
            <a:spLocks/>
          </p:cNvSpPr>
          <p:nvPr/>
        </p:nvSpPr>
        <p:spPr>
          <a:xfrm>
            <a:off x="838200" y="3283527"/>
            <a:ext cx="8014855" cy="289343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t>Faith</a:t>
            </a:r>
            <a:r>
              <a:rPr lang="en-US" sz="4000" dirty="0"/>
              <a:t> </a:t>
            </a:r>
            <a:r>
              <a:rPr lang="en-US" sz="4000" dirty="0">
                <a:solidFill>
                  <a:schemeClr val="accent2"/>
                </a:solidFill>
              </a:rPr>
              <a:t>honors</a:t>
            </a:r>
            <a:r>
              <a:rPr lang="en-US" sz="4000" dirty="0"/>
              <a:t> God, and God </a:t>
            </a:r>
            <a:r>
              <a:rPr lang="en-US" sz="4000" dirty="0">
                <a:solidFill>
                  <a:schemeClr val="accent2"/>
                </a:solidFill>
              </a:rPr>
              <a:t>loves to honor</a:t>
            </a:r>
            <a:r>
              <a:rPr lang="en-US" sz="4000" dirty="0"/>
              <a:t> </a:t>
            </a:r>
            <a:r>
              <a:rPr lang="en-US" sz="4800" dirty="0"/>
              <a:t>Faith</a:t>
            </a:r>
            <a:endParaRPr lang="en-US" sz="4000" dirty="0"/>
          </a:p>
        </p:txBody>
      </p:sp>
    </p:spTree>
    <p:extLst>
      <p:ext uri="{BB962C8B-B14F-4D97-AF65-F5344CB8AC3E}">
        <p14:creationId xmlns:p14="http://schemas.microsoft.com/office/powerpoint/2010/main" val="292108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6E9C-334F-8548-AF26-9593F3A266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69D49D-0DAD-D74B-BBEF-7CF0361D7DF8}"/>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b="1" baseline="30000" dirty="0"/>
              <a:t>19 </a:t>
            </a:r>
            <a:r>
              <a:rPr lang="en-US" dirty="0"/>
              <a:t>Then Nebuchadnezzar was </a:t>
            </a:r>
            <a:r>
              <a:rPr lang="en-US" dirty="0">
                <a:solidFill>
                  <a:schemeClr val="accent2"/>
                </a:solidFill>
              </a:rPr>
              <a:t>filled with fury</a:t>
            </a:r>
            <a:r>
              <a:rPr lang="en-US" dirty="0"/>
              <a:t>, and the expression of his face was changed against Shadrach, Meshach, and Abednego. He ordered the </a:t>
            </a:r>
            <a:r>
              <a:rPr lang="en-US" dirty="0">
                <a:solidFill>
                  <a:schemeClr val="accent2"/>
                </a:solidFill>
              </a:rPr>
              <a:t>furnace heated seven times more </a:t>
            </a:r>
            <a:r>
              <a:rPr lang="en-US" dirty="0"/>
              <a:t>than it was usually heated. </a:t>
            </a:r>
            <a:r>
              <a:rPr lang="en-US" b="1" baseline="30000" dirty="0"/>
              <a:t>20 </a:t>
            </a:r>
            <a:r>
              <a:rPr lang="en-US" dirty="0"/>
              <a:t>And he ordered some of the mighty men of his army to bind Shadrach, Meshach, and Abednego, and to cast them into the </a:t>
            </a:r>
            <a:r>
              <a:rPr lang="en-US" dirty="0">
                <a:solidFill>
                  <a:schemeClr val="accent2"/>
                </a:solidFill>
              </a:rPr>
              <a:t>burning fiery furnace</a:t>
            </a:r>
            <a:r>
              <a:rPr lang="en-US" dirty="0"/>
              <a:t>. </a:t>
            </a:r>
            <a:r>
              <a:rPr lang="en-US" b="1" baseline="30000" dirty="0"/>
              <a:t>21 </a:t>
            </a:r>
            <a:r>
              <a:rPr lang="en-US" dirty="0"/>
              <a:t>Then these men were bound in their cloaks, their tunics, their hats, and their other garments, and they were thrown into the </a:t>
            </a:r>
            <a:r>
              <a:rPr lang="en-US" dirty="0">
                <a:solidFill>
                  <a:schemeClr val="accent2"/>
                </a:solidFill>
              </a:rPr>
              <a:t>burning fiery furnace</a:t>
            </a:r>
            <a:r>
              <a:rPr lang="en-US" dirty="0"/>
              <a:t>. </a:t>
            </a:r>
            <a:r>
              <a:rPr lang="en-US" b="1" baseline="30000" dirty="0"/>
              <a:t>22 </a:t>
            </a:r>
            <a:r>
              <a:rPr lang="en-US" dirty="0"/>
              <a:t>Because the king’s order was urgent and the furnace overheated, the flame of the fire killed those men who took up Shadrach, Meshach, and Abednego. </a:t>
            </a:r>
            <a:r>
              <a:rPr lang="en-US" b="1" baseline="30000" dirty="0"/>
              <a:t>23 </a:t>
            </a:r>
            <a:r>
              <a:rPr lang="en-US" dirty="0">
                <a:solidFill>
                  <a:schemeClr val="accent2"/>
                </a:solidFill>
              </a:rPr>
              <a:t>And these three men, Shadrach, Meshach, and Abednego, fell bound into the burning fiery furnace. </a:t>
            </a:r>
          </a:p>
          <a:p>
            <a:pPr marL="0" indent="0">
              <a:buNone/>
            </a:pPr>
            <a:endParaRPr lang="en-US" dirty="0"/>
          </a:p>
          <a:p>
            <a:pPr marL="0" indent="0">
              <a:buNone/>
            </a:pPr>
            <a:r>
              <a:rPr lang="en-US" dirty="0"/>
              <a:t>Daniel 3:19-23 (ESV)</a:t>
            </a:r>
          </a:p>
        </p:txBody>
      </p:sp>
    </p:spTree>
    <p:extLst>
      <p:ext uri="{BB962C8B-B14F-4D97-AF65-F5344CB8AC3E}">
        <p14:creationId xmlns:p14="http://schemas.microsoft.com/office/powerpoint/2010/main" val="175111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5CA6-5B50-8549-9A79-E5E61D95B8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14C1DF-DCAC-6C40-A66D-F4C3FFD91ACF}"/>
              </a:ext>
            </a:extLst>
          </p:cNvPr>
          <p:cNvSpPr>
            <a:spLocks noGrp="1"/>
          </p:cNvSpPr>
          <p:nvPr>
            <p:ph idx="1"/>
          </p:nvPr>
        </p:nvSpPr>
        <p:spPr>
          <a:xfrm>
            <a:off x="838200" y="365125"/>
            <a:ext cx="10515600" cy="5811838"/>
          </a:xfrm>
        </p:spPr>
        <p:txBody>
          <a:bodyPr anchor="ctr">
            <a:normAutofit/>
          </a:bodyPr>
          <a:lstStyle/>
          <a:p>
            <a:pPr marL="0" indent="0" algn="ctr">
              <a:buNone/>
            </a:pPr>
            <a:r>
              <a:rPr lang="en-US" sz="3200" dirty="0"/>
              <a:t>God does not always mitigate our circumstances when we choose faith, but </a:t>
            </a:r>
            <a:r>
              <a:rPr lang="en-US" sz="3200" dirty="0">
                <a:solidFill>
                  <a:schemeClr val="accent2"/>
                </a:solidFill>
              </a:rPr>
              <a:t>just because life gets “hotter” does not mean that He has abandoned us</a:t>
            </a:r>
            <a:r>
              <a:rPr lang="en-US" sz="3200" dirty="0"/>
              <a:t>.</a:t>
            </a:r>
          </a:p>
        </p:txBody>
      </p:sp>
    </p:spTree>
    <p:extLst>
      <p:ext uri="{BB962C8B-B14F-4D97-AF65-F5344CB8AC3E}">
        <p14:creationId xmlns:p14="http://schemas.microsoft.com/office/powerpoint/2010/main" val="136626038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2981</Words>
  <Application>Microsoft Macintosh PowerPoint</Application>
  <PresentationFormat>Widescreen</PresentationFormat>
  <Paragraphs>224</Paragraphs>
  <Slides>29</Slides>
  <Notes>18</Notes>
  <HiddenSlides>13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Tw Cen MT</vt:lpstr>
      <vt:lpstr>Office Theme</vt:lpstr>
      <vt:lpstr>Fiery Furnace</vt:lpstr>
      <vt:lpstr>PowerPoint Presentation</vt:lpstr>
      <vt:lpstr>Background</vt:lpstr>
      <vt:lpstr>Our Lady of the Rockies 90 feet tall Made of Steel 80 Tons</vt:lpstr>
      <vt:lpstr>PowerPoint Presentation</vt:lpstr>
      <vt:lpstr>PowerPoint Presentation</vt:lpstr>
      <vt:lpstr>Trust that…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https://podcasts.apple.com/us/podcast/fiery-furnace/id1469259027?i=1000527992363</vt:lpstr>
      <vt:lpstr>https://podcasts.apple.com/us/podcast/fiery-furnace/id1561500428?i=1000515645167</vt:lpstr>
      <vt:lpstr>https://podcasts.apple.com/us/podcast/fiery-furnace-the-book-of-daniel/id1532099060?i=1000507720868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39</cp:revision>
  <dcterms:created xsi:type="dcterms:W3CDTF">2022-01-29T16:54:52Z</dcterms:created>
  <dcterms:modified xsi:type="dcterms:W3CDTF">2022-08-08T03:34:09Z</dcterms:modified>
</cp:coreProperties>
</file>