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96" r:id="rId3"/>
    <p:sldId id="325" r:id="rId4"/>
    <p:sldId id="297" r:id="rId5"/>
    <p:sldId id="313" r:id="rId6"/>
    <p:sldId id="319" r:id="rId7"/>
    <p:sldId id="305" r:id="rId8"/>
    <p:sldId id="327" r:id="rId9"/>
    <p:sldId id="328" r:id="rId10"/>
    <p:sldId id="298" r:id="rId11"/>
    <p:sldId id="329" r:id="rId12"/>
    <p:sldId id="303" r:id="rId13"/>
    <p:sldId id="304" r:id="rId14"/>
    <p:sldId id="316" r:id="rId15"/>
    <p:sldId id="308" r:id="rId16"/>
    <p:sldId id="318" r:id="rId17"/>
    <p:sldId id="320" r:id="rId18"/>
    <p:sldId id="306" r:id="rId19"/>
    <p:sldId id="299" r:id="rId20"/>
    <p:sldId id="324" r:id="rId21"/>
    <p:sldId id="322" r:id="rId22"/>
    <p:sldId id="323" r:id="rId23"/>
    <p:sldId id="321" r:id="rId24"/>
    <p:sldId id="317" r:id="rId25"/>
    <p:sldId id="311" r:id="rId26"/>
    <p:sldId id="315" r:id="rId27"/>
    <p:sldId id="263" r:id="rId28"/>
    <p:sldId id="310" r:id="rId29"/>
    <p:sldId id="265" r:id="rId30"/>
    <p:sldId id="257" r:id="rId31"/>
    <p:sldId id="258" r:id="rId32"/>
    <p:sldId id="259" r:id="rId33"/>
    <p:sldId id="260" r:id="rId34"/>
    <p:sldId id="261" r:id="rId35"/>
    <p:sldId id="262" r:id="rId36"/>
    <p:sldId id="314" r:id="rId37"/>
    <p:sldId id="280" r:id="rId38"/>
    <p:sldId id="281" r:id="rId39"/>
    <p:sldId id="289" r:id="rId40"/>
    <p:sldId id="294" r:id="rId41"/>
    <p:sldId id="292" r:id="rId42"/>
    <p:sldId id="286" r:id="rId43"/>
    <p:sldId id="282" r:id="rId44"/>
    <p:sldId id="284" r:id="rId45"/>
    <p:sldId id="287" r:id="rId46"/>
    <p:sldId id="291" r:id="rId47"/>
    <p:sldId id="279" r:id="rId48"/>
    <p:sldId id="290" r:id="rId49"/>
    <p:sldId id="288" r:id="rId50"/>
    <p:sldId id="293" r:id="rId51"/>
    <p:sldId id="283" r:id="rId52"/>
    <p:sldId id="28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378"/>
    <p:restoredTop sz="67747"/>
  </p:normalViewPr>
  <p:slideViewPr>
    <p:cSldViewPr snapToGrid="0" snapToObjects="1">
      <p:cViewPr varScale="1">
        <p:scale>
          <a:sx n="77" d="100"/>
          <a:sy n="77" d="100"/>
        </p:scale>
        <p:origin x="13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FD8AF-A3F7-E248-9F25-84E9112AD50C}"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CC090-3DCC-8548-AFE3-C3970557CCA4}" type="slidenum">
              <a:rPr lang="en-US" smtClean="0"/>
              <a:t>‹#›</a:t>
            </a:fld>
            <a:endParaRPr lang="en-US"/>
          </a:p>
        </p:txBody>
      </p:sp>
    </p:spTree>
    <p:extLst>
      <p:ext uri="{BB962C8B-B14F-4D97-AF65-F5344CB8AC3E}">
        <p14:creationId xmlns:p14="http://schemas.microsoft.com/office/powerpoint/2010/main" val="36032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Salvation is the undertone here, but we’re going to see other things as we dig in.</a:t>
            </a:r>
          </a:p>
        </p:txBody>
      </p:sp>
      <p:sp>
        <p:nvSpPr>
          <p:cNvPr id="4" name="Slide Number Placeholder 3"/>
          <p:cNvSpPr>
            <a:spLocks noGrp="1"/>
          </p:cNvSpPr>
          <p:nvPr>
            <p:ph type="sldNum" sz="quarter" idx="5"/>
          </p:nvPr>
        </p:nvSpPr>
        <p:spPr/>
        <p:txBody>
          <a:bodyPr/>
          <a:lstStyle/>
          <a:p>
            <a:fld id="{C3DCC090-3DCC-8548-AFE3-C3970557CCA4}" type="slidenum">
              <a:rPr lang="en-US" smtClean="0"/>
              <a:t>1</a:t>
            </a:fld>
            <a:endParaRPr lang="en-US"/>
          </a:p>
        </p:txBody>
      </p:sp>
    </p:spTree>
    <p:extLst>
      <p:ext uri="{BB962C8B-B14F-4D97-AF65-F5344CB8AC3E}">
        <p14:creationId xmlns:p14="http://schemas.microsoft.com/office/powerpoint/2010/main" val="63108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say- know this!</a:t>
            </a:r>
          </a:p>
          <a:p>
            <a:endParaRPr lang="en-US" dirty="0"/>
          </a:p>
          <a:p>
            <a:r>
              <a:rPr lang="en-US" dirty="0"/>
              <a:t>Paul starts to get clever here to combat words being used against the church by the Judaizers, Circumcision. As he says you were separated from the needs of this world, from the body of the flesh. You are different now. </a:t>
            </a:r>
            <a:r>
              <a:rPr lang="en-US" dirty="0" err="1"/>
              <a:t>Circumicision</a:t>
            </a:r>
            <a:r>
              <a:rPr lang="en-US" dirty="0"/>
              <a:t> Is symbolizing and separation from this world, this body.</a:t>
            </a:r>
          </a:p>
          <a:p>
            <a:endParaRPr lang="en-US" dirty="0"/>
          </a:p>
        </p:txBody>
      </p:sp>
      <p:sp>
        <p:nvSpPr>
          <p:cNvPr id="4" name="Slide Number Placeholder 3"/>
          <p:cNvSpPr>
            <a:spLocks noGrp="1"/>
          </p:cNvSpPr>
          <p:nvPr>
            <p:ph type="sldNum" sz="quarter" idx="5"/>
          </p:nvPr>
        </p:nvSpPr>
        <p:spPr/>
        <p:txBody>
          <a:bodyPr/>
          <a:lstStyle/>
          <a:p>
            <a:fld id="{C3DCC090-3DCC-8548-AFE3-C3970557CCA4}" type="slidenum">
              <a:rPr lang="en-US" smtClean="0"/>
              <a:t>12</a:t>
            </a:fld>
            <a:endParaRPr lang="en-US"/>
          </a:p>
        </p:txBody>
      </p:sp>
    </p:spTree>
    <p:extLst>
      <p:ext uri="{BB962C8B-B14F-4D97-AF65-F5344CB8AC3E}">
        <p14:creationId xmlns:p14="http://schemas.microsoft.com/office/powerpoint/2010/main" val="163406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Paul saying here? Salvation!</a:t>
            </a:r>
          </a:p>
          <a:p>
            <a:endParaRPr lang="en-US" dirty="0"/>
          </a:p>
          <a:p>
            <a:r>
              <a:rPr lang="en-US" dirty="0"/>
              <a:t>It’s continuous, never-ending Salvation. It’s always there</a:t>
            </a:r>
          </a:p>
        </p:txBody>
      </p:sp>
      <p:sp>
        <p:nvSpPr>
          <p:cNvPr id="4" name="Slide Number Placeholder 3"/>
          <p:cNvSpPr>
            <a:spLocks noGrp="1"/>
          </p:cNvSpPr>
          <p:nvPr>
            <p:ph type="sldNum" sz="quarter" idx="5"/>
          </p:nvPr>
        </p:nvSpPr>
        <p:spPr/>
        <p:txBody>
          <a:bodyPr/>
          <a:lstStyle/>
          <a:p>
            <a:fld id="{C3DCC090-3DCC-8548-AFE3-C3970557CCA4}" type="slidenum">
              <a:rPr lang="en-US" smtClean="0"/>
              <a:t>15</a:t>
            </a:fld>
            <a:endParaRPr lang="en-US"/>
          </a:p>
        </p:txBody>
      </p:sp>
    </p:spTree>
    <p:extLst>
      <p:ext uri="{BB962C8B-B14F-4D97-AF65-F5344CB8AC3E}">
        <p14:creationId xmlns:p14="http://schemas.microsoft.com/office/powerpoint/2010/main" val="413343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Becoming a Christian means receiving Christ. Being a Christian means living in fellowship with Christ, not merely holding some beliefs about Him. – he says WALK in him</a:t>
            </a:r>
          </a:p>
          <a:p>
            <a:endParaRPr lang="en-US" dirty="0"/>
          </a:p>
        </p:txBody>
      </p:sp>
      <p:sp>
        <p:nvSpPr>
          <p:cNvPr id="4" name="Slide Number Placeholder 3"/>
          <p:cNvSpPr>
            <a:spLocks noGrp="1"/>
          </p:cNvSpPr>
          <p:nvPr>
            <p:ph type="sldNum" sz="quarter" idx="5"/>
          </p:nvPr>
        </p:nvSpPr>
        <p:spPr/>
        <p:txBody>
          <a:bodyPr/>
          <a:lstStyle/>
          <a:p>
            <a:fld id="{C3DCC090-3DCC-8548-AFE3-C3970557CCA4}" type="slidenum">
              <a:rPr lang="en-US" smtClean="0"/>
              <a:t>16</a:t>
            </a:fld>
            <a:endParaRPr lang="en-US"/>
          </a:p>
        </p:txBody>
      </p:sp>
    </p:spTree>
    <p:extLst>
      <p:ext uri="{BB962C8B-B14F-4D97-AF65-F5344CB8AC3E}">
        <p14:creationId xmlns:p14="http://schemas.microsoft.com/office/powerpoint/2010/main" val="353510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Paul is leading into here, is God’s Salvation.</a:t>
            </a:r>
          </a:p>
        </p:txBody>
      </p:sp>
      <p:sp>
        <p:nvSpPr>
          <p:cNvPr id="4" name="Slide Number Placeholder 3"/>
          <p:cNvSpPr>
            <a:spLocks noGrp="1"/>
          </p:cNvSpPr>
          <p:nvPr>
            <p:ph type="sldNum" sz="quarter" idx="5"/>
          </p:nvPr>
        </p:nvSpPr>
        <p:spPr/>
        <p:txBody>
          <a:bodyPr/>
          <a:lstStyle/>
          <a:p>
            <a:fld id="{C3DCC090-3DCC-8548-AFE3-C3970557CCA4}" type="slidenum">
              <a:rPr lang="en-US" smtClean="0"/>
              <a:t>23</a:t>
            </a:fld>
            <a:endParaRPr lang="en-US"/>
          </a:p>
        </p:txBody>
      </p:sp>
    </p:spTree>
    <p:extLst>
      <p:ext uri="{BB962C8B-B14F-4D97-AF65-F5344CB8AC3E}">
        <p14:creationId xmlns:p14="http://schemas.microsoft.com/office/powerpoint/2010/main" val="402174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 AT THE 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start with getting a bit caught up. Paul is likely in Jail, in Rome during this writing. Scholars believe it was likely written around the same time as Ephesians. There was a man named Epaphras who was running the Colossian church is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3DCC090-3DCC-8548-AFE3-C3970557CCA4}" type="slidenum">
              <a:rPr lang="en-US" smtClean="0"/>
              <a:t>2</a:t>
            </a:fld>
            <a:endParaRPr lang="en-US"/>
          </a:p>
        </p:txBody>
      </p:sp>
    </p:spTree>
    <p:extLst>
      <p:ext uri="{BB962C8B-B14F-4D97-AF65-F5344CB8AC3E}">
        <p14:creationId xmlns:p14="http://schemas.microsoft.com/office/powerpoint/2010/main" val="417321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Gnostics:</a:t>
            </a:r>
          </a:p>
          <a:p>
            <a:pPr lvl="1"/>
            <a:r>
              <a:rPr lang="en-US" dirty="0"/>
              <a:t>The true God is pure spirit and dwells in the realm of pure light totally separated from this dark world</a:t>
            </a:r>
          </a:p>
          <a:p>
            <a:pPr lvl="1"/>
            <a:r>
              <a:rPr lang="en-US" dirty="0"/>
              <a:t>This world is evil for it is made of matter and matter is evil. The true God will have nothing to do with it for it was created by a lesser god and was a mistake</a:t>
            </a:r>
          </a:p>
          <a:p>
            <a:pPr lvl="1"/>
            <a:r>
              <a:rPr lang="en-US" dirty="0"/>
              <a:t>Only those with the spark of spirit can receive the knowledge and be reunited with the true God.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Philosopher: “a man who spends his life trying to understand what he knows before he begins to realize that he cannot understand”</a:t>
            </a:r>
          </a:p>
          <a:p>
            <a:endParaRPr lang="en-US" dirty="0"/>
          </a:p>
          <a:p>
            <a:r>
              <a:rPr lang="en-US" dirty="0"/>
              <a:t>Hellenistic’s – Pretty much Philosophy, Tradition, etc.</a:t>
            </a:r>
          </a:p>
          <a:p>
            <a:pPr lvl="1"/>
            <a:r>
              <a:rPr lang="en-US" dirty="0"/>
              <a:t>Taught by Aristotle</a:t>
            </a:r>
          </a:p>
          <a:p>
            <a:pPr lvl="1"/>
            <a:r>
              <a:rPr lang="en-US" dirty="0"/>
              <a:t>Superiority of the Greek way of life</a:t>
            </a:r>
          </a:p>
          <a:p>
            <a:pPr lvl="1"/>
            <a:r>
              <a:rPr lang="en-US" dirty="0"/>
              <a:t>Homer’s Iliad and Odyssey</a:t>
            </a:r>
          </a:p>
          <a:p>
            <a:endParaRPr lang="en-US" dirty="0"/>
          </a:p>
          <a:p>
            <a:r>
              <a:rPr lang="en-US" dirty="0"/>
              <a:t>Judaizers: Legalism</a:t>
            </a:r>
          </a:p>
        </p:txBody>
      </p:sp>
      <p:sp>
        <p:nvSpPr>
          <p:cNvPr id="4" name="Slide Number Placeholder 3"/>
          <p:cNvSpPr>
            <a:spLocks noGrp="1"/>
          </p:cNvSpPr>
          <p:nvPr>
            <p:ph type="sldNum" sz="quarter" idx="5"/>
          </p:nvPr>
        </p:nvSpPr>
        <p:spPr/>
        <p:txBody>
          <a:bodyPr/>
          <a:lstStyle/>
          <a:p>
            <a:fld id="{C3DCC090-3DCC-8548-AFE3-C3970557CCA4}" type="slidenum">
              <a:rPr lang="en-US" smtClean="0"/>
              <a:t>3</a:t>
            </a:fld>
            <a:endParaRPr lang="en-US"/>
          </a:p>
        </p:txBody>
      </p:sp>
    </p:spTree>
    <p:extLst>
      <p:ext uri="{BB962C8B-B14F-4D97-AF65-F5344CB8AC3E}">
        <p14:creationId xmlns:p14="http://schemas.microsoft.com/office/powerpoint/2010/main" val="145894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need is in Christ alone.</a:t>
            </a:r>
          </a:p>
          <a:p>
            <a:r>
              <a:rPr lang="en-US" dirty="0"/>
              <a:t>He is preparing the Colossians for the battle they’re about to face against the world around them.</a:t>
            </a:r>
          </a:p>
          <a:p>
            <a:r>
              <a:rPr lang="en-US" dirty="0"/>
              <a:t>He is holding them up in honor, showing joy for their “good order”, military grade discipline and firmness in their faith in Christ.</a:t>
            </a:r>
          </a:p>
          <a:p>
            <a:r>
              <a:rPr lang="en-US" dirty="0"/>
              <a:t>He’s lifting them up right now. Start off with an attaboy, you got this. You’re doing amazing.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how Paul address’s the problem. Really, it could be all summarized here, but Paul doesn’t stop here.</a:t>
            </a:r>
          </a:p>
          <a:p>
            <a:endParaRPr lang="en-US" dirty="0"/>
          </a:p>
          <a:p>
            <a:r>
              <a:rPr lang="en-US" dirty="0"/>
              <a:t>Is this much different than the world we’re in today? Aren’t we still threatened daily by all of these things, if not more?</a:t>
            </a:r>
          </a:p>
          <a:p>
            <a:endParaRPr lang="en-US" dirty="0"/>
          </a:p>
          <a:p>
            <a:r>
              <a:rPr lang="en-US" dirty="0"/>
              <a:t>How do we go about combating these things today?</a:t>
            </a:r>
          </a:p>
        </p:txBody>
      </p:sp>
      <p:sp>
        <p:nvSpPr>
          <p:cNvPr id="4" name="Slide Number Placeholder 3"/>
          <p:cNvSpPr>
            <a:spLocks noGrp="1"/>
          </p:cNvSpPr>
          <p:nvPr>
            <p:ph type="sldNum" sz="quarter" idx="5"/>
          </p:nvPr>
        </p:nvSpPr>
        <p:spPr/>
        <p:txBody>
          <a:bodyPr/>
          <a:lstStyle/>
          <a:p>
            <a:fld id="{C3DCC090-3DCC-8548-AFE3-C3970557CCA4}" type="slidenum">
              <a:rPr lang="en-US" smtClean="0"/>
              <a:t>4</a:t>
            </a:fld>
            <a:endParaRPr lang="en-US"/>
          </a:p>
        </p:txBody>
      </p:sp>
    </p:spTree>
    <p:extLst>
      <p:ext uri="{BB962C8B-B14F-4D97-AF65-F5344CB8AC3E}">
        <p14:creationId xmlns:p14="http://schemas.microsoft.com/office/powerpoint/2010/main" val="120541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foundation - if you don't have a strong foundation</a:t>
            </a:r>
          </a:p>
        </p:txBody>
      </p:sp>
      <p:sp>
        <p:nvSpPr>
          <p:cNvPr id="4" name="Slide Number Placeholder 3"/>
          <p:cNvSpPr>
            <a:spLocks noGrp="1"/>
          </p:cNvSpPr>
          <p:nvPr>
            <p:ph type="sldNum" sz="quarter" idx="5"/>
          </p:nvPr>
        </p:nvSpPr>
        <p:spPr/>
        <p:txBody>
          <a:bodyPr/>
          <a:lstStyle/>
          <a:p>
            <a:fld id="{C3DCC090-3DCC-8548-AFE3-C3970557CCA4}" type="slidenum">
              <a:rPr lang="en-US" smtClean="0"/>
              <a:t>5</a:t>
            </a:fld>
            <a:endParaRPr lang="en-US"/>
          </a:p>
        </p:txBody>
      </p:sp>
    </p:spTree>
    <p:extLst>
      <p:ext uri="{BB962C8B-B14F-4D97-AF65-F5344CB8AC3E}">
        <p14:creationId xmlns:p14="http://schemas.microsoft.com/office/powerpoint/2010/main" val="3725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background of the video</a:t>
            </a:r>
          </a:p>
          <a:p>
            <a:endParaRPr lang="en-US" dirty="0"/>
          </a:p>
          <a:p>
            <a:r>
              <a:rPr lang="en-US" dirty="0"/>
              <a:t>Deception: It’s everywhere </a:t>
            </a:r>
          </a:p>
          <a:p>
            <a:endParaRPr lang="en-US" dirty="0"/>
          </a:p>
          <a:p>
            <a:r>
              <a:rPr lang="en-US" dirty="0"/>
              <a:t>Emma and her friends we’re building a dance routine this week and the song her friends chose was Demi </a:t>
            </a:r>
            <a:r>
              <a:rPr lang="en-US" dirty="0" err="1"/>
              <a:t>Lavato’s</a:t>
            </a:r>
            <a:r>
              <a:rPr lang="en-US" dirty="0"/>
              <a:t> – Confident. They picked it because of a recent movie, Leap. About an orphan ballet dancer and they're telling her to find her confidence and they play this song at some key moments in the movie. If you don't know some of the words:</a:t>
            </a:r>
            <a:br>
              <a:rPr lang="en-US" dirty="0"/>
            </a:br>
            <a:r>
              <a:rPr lang="en-US" dirty="0"/>
              <a:t>”</a:t>
            </a:r>
          </a:p>
          <a:p>
            <a:r>
              <a:rPr lang="en-US" sz="1200" b="0" i="0" u="none" strike="noStrike" kern="1200" dirty="0">
                <a:solidFill>
                  <a:schemeClr val="tx1"/>
                </a:solidFill>
                <a:effectLst/>
                <a:latin typeface="+mn-lt"/>
                <a:ea typeface="+mn-ea"/>
                <a:cs typeface="+mn-cs"/>
              </a:rPr>
              <a:t>What's wrong with being</a:t>
            </a:r>
          </a:p>
          <a:p>
            <a:r>
              <a:rPr lang="en-US" sz="1200" b="0" i="0" u="none" strike="noStrike" kern="1200" dirty="0">
                <a:solidFill>
                  <a:schemeClr val="tx1"/>
                </a:solidFill>
                <a:effectLst/>
                <a:latin typeface="+mn-lt"/>
                <a:ea typeface="+mn-ea"/>
                <a:cs typeface="+mn-cs"/>
              </a:rPr>
              <a:t>What's wrong with being</a:t>
            </a:r>
          </a:p>
          <a:p>
            <a:r>
              <a:rPr lang="en-US" sz="1200" b="0" i="0" u="none" strike="noStrike" kern="1200" dirty="0">
                <a:solidFill>
                  <a:schemeClr val="tx1"/>
                </a:solidFill>
                <a:effectLst/>
                <a:latin typeface="+mn-lt"/>
                <a:ea typeface="+mn-ea"/>
                <a:cs typeface="+mn-cs"/>
              </a:rPr>
              <a:t>What's wrong with being confident?</a:t>
            </a:r>
          </a:p>
          <a:p>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Nothing, but where do you get your confidence? Where is your foundation of confidence built from? See the world will lead you to believe the world of the flesh is confidence</a:t>
            </a:r>
          </a:p>
          <a:p>
            <a:r>
              <a:rPr lang="en-US" sz="1200" b="1" kern="1200" dirty="0">
                <a:solidFill>
                  <a:schemeClr val="tx1"/>
                </a:solidFill>
                <a:effectLst/>
                <a:latin typeface="+mn-lt"/>
                <a:ea typeface="+mn-ea"/>
                <a:cs typeface="+mn-cs"/>
              </a:rPr>
              <a:t>Ephesians 3:12 </a:t>
            </a:r>
            <a:endParaRPr lang="en-US" sz="1200" kern="1200" dirty="0">
              <a:solidFill>
                <a:schemeClr val="tx1"/>
              </a:solidFill>
              <a:effectLst/>
              <a:latin typeface="+mn-lt"/>
              <a:ea typeface="+mn-ea"/>
              <a:cs typeface="+mn-cs"/>
            </a:endParaRPr>
          </a:p>
          <a:p>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in whom we have boldness and access with confidence through our faith in him.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surface level there's deception, but if you dig even </a:t>
            </a:r>
            <a:r>
              <a:rPr lang="en-US" sz="1200" kern="1200" dirty="0" err="1">
                <a:solidFill>
                  <a:schemeClr val="tx1"/>
                </a:solidFill>
                <a:effectLst/>
                <a:latin typeface="+mn-lt"/>
                <a:ea typeface="+mn-ea"/>
                <a:cs typeface="+mn-cs"/>
              </a:rPr>
              <a:t>furhter</a:t>
            </a:r>
            <a:r>
              <a:rPr lang="en-US" sz="1200" kern="1200" dirty="0">
                <a:solidFill>
                  <a:schemeClr val="tx1"/>
                </a:solidFill>
                <a:effectLst/>
                <a:latin typeface="+mn-lt"/>
                <a:ea typeface="+mn-ea"/>
                <a:cs typeface="+mn-cs"/>
              </a:rPr>
              <a:t> into the lyrics. There's very much a very sexual undertone to the song. I'm not going to go to do an in-depth analysis of her lyrics here, but give them a quick review for yourself.</a:t>
            </a:r>
          </a:p>
        </p:txBody>
      </p:sp>
      <p:sp>
        <p:nvSpPr>
          <p:cNvPr id="4" name="Slide Number Placeholder 3"/>
          <p:cNvSpPr>
            <a:spLocks noGrp="1"/>
          </p:cNvSpPr>
          <p:nvPr>
            <p:ph type="sldNum" sz="quarter" idx="5"/>
          </p:nvPr>
        </p:nvSpPr>
        <p:spPr/>
        <p:txBody>
          <a:bodyPr/>
          <a:lstStyle/>
          <a:p>
            <a:fld id="{C3DCC090-3DCC-8548-AFE3-C3970557CCA4}" type="slidenum">
              <a:rPr lang="en-US" smtClean="0"/>
              <a:t>6</a:t>
            </a:fld>
            <a:endParaRPr lang="en-US"/>
          </a:p>
        </p:txBody>
      </p:sp>
    </p:spTree>
    <p:extLst>
      <p:ext uri="{BB962C8B-B14F-4D97-AF65-F5344CB8AC3E}">
        <p14:creationId xmlns:p14="http://schemas.microsoft.com/office/powerpoint/2010/main" val="47299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The devil is active, constantly trying to tempt, to steal, kill and destroy your foundation. Jesus went through this, and he set a great example for us.</a:t>
            </a:r>
          </a:p>
        </p:txBody>
      </p:sp>
      <p:sp>
        <p:nvSpPr>
          <p:cNvPr id="4" name="Slide Number Placeholder 3"/>
          <p:cNvSpPr>
            <a:spLocks noGrp="1"/>
          </p:cNvSpPr>
          <p:nvPr>
            <p:ph type="sldNum" sz="quarter" idx="5"/>
          </p:nvPr>
        </p:nvSpPr>
        <p:spPr/>
        <p:txBody>
          <a:bodyPr/>
          <a:lstStyle/>
          <a:p>
            <a:fld id="{C3DCC090-3DCC-8548-AFE3-C3970557CCA4}" type="slidenum">
              <a:rPr lang="en-US" smtClean="0"/>
              <a:t>7</a:t>
            </a:fld>
            <a:endParaRPr lang="en-US"/>
          </a:p>
        </p:txBody>
      </p:sp>
    </p:spTree>
    <p:extLst>
      <p:ext uri="{BB962C8B-B14F-4D97-AF65-F5344CB8AC3E}">
        <p14:creationId xmlns:p14="http://schemas.microsoft.com/office/powerpoint/2010/main" val="97603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Set an example for us in Matthew 4. Jesus turned to the word as he being tempted out in the wilderness.</a:t>
            </a:r>
          </a:p>
          <a:p>
            <a:endParaRPr lang="en-US" dirty="0"/>
          </a:p>
          <a:p>
            <a:endParaRPr lang="en-US" dirty="0"/>
          </a:p>
        </p:txBody>
      </p:sp>
      <p:sp>
        <p:nvSpPr>
          <p:cNvPr id="4" name="Slide Number Placeholder 3"/>
          <p:cNvSpPr>
            <a:spLocks noGrp="1"/>
          </p:cNvSpPr>
          <p:nvPr>
            <p:ph type="sldNum" sz="quarter" idx="5"/>
          </p:nvPr>
        </p:nvSpPr>
        <p:spPr/>
        <p:txBody>
          <a:bodyPr/>
          <a:lstStyle/>
          <a:p>
            <a:fld id="{C3DCC090-3DCC-8548-AFE3-C3970557CCA4}" type="slidenum">
              <a:rPr lang="en-US" smtClean="0"/>
              <a:t>8</a:t>
            </a:fld>
            <a:endParaRPr lang="en-US"/>
          </a:p>
        </p:txBody>
      </p:sp>
    </p:spTree>
    <p:extLst>
      <p:ext uri="{BB962C8B-B14F-4D97-AF65-F5344CB8AC3E}">
        <p14:creationId xmlns:p14="http://schemas.microsoft.com/office/powerpoint/2010/main" val="81805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Rooted – Take nourishment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Built up – Imagery of a building – Under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Jesus is God and you have been filled, completed, in him – he is ALL you need!! None of these other things these people are saying are necessary or truth…</a:t>
            </a:r>
          </a:p>
          <a:p>
            <a:endParaRPr lang="en-US" dirty="0"/>
          </a:p>
          <a:p>
            <a:r>
              <a:rPr lang="en-US" dirty="0"/>
              <a:t>Paul says, make no mistake about it, Jesus is God – ‘the whole fullness of deity dwells bodily’</a:t>
            </a:r>
          </a:p>
        </p:txBody>
      </p:sp>
      <p:sp>
        <p:nvSpPr>
          <p:cNvPr id="4" name="Slide Number Placeholder 3"/>
          <p:cNvSpPr>
            <a:spLocks noGrp="1"/>
          </p:cNvSpPr>
          <p:nvPr>
            <p:ph type="sldNum" sz="quarter" idx="5"/>
          </p:nvPr>
        </p:nvSpPr>
        <p:spPr/>
        <p:txBody>
          <a:bodyPr/>
          <a:lstStyle/>
          <a:p>
            <a:fld id="{C3DCC090-3DCC-8548-AFE3-C3970557CCA4}" type="slidenum">
              <a:rPr lang="en-US" smtClean="0"/>
              <a:t>10</a:t>
            </a:fld>
            <a:endParaRPr lang="en-US"/>
          </a:p>
        </p:txBody>
      </p:sp>
    </p:spTree>
    <p:extLst>
      <p:ext uri="{BB962C8B-B14F-4D97-AF65-F5344CB8AC3E}">
        <p14:creationId xmlns:p14="http://schemas.microsoft.com/office/powerpoint/2010/main" val="399336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21DF-F9A7-B747-9D86-F136DC1B9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9A23C-64AE-5846-9731-B97F28BF3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14D4E8-3717-3144-8DB9-E6E9D2B9BBCF}"/>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48412DFC-32A6-1549-B93C-110F3A48F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8E71D-DED1-3B4D-8ACA-0EEFFEE42393}"/>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375845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AE24-AF3A-B848-B9A6-8BDC4EFB1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B2A58-5A9B-2546-B49C-0F95CEB94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8B630-6AF3-0649-8F23-EFE42B3572B9}"/>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0B042701-FE86-C042-A5B2-B10C5EF7E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20F1-623D-E54B-88C5-BCB86FB4B7D7}"/>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176554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AD430-0BD1-3146-8BFD-A0AECFC01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F127E-B519-854B-BF36-02253DA22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AB8C8-B390-7540-BACD-7BF4521B3119}"/>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87E39AF9-DD2D-C44F-A056-B35E982BD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2BA5C-ECA5-854F-9722-77B90F0B92A1}"/>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206686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E890-4225-DB41-8B0B-0DFDA4DCA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0D0C9-CB3A-8F48-8DC2-BD2FFE4B3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4ECBE-E773-8F47-A0E0-337CEEB13AF3}"/>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130C123F-E3D1-4E45-B7B1-FAB0F7CBF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E729F-0E9D-F34C-9526-7750848122F8}"/>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376142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A9B7-D10A-E74A-9B49-046851F48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5637D5-F6B7-6140-A6CF-E231C4C88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E302D-A1E8-5145-8B52-2BA37364B0DD}"/>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C0E77143-F122-C44A-9FC1-00EE3BAEA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0DCF7-EFA8-5148-BD66-A833D8070A1A}"/>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185423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A34B-30B1-AB44-94B1-FED02B0D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54B55-C315-B549-A45E-BEA98111D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BCEE62-DCAE-DB4F-8D28-9A48A30FE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E2878-2F8B-5840-BADF-23D818C98275}"/>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6" name="Footer Placeholder 5">
            <a:extLst>
              <a:ext uri="{FF2B5EF4-FFF2-40B4-BE49-F238E27FC236}">
                <a16:creationId xmlns:a16="http://schemas.microsoft.com/office/drawing/2014/main" id="{553381B7-8D0A-9943-BE79-A6AB30D5A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A5DC9-AF17-F84E-8208-B9FFAB89718A}"/>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116489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C284-5BF6-F34F-9F76-98C55ECF59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0D14E-1612-FD41-B4CA-90883E1F5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5C51-6B13-D646-AE39-5E2170424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0125B-5614-7945-B5C1-C939BC20F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B8BFF9-B9AB-0847-81C0-DEE109037E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BCE77-1D60-5E40-A641-195A68457F52}"/>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8" name="Footer Placeholder 7">
            <a:extLst>
              <a:ext uri="{FF2B5EF4-FFF2-40B4-BE49-F238E27FC236}">
                <a16:creationId xmlns:a16="http://schemas.microsoft.com/office/drawing/2014/main" id="{C6E61E05-DFA5-FA4F-A0E7-E45F6DC0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35DFB0-E0B8-E74E-839A-62557F9BE8A0}"/>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400132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7F70-77D8-4B49-8D4D-00C2DC571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C2C92-88C4-EB40-91C4-A7434DDBD65D}"/>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4" name="Footer Placeholder 3">
            <a:extLst>
              <a:ext uri="{FF2B5EF4-FFF2-40B4-BE49-F238E27FC236}">
                <a16:creationId xmlns:a16="http://schemas.microsoft.com/office/drawing/2014/main" id="{86B3DBA8-31AC-A24D-AE2E-02F8EF2FC2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26B91F-AAAD-F940-B5A4-4CA9FBEAC3C9}"/>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23663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5288B-7529-7B41-857D-07ED8C00899D}"/>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3" name="Footer Placeholder 2">
            <a:extLst>
              <a:ext uri="{FF2B5EF4-FFF2-40B4-BE49-F238E27FC236}">
                <a16:creationId xmlns:a16="http://schemas.microsoft.com/office/drawing/2014/main" id="{0B69B8A4-D2A8-E74D-BC7E-2A5F8A630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4F3DB-AFA2-D242-A8E2-9B2A3306C849}"/>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404589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3D27-F442-B245-9CD9-DCBCB71DE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7BB35-C0A4-A74B-8EEE-BE83E92F6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CFBD8-A317-434F-A57F-DF4741CC3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97210-B966-2842-9554-3D7A57EF8ACF}"/>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6" name="Footer Placeholder 5">
            <a:extLst>
              <a:ext uri="{FF2B5EF4-FFF2-40B4-BE49-F238E27FC236}">
                <a16:creationId xmlns:a16="http://schemas.microsoft.com/office/drawing/2014/main" id="{1E99180B-D0C6-DD41-B2A1-F45091A34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051E1-8A1C-8541-B69A-A673E58C15BE}"/>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270683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0B1F-C2C2-5040-B6F8-8ED23AF41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41281-0DAB-D040-A75D-34B9DA4C2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E6263C-D8A8-CC4F-8177-1C16C85D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20939-08CF-974C-85BC-A07FABB64485}"/>
              </a:ext>
            </a:extLst>
          </p:cNvPr>
          <p:cNvSpPr>
            <a:spLocks noGrp="1"/>
          </p:cNvSpPr>
          <p:nvPr>
            <p:ph type="dt" sz="half" idx="10"/>
          </p:nvPr>
        </p:nvSpPr>
        <p:spPr/>
        <p:txBody>
          <a:bodyPr/>
          <a:lstStyle/>
          <a:p>
            <a:fld id="{99A49562-651A-DA4F-A9D1-B4AD5AA39931}" type="datetimeFigureOut">
              <a:rPr lang="en-US" smtClean="0"/>
              <a:t>8/7/22</a:t>
            </a:fld>
            <a:endParaRPr lang="en-US"/>
          </a:p>
        </p:txBody>
      </p:sp>
      <p:sp>
        <p:nvSpPr>
          <p:cNvPr id="6" name="Footer Placeholder 5">
            <a:extLst>
              <a:ext uri="{FF2B5EF4-FFF2-40B4-BE49-F238E27FC236}">
                <a16:creationId xmlns:a16="http://schemas.microsoft.com/office/drawing/2014/main" id="{B4C0483E-B0E0-CE46-9610-505B85CAC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5B5A4-A67F-AE4B-83B8-96A6EFF8CAEA}"/>
              </a:ext>
            </a:extLst>
          </p:cNvPr>
          <p:cNvSpPr>
            <a:spLocks noGrp="1"/>
          </p:cNvSpPr>
          <p:nvPr>
            <p:ph type="sldNum" sz="quarter" idx="12"/>
          </p:nvPr>
        </p:nvSpPr>
        <p:spPr/>
        <p:txBody>
          <a:bodyPr/>
          <a:lstStyle/>
          <a:p>
            <a:fld id="{B57C1210-3D17-9C4E-8B65-19C9CE00C555}" type="slidenum">
              <a:rPr lang="en-US" smtClean="0"/>
              <a:t>‹#›</a:t>
            </a:fld>
            <a:endParaRPr lang="en-US"/>
          </a:p>
        </p:txBody>
      </p:sp>
    </p:spTree>
    <p:extLst>
      <p:ext uri="{BB962C8B-B14F-4D97-AF65-F5344CB8AC3E}">
        <p14:creationId xmlns:p14="http://schemas.microsoft.com/office/powerpoint/2010/main" val="280851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75F0C-B4C9-2148-AD06-B263F1272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D7697-73CC-C142-BE61-FC6D1022A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1BF06-E04F-3440-BA0E-783C4FBDB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49562-651A-DA4F-A9D1-B4AD5AA39931}" type="datetimeFigureOut">
              <a:rPr lang="en-US" smtClean="0"/>
              <a:t>8/7/22</a:t>
            </a:fld>
            <a:endParaRPr lang="en-US"/>
          </a:p>
        </p:txBody>
      </p:sp>
      <p:sp>
        <p:nvSpPr>
          <p:cNvPr id="5" name="Footer Placeholder 4">
            <a:extLst>
              <a:ext uri="{FF2B5EF4-FFF2-40B4-BE49-F238E27FC236}">
                <a16:creationId xmlns:a16="http://schemas.microsoft.com/office/drawing/2014/main" id="{4C1437E5-27CE-DA45-BC16-910A152DF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4F9816-5B0A-5245-824A-052782EAC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C1210-3D17-9C4E-8B65-19C9CE00C555}" type="slidenum">
              <a:rPr lang="en-US" smtClean="0"/>
              <a:t>‹#›</a:t>
            </a:fld>
            <a:endParaRPr lang="en-US"/>
          </a:p>
        </p:txBody>
      </p:sp>
    </p:spTree>
    <p:extLst>
      <p:ext uri="{BB962C8B-B14F-4D97-AF65-F5344CB8AC3E}">
        <p14:creationId xmlns:p14="http://schemas.microsoft.com/office/powerpoint/2010/main" val="293052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pum_JUipWqo?feature=oembed" TargetMode="Externa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tex.stackexchange.com/questions/119277/non-bitmapped-thumb-up-symbol-for-flagging-good-practice-tip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0BC-5F8A-4E40-A293-8B5A456D906C}"/>
              </a:ext>
            </a:extLst>
          </p:cNvPr>
          <p:cNvSpPr>
            <a:spLocks noGrp="1"/>
          </p:cNvSpPr>
          <p:nvPr>
            <p:ph type="ctrTitle"/>
          </p:nvPr>
        </p:nvSpPr>
        <p:spPr/>
        <p:txBody>
          <a:bodyPr/>
          <a:lstStyle/>
          <a:p>
            <a:r>
              <a:rPr lang="en-US" dirty="0"/>
              <a:t>Colossians 2:4-15</a:t>
            </a:r>
          </a:p>
        </p:txBody>
      </p:sp>
      <p:sp>
        <p:nvSpPr>
          <p:cNvPr id="3" name="Subtitle 2">
            <a:extLst>
              <a:ext uri="{FF2B5EF4-FFF2-40B4-BE49-F238E27FC236}">
                <a16:creationId xmlns:a16="http://schemas.microsoft.com/office/drawing/2014/main" id="{E7556C6C-754B-3144-8888-D6BEAB353357}"/>
              </a:ext>
            </a:extLst>
          </p:cNvPr>
          <p:cNvSpPr>
            <a:spLocks noGrp="1"/>
          </p:cNvSpPr>
          <p:nvPr>
            <p:ph type="subTitle" idx="1"/>
          </p:nvPr>
        </p:nvSpPr>
        <p:spPr/>
        <p:txBody>
          <a:bodyPr>
            <a:normAutofit/>
          </a:bodyPr>
          <a:lstStyle/>
          <a:p>
            <a:r>
              <a:rPr lang="en-US" sz="4000" b="1" dirty="0">
                <a:solidFill>
                  <a:schemeClr val="accent2"/>
                </a:solidFill>
              </a:rPr>
              <a:t>Foundation in Salvation</a:t>
            </a:r>
          </a:p>
        </p:txBody>
      </p:sp>
    </p:spTree>
    <p:extLst>
      <p:ext uri="{BB962C8B-B14F-4D97-AF65-F5344CB8AC3E}">
        <p14:creationId xmlns:p14="http://schemas.microsoft.com/office/powerpoint/2010/main" val="32340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9ECAC-00EF-E444-A825-8C0DEC58D52A}"/>
              </a:ext>
            </a:extLst>
          </p:cNvPr>
          <p:cNvSpPr>
            <a:spLocks noGrp="1"/>
          </p:cNvSpPr>
          <p:nvPr>
            <p:ph idx="1"/>
          </p:nvPr>
        </p:nvSpPr>
        <p:spPr>
          <a:xfrm>
            <a:off x="838200" y="2565639"/>
            <a:ext cx="10515600" cy="1726722"/>
          </a:xfrm>
        </p:spPr>
        <p:txBody>
          <a:bodyPr>
            <a:normAutofit/>
          </a:bodyPr>
          <a:lstStyle/>
          <a:p>
            <a:pPr marL="0" indent="0">
              <a:buNone/>
            </a:pPr>
            <a:r>
              <a:rPr lang="en-US" b="1" baseline="30000" dirty="0"/>
              <a:t>7 </a:t>
            </a:r>
            <a:r>
              <a:rPr lang="en-US" b="1" u="sng" dirty="0">
                <a:solidFill>
                  <a:schemeClr val="accent2"/>
                </a:solidFill>
              </a:rPr>
              <a:t>rooted</a:t>
            </a:r>
            <a:r>
              <a:rPr lang="en-US" dirty="0">
                <a:solidFill>
                  <a:schemeClr val="accent2"/>
                </a:solidFill>
              </a:rPr>
              <a:t> </a:t>
            </a:r>
            <a:r>
              <a:rPr lang="en-US" b="1" dirty="0">
                <a:solidFill>
                  <a:schemeClr val="accent2"/>
                </a:solidFill>
              </a:rPr>
              <a:t>and</a:t>
            </a:r>
            <a:r>
              <a:rPr lang="en-US" dirty="0">
                <a:solidFill>
                  <a:schemeClr val="accent2"/>
                </a:solidFill>
              </a:rPr>
              <a:t> </a:t>
            </a:r>
            <a:r>
              <a:rPr lang="en-US" b="1" u="sng" dirty="0">
                <a:solidFill>
                  <a:schemeClr val="accent2"/>
                </a:solidFill>
              </a:rPr>
              <a:t>built up</a:t>
            </a:r>
            <a:r>
              <a:rPr lang="en-US" dirty="0">
                <a:solidFill>
                  <a:schemeClr val="accent2"/>
                </a:solidFill>
              </a:rPr>
              <a:t> </a:t>
            </a:r>
            <a:r>
              <a:rPr lang="en-US" b="1" dirty="0">
                <a:solidFill>
                  <a:schemeClr val="accent2"/>
                </a:solidFill>
              </a:rPr>
              <a:t>in him </a:t>
            </a:r>
            <a:r>
              <a:rPr lang="en-US" dirty="0"/>
              <a:t>and </a:t>
            </a:r>
            <a:r>
              <a:rPr lang="en-US" b="1" u="sng" dirty="0">
                <a:solidFill>
                  <a:schemeClr val="accent2"/>
                </a:solidFill>
              </a:rPr>
              <a:t>established</a:t>
            </a:r>
            <a:r>
              <a:rPr lang="en-US" dirty="0"/>
              <a:t> </a:t>
            </a:r>
            <a:r>
              <a:rPr lang="en-US" b="1" dirty="0">
                <a:solidFill>
                  <a:schemeClr val="accent2"/>
                </a:solidFill>
              </a:rPr>
              <a:t>in the faith</a:t>
            </a:r>
            <a:r>
              <a:rPr lang="en-US" dirty="0"/>
              <a:t>, just as you were taught, abounding in thanksgiving.</a:t>
            </a:r>
            <a:r>
              <a:rPr lang="en-US" b="1" baseline="30000" dirty="0"/>
              <a:t> 9 </a:t>
            </a:r>
            <a:r>
              <a:rPr lang="en-US" dirty="0"/>
              <a:t>For </a:t>
            </a:r>
            <a:r>
              <a:rPr lang="en-US" b="1" u="sng" dirty="0">
                <a:solidFill>
                  <a:schemeClr val="accent2"/>
                </a:solidFill>
              </a:rPr>
              <a:t>in him the whole fullness of deity dwells bodily</a:t>
            </a:r>
            <a:r>
              <a:rPr lang="en-US" dirty="0"/>
              <a:t>, </a:t>
            </a:r>
            <a:r>
              <a:rPr lang="en-US" b="1" baseline="30000" dirty="0"/>
              <a:t>10 </a:t>
            </a:r>
            <a:r>
              <a:rPr lang="en-US" dirty="0"/>
              <a:t>and you have been </a:t>
            </a:r>
            <a:r>
              <a:rPr lang="en-US" b="1" u="sng" dirty="0">
                <a:solidFill>
                  <a:schemeClr val="accent2"/>
                </a:solidFill>
              </a:rPr>
              <a:t>filled</a:t>
            </a:r>
            <a:r>
              <a:rPr lang="en-US" b="1" dirty="0">
                <a:solidFill>
                  <a:schemeClr val="accent2"/>
                </a:solidFill>
              </a:rPr>
              <a:t> in him</a:t>
            </a:r>
            <a:r>
              <a:rPr lang="en-US" dirty="0"/>
              <a:t>, who is the head of all rule and authority.</a:t>
            </a:r>
          </a:p>
        </p:txBody>
      </p:sp>
      <p:sp>
        <p:nvSpPr>
          <p:cNvPr id="5" name="TextBox 4">
            <a:extLst>
              <a:ext uri="{FF2B5EF4-FFF2-40B4-BE49-F238E27FC236}">
                <a16:creationId xmlns:a16="http://schemas.microsoft.com/office/drawing/2014/main" id="{722D33E4-C076-814D-A808-F29B07329921}"/>
              </a:ext>
            </a:extLst>
          </p:cNvPr>
          <p:cNvSpPr txBox="1"/>
          <p:nvPr/>
        </p:nvSpPr>
        <p:spPr>
          <a:xfrm>
            <a:off x="838200" y="4292361"/>
            <a:ext cx="2350323" cy="461665"/>
          </a:xfrm>
          <a:prstGeom prst="rect">
            <a:avLst/>
          </a:prstGeom>
          <a:noFill/>
        </p:spPr>
        <p:txBody>
          <a:bodyPr wrap="none" rtlCol="0">
            <a:spAutoFit/>
          </a:bodyPr>
          <a:lstStyle/>
          <a:p>
            <a:r>
              <a:rPr lang="en-US" sz="2400" dirty="0"/>
              <a:t>Colossians 3:7-10</a:t>
            </a:r>
          </a:p>
        </p:txBody>
      </p:sp>
    </p:spTree>
    <p:extLst>
      <p:ext uri="{BB962C8B-B14F-4D97-AF65-F5344CB8AC3E}">
        <p14:creationId xmlns:p14="http://schemas.microsoft.com/office/powerpoint/2010/main" val="121593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EF233-9400-284E-B822-66F8C040ED7B}"/>
              </a:ext>
            </a:extLst>
          </p:cNvPr>
          <p:cNvSpPr>
            <a:spLocks noGrp="1"/>
          </p:cNvSpPr>
          <p:nvPr>
            <p:ph idx="1"/>
          </p:nvPr>
        </p:nvSpPr>
        <p:spPr>
          <a:xfrm>
            <a:off x="838200" y="1253331"/>
            <a:ext cx="10515600" cy="4351338"/>
          </a:xfrm>
        </p:spPr>
        <p:txBody>
          <a:bodyPr anchor="ctr">
            <a:normAutofit/>
          </a:bodyPr>
          <a:lstStyle/>
          <a:p>
            <a:pPr marL="0" indent="0" algn="ctr">
              <a:buNone/>
            </a:pPr>
            <a:r>
              <a:rPr lang="en-US" sz="4000" b="1" dirty="0">
                <a:solidFill>
                  <a:schemeClr val="accent2"/>
                </a:solidFill>
              </a:rPr>
              <a:t>Deception</a:t>
            </a:r>
            <a:r>
              <a:rPr lang="en-US" sz="4000" dirty="0"/>
              <a:t> </a:t>
            </a:r>
            <a:r>
              <a:rPr lang="en-US" sz="4000" b="1" dirty="0">
                <a:solidFill>
                  <a:schemeClr val="accent2"/>
                </a:solidFill>
              </a:rPr>
              <a:t>is</a:t>
            </a:r>
            <a:r>
              <a:rPr lang="en-US" sz="4000" dirty="0"/>
              <a:t> </a:t>
            </a:r>
            <a:r>
              <a:rPr lang="en-US" sz="4000" b="1" dirty="0">
                <a:solidFill>
                  <a:schemeClr val="accent2"/>
                </a:solidFill>
              </a:rPr>
              <a:t>everywhere</a:t>
            </a:r>
            <a:r>
              <a:rPr lang="en-US" sz="4000" dirty="0"/>
              <a:t>, how do I deal with it?</a:t>
            </a:r>
          </a:p>
        </p:txBody>
      </p:sp>
    </p:spTree>
    <p:extLst>
      <p:ext uri="{BB962C8B-B14F-4D97-AF65-F5344CB8AC3E}">
        <p14:creationId xmlns:p14="http://schemas.microsoft.com/office/powerpoint/2010/main" val="34286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FFBAC-E492-F14E-8D9B-3E5695B644F6}"/>
              </a:ext>
            </a:extLst>
          </p:cNvPr>
          <p:cNvSpPr>
            <a:spLocks noGrp="1"/>
          </p:cNvSpPr>
          <p:nvPr>
            <p:ph idx="1"/>
          </p:nvPr>
        </p:nvSpPr>
        <p:spPr>
          <a:xfrm>
            <a:off x="838200" y="2355849"/>
            <a:ext cx="10515600" cy="2146301"/>
          </a:xfrm>
        </p:spPr>
        <p:txBody>
          <a:bodyPr>
            <a:normAutofit/>
          </a:bodyPr>
          <a:lstStyle/>
          <a:p>
            <a:pPr marL="0" indent="0">
              <a:buNone/>
            </a:pPr>
            <a:r>
              <a:rPr lang="en-US" b="1" baseline="30000" dirty="0"/>
              <a:t>11 </a:t>
            </a:r>
            <a:r>
              <a:rPr lang="en-US" dirty="0"/>
              <a:t>In him also </a:t>
            </a:r>
            <a:r>
              <a:rPr lang="en-US" b="1" dirty="0">
                <a:solidFill>
                  <a:schemeClr val="accent2"/>
                </a:solidFill>
              </a:rPr>
              <a:t>you were </a:t>
            </a:r>
            <a:r>
              <a:rPr lang="en-US" b="1" u="sng" dirty="0">
                <a:solidFill>
                  <a:schemeClr val="accent2"/>
                </a:solidFill>
              </a:rPr>
              <a:t>circumcised</a:t>
            </a:r>
            <a:r>
              <a:rPr lang="en-US" dirty="0">
                <a:solidFill>
                  <a:schemeClr val="accent2"/>
                </a:solidFill>
              </a:rPr>
              <a:t> </a:t>
            </a:r>
            <a:r>
              <a:rPr lang="en-US" dirty="0"/>
              <a:t>with a circumcision made </a:t>
            </a:r>
            <a:r>
              <a:rPr lang="en-US" b="1" dirty="0">
                <a:solidFill>
                  <a:schemeClr val="accent2"/>
                </a:solidFill>
              </a:rPr>
              <a:t>without hands</a:t>
            </a:r>
            <a:r>
              <a:rPr lang="en-US" dirty="0"/>
              <a:t>, by </a:t>
            </a:r>
            <a:r>
              <a:rPr lang="en-US" b="1" u="sng" dirty="0">
                <a:solidFill>
                  <a:schemeClr val="accent2"/>
                </a:solidFill>
              </a:rPr>
              <a:t>putting off</a:t>
            </a:r>
            <a:r>
              <a:rPr lang="en-US" b="1" dirty="0">
                <a:solidFill>
                  <a:schemeClr val="accent2"/>
                </a:solidFill>
              </a:rPr>
              <a:t> the body of the flesh</a:t>
            </a:r>
            <a:r>
              <a:rPr lang="en-US" dirty="0"/>
              <a:t>, by the circumcision of Christ, </a:t>
            </a:r>
            <a:r>
              <a:rPr lang="en-US" b="1" baseline="30000" dirty="0"/>
              <a:t>12 </a:t>
            </a:r>
            <a:r>
              <a:rPr lang="en-US" dirty="0"/>
              <a:t>having been </a:t>
            </a:r>
            <a:r>
              <a:rPr lang="en-US" b="1" u="sng" dirty="0">
                <a:solidFill>
                  <a:schemeClr val="accent2"/>
                </a:solidFill>
              </a:rPr>
              <a:t>buried</a:t>
            </a:r>
            <a:r>
              <a:rPr lang="en-US" b="1" dirty="0">
                <a:solidFill>
                  <a:schemeClr val="accent2"/>
                </a:solidFill>
              </a:rPr>
              <a:t> with him in baptism</a:t>
            </a:r>
            <a:r>
              <a:rPr lang="en-US" dirty="0"/>
              <a:t>, in which you were also </a:t>
            </a:r>
            <a:r>
              <a:rPr lang="en-US" b="1" u="sng" dirty="0">
                <a:solidFill>
                  <a:schemeClr val="accent2"/>
                </a:solidFill>
              </a:rPr>
              <a:t>raised</a:t>
            </a:r>
            <a:r>
              <a:rPr lang="en-US" b="1" dirty="0">
                <a:solidFill>
                  <a:schemeClr val="accent2"/>
                </a:solidFill>
              </a:rPr>
              <a:t> with him </a:t>
            </a:r>
            <a:r>
              <a:rPr lang="en-US" b="1" u="sng" dirty="0">
                <a:solidFill>
                  <a:schemeClr val="accent2"/>
                </a:solidFill>
              </a:rPr>
              <a:t>through faith</a:t>
            </a:r>
            <a:r>
              <a:rPr lang="en-US" u="sng" dirty="0">
                <a:solidFill>
                  <a:schemeClr val="accent2"/>
                </a:solidFill>
              </a:rPr>
              <a:t> </a:t>
            </a:r>
            <a:r>
              <a:rPr lang="en-US" dirty="0"/>
              <a:t>in the powerful working of God, who raised him from the dead.</a:t>
            </a:r>
          </a:p>
        </p:txBody>
      </p:sp>
      <p:sp>
        <p:nvSpPr>
          <p:cNvPr id="4" name="TextBox 3">
            <a:extLst>
              <a:ext uri="{FF2B5EF4-FFF2-40B4-BE49-F238E27FC236}">
                <a16:creationId xmlns:a16="http://schemas.microsoft.com/office/drawing/2014/main" id="{FB024CF6-92F9-D14A-9B2C-B05745435583}"/>
              </a:ext>
            </a:extLst>
          </p:cNvPr>
          <p:cNvSpPr txBox="1"/>
          <p:nvPr/>
        </p:nvSpPr>
        <p:spPr>
          <a:xfrm>
            <a:off x="838200" y="4502150"/>
            <a:ext cx="2505814" cy="461665"/>
          </a:xfrm>
          <a:prstGeom prst="rect">
            <a:avLst/>
          </a:prstGeom>
          <a:noFill/>
        </p:spPr>
        <p:txBody>
          <a:bodyPr wrap="none" rtlCol="0">
            <a:spAutoFit/>
          </a:bodyPr>
          <a:lstStyle/>
          <a:p>
            <a:r>
              <a:rPr lang="en-US" sz="2400" dirty="0"/>
              <a:t>Colossians 3:11-12</a:t>
            </a:r>
          </a:p>
        </p:txBody>
      </p:sp>
    </p:spTree>
    <p:extLst>
      <p:ext uri="{BB962C8B-B14F-4D97-AF65-F5344CB8AC3E}">
        <p14:creationId xmlns:p14="http://schemas.microsoft.com/office/powerpoint/2010/main" val="236965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EC9BD-34F9-944D-BD39-7D28F81BF2D9}"/>
              </a:ext>
            </a:extLst>
          </p:cNvPr>
          <p:cNvSpPr>
            <a:spLocks noGrp="1"/>
          </p:cNvSpPr>
          <p:nvPr>
            <p:ph idx="1"/>
          </p:nvPr>
        </p:nvSpPr>
        <p:spPr>
          <a:xfrm>
            <a:off x="838200" y="2184399"/>
            <a:ext cx="10515600" cy="2489201"/>
          </a:xfrm>
        </p:spPr>
        <p:txBody>
          <a:bodyPr/>
          <a:lstStyle/>
          <a:p>
            <a:pPr marL="0" indent="0">
              <a:buNone/>
            </a:pPr>
            <a:r>
              <a:rPr lang="en-US" b="1" baseline="30000" dirty="0"/>
              <a:t>13 </a:t>
            </a:r>
            <a:r>
              <a:rPr lang="en-US" dirty="0"/>
              <a:t>And </a:t>
            </a:r>
            <a:r>
              <a:rPr lang="en-US" b="1" dirty="0">
                <a:solidFill>
                  <a:schemeClr val="accent2"/>
                </a:solidFill>
              </a:rPr>
              <a:t>you</a:t>
            </a:r>
            <a:r>
              <a:rPr lang="en-US" dirty="0">
                <a:solidFill>
                  <a:schemeClr val="accent2"/>
                </a:solidFill>
              </a:rPr>
              <a:t>, </a:t>
            </a:r>
            <a:r>
              <a:rPr lang="en-US" b="1" dirty="0">
                <a:solidFill>
                  <a:schemeClr val="accent2"/>
                </a:solidFill>
              </a:rPr>
              <a:t>who were dead in your trespasses</a:t>
            </a:r>
            <a:r>
              <a:rPr lang="en-US" dirty="0">
                <a:solidFill>
                  <a:schemeClr val="accent2"/>
                </a:solidFill>
              </a:rPr>
              <a:t> </a:t>
            </a:r>
            <a:r>
              <a:rPr lang="en-US" dirty="0"/>
              <a:t>and the uncircumcision of your flesh, </a:t>
            </a:r>
            <a:r>
              <a:rPr lang="en-US" b="1" dirty="0">
                <a:solidFill>
                  <a:schemeClr val="accent2"/>
                </a:solidFill>
              </a:rPr>
              <a:t>God made </a:t>
            </a:r>
            <a:r>
              <a:rPr lang="en-US" b="1" u="sng" dirty="0">
                <a:solidFill>
                  <a:schemeClr val="accent2"/>
                </a:solidFill>
              </a:rPr>
              <a:t>alive together with him</a:t>
            </a:r>
            <a:r>
              <a:rPr lang="en-US" dirty="0"/>
              <a:t>, having </a:t>
            </a:r>
            <a:r>
              <a:rPr lang="en-US" b="1" u="sng" dirty="0">
                <a:solidFill>
                  <a:schemeClr val="accent2"/>
                </a:solidFill>
              </a:rPr>
              <a:t>forgiven</a:t>
            </a:r>
            <a:r>
              <a:rPr lang="en-US" b="1" dirty="0">
                <a:solidFill>
                  <a:schemeClr val="accent2"/>
                </a:solidFill>
              </a:rPr>
              <a:t> us all our trespasses</a:t>
            </a:r>
            <a:r>
              <a:rPr lang="en-US" dirty="0"/>
              <a:t>, </a:t>
            </a:r>
            <a:r>
              <a:rPr lang="en-US" b="1" baseline="30000" dirty="0"/>
              <a:t>14 </a:t>
            </a:r>
            <a:r>
              <a:rPr lang="en-US" dirty="0"/>
              <a:t>by </a:t>
            </a:r>
            <a:r>
              <a:rPr lang="en-US" b="1" u="sng" dirty="0">
                <a:solidFill>
                  <a:schemeClr val="accent2"/>
                </a:solidFill>
              </a:rPr>
              <a:t>canceling</a:t>
            </a:r>
            <a:r>
              <a:rPr lang="en-US" b="1" dirty="0">
                <a:solidFill>
                  <a:schemeClr val="accent2"/>
                </a:solidFill>
              </a:rPr>
              <a:t> the record of debt</a:t>
            </a:r>
            <a:r>
              <a:rPr lang="en-US" dirty="0">
                <a:solidFill>
                  <a:schemeClr val="accent2"/>
                </a:solidFill>
              </a:rPr>
              <a:t> </a:t>
            </a:r>
            <a:r>
              <a:rPr lang="en-US" dirty="0"/>
              <a:t>that stood against us with its legal demands. This he set aside, </a:t>
            </a:r>
            <a:r>
              <a:rPr lang="en-US" b="1" u="sng" dirty="0">
                <a:solidFill>
                  <a:schemeClr val="accent2"/>
                </a:solidFill>
              </a:rPr>
              <a:t>nailing</a:t>
            </a:r>
            <a:r>
              <a:rPr lang="en-US" b="1" dirty="0">
                <a:solidFill>
                  <a:schemeClr val="accent2"/>
                </a:solidFill>
              </a:rPr>
              <a:t> it to the cross</a:t>
            </a:r>
            <a:r>
              <a:rPr lang="en-US" dirty="0"/>
              <a:t>. </a:t>
            </a:r>
            <a:r>
              <a:rPr lang="en-US" b="1" baseline="30000" dirty="0"/>
              <a:t>15 </a:t>
            </a:r>
            <a:r>
              <a:rPr lang="en-US" dirty="0"/>
              <a:t>He disarmed the rulers and authorities and put them to open shame, by </a:t>
            </a:r>
            <a:r>
              <a:rPr lang="en-US" b="1" u="sng" dirty="0">
                <a:solidFill>
                  <a:schemeClr val="accent2"/>
                </a:solidFill>
              </a:rPr>
              <a:t>triumphing</a:t>
            </a:r>
            <a:r>
              <a:rPr lang="en-US" dirty="0"/>
              <a:t> over them in him.</a:t>
            </a:r>
          </a:p>
        </p:txBody>
      </p:sp>
      <p:sp>
        <p:nvSpPr>
          <p:cNvPr id="4" name="TextBox 3">
            <a:extLst>
              <a:ext uri="{FF2B5EF4-FFF2-40B4-BE49-F238E27FC236}">
                <a16:creationId xmlns:a16="http://schemas.microsoft.com/office/drawing/2014/main" id="{119894B5-3918-524F-80A2-E67CA5C9A830}"/>
              </a:ext>
            </a:extLst>
          </p:cNvPr>
          <p:cNvSpPr txBox="1"/>
          <p:nvPr/>
        </p:nvSpPr>
        <p:spPr>
          <a:xfrm>
            <a:off x="838200" y="4673600"/>
            <a:ext cx="2505814" cy="461665"/>
          </a:xfrm>
          <a:prstGeom prst="rect">
            <a:avLst/>
          </a:prstGeom>
          <a:noFill/>
        </p:spPr>
        <p:txBody>
          <a:bodyPr wrap="none" rtlCol="0">
            <a:spAutoFit/>
          </a:bodyPr>
          <a:lstStyle/>
          <a:p>
            <a:r>
              <a:rPr lang="en-US" sz="2400" dirty="0"/>
              <a:t>Colossians 3:13-15</a:t>
            </a:r>
          </a:p>
        </p:txBody>
      </p:sp>
    </p:spTree>
    <p:extLst>
      <p:ext uri="{BB962C8B-B14F-4D97-AF65-F5344CB8AC3E}">
        <p14:creationId xmlns:p14="http://schemas.microsoft.com/office/powerpoint/2010/main" val="367507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6936A6-0D22-094F-8E75-D3C1B26F0311}"/>
              </a:ext>
            </a:extLst>
          </p:cNvPr>
          <p:cNvSpPr>
            <a:spLocks noGrp="1"/>
          </p:cNvSpPr>
          <p:nvPr>
            <p:ph idx="1"/>
          </p:nvPr>
        </p:nvSpPr>
        <p:spPr>
          <a:xfrm>
            <a:off x="838200" y="2985452"/>
            <a:ext cx="10515600" cy="887095"/>
          </a:xfrm>
        </p:spPr>
        <p:txBody>
          <a:bodyPr>
            <a:normAutofit/>
          </a:bodyPr>
          <a:lstStyle/>
          <a:p>
            <a:pPr marL="0" indent="0">
              <a:buNone/>
            </a:pPr>
            <a:r>
              <a:rPr lang="en-US" baseline="30000" dirty="0"/>
              <a:t>8</a:t>
            </a:r>
            <a:r>
              <a:rPr lang="en-US" dirty="0"/>
              <a:t>Formerly, </a:t>
            </a:r>
            <a:r>
              <a:rPr lang="en-US" b="1" dirty="0">
                <a:solidFill>
                  <a:schemeClr val="accent2"/>
                </a:solidFill>
              </a:rPr>
              <a:t>when you did not know God</a:t>
            </a:r>
            <a:r>
              <a:rPr lang="en-US" dirty="0"/>
              <a:t>, </a:t>
            </a:r>
            <a:r>
              <a:rPr lang="en-US" b="1" dirty="0">
                <a:solidFill>
                  <a:schemeClr val="accent2"/>
                </a:solidFill>
              </a:rPr>
              <a:t>you were enslaved </a:t>
            </a:r>
            <a:r>
              <a:rPr lang="en-US" dirty="0"/>
              <a:t>to those that by nature are not gods.</a:t>
            </a:r>
          </a:p>
        </p:txBody>
      </p:sp>
      <p:sp>
        <p:nvSpPr>
          <p:cNvPr id="5" name="TextBox 4">
            <a:extLst>
              <a:ext uri="{FF2B5EF4-FFF2-40B4-BE49-F238E27FC236}">
                <a16:creationId xmlns:a16="http://schemas.microsoft.com/office/drawing/2014/main" id="{9BEB6817-747A-AC4A-B99E-985C0993A721}"/>
              </a:ext>
            </a:extLst>
          </p:cNvPr>
          <p:cNvSpPr txBox="1"/>
          <p:nvPr/>
        </p:nvSpPr>
        <p:spPr>
          <a:xfrm>
            <a:off x="838200" y="3872547"/>
            <a:ext cx="1820050" cy="461665"/>
          </a:xfrm>
          <a:prstGeom prst="rect">
            <a:avLst/>
          </a:prstGeom>
          <a:noFill/>
        </p:spPr>
        <p:txBody>
          <a:bodyPr wrap="none" rtlCol="0">
            <a:spAutoFit/>
          </a:bodyPr>
          <a:lstStyle/>
          <a:p>
            <a:r>
              <a:rPr lang="en-US" sz="2400" dirty="0"/>
              <a:t>Galatians 4:8</a:t>
            </a:r>
          </a:p>
        </p:txBody>
      </p:sp>
    </p:spTree>
    <p:extLst>
      <p:ext uri="{BB962C8B-B14F-4D97-AF65-F5344CB8AC3E}">
        <p14:creationId xmlns:p14="http://schemas.microsoft.com/office/powerpoint/2010/main" val="116629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32000">
              <a:schemeClr val="bg1"/>
            </a:gs>
            <a:gs pos="72000">
              <a:schemeClr val="bg1">
                <a:lumMod val="75000"/>
              </a:schemeClr>
            </a:gs>
            <a:gs pos="100000">
              <a:schemeClr val="bg1">
                <a:lumMod val="50000"/>
              </a:schemeClr>
            </a:gs>
          </a:gsLst>
          <a:lin ang="8100000" scaled="1"/>
          <a:tileRect/>
        </a:gra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7B1EE59-F2A6-CE4A-9DF4-A195A74DB279}"/>
              </a:ext>
            </a:extLst>
          </p:cNvPr>
          <p:cNvSpPr/>
          <p:nvPr/>
        </p:nvSpPr>
        <p:spPr>
          <a:xfrm>
            <a:off x="-30966" y="-77825"/>
            <a:ext cx="6126966" cy="6955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8EF191-59C8-4E47-9E3F-0713226C06A9}"/>
              </a:ext>
            </a:extLst>
          </p:cNvPr>
          <p:cNvSpPr txBox="1"/>
          <p:nvPr/>
        </p:nvSpPr>
        <p:spPr>
          <a:xfrm>
            <a:off x="4439433" y="279611"/>
            <a:ext cx="3310522" cy="1107996"/>
          </a:xfrm>
          <a:prstGeom prst="rect">
            <a:avLst/>
          </a:prstGeom>
          <a:noFill/>
        </p:spPr>
        <p:txBody>
          <a:bodyPr wrap="none" rtlCol="0">
            <a:spAutoFit/>
          </a:bodyPr>
          <a:lstStyle/>
          <a:p>
            <a:r>
              <a:rPr lang="en-US" sz="6600" b="1" spc="300" dirty="0">
                <a:solidFill>
                  <a:schemeClr val="accent2"/>
                </a:solidFill>
                <a:latin typeface="Avenir Book" panose="02000503020000020003" pitchFamily="2" charset="0"/>
              </a:rPr>
              <a:t>CHRIST</a:t>
            </a:r>
          </a:p>
        </p:txBody>
      </p:sp>
      <p:cxnSp>
        <p:nvCxnSpPr>
          <p:cNvPr id="6" name="Straight Connector 5">
            <a:extLst>
              <a:ext uri="{FF2B5EF4-FFF2-40B4-BE49-F238E27FC236}">
                <a16:creationId xmlns:a16="http://schemas.microsoft.com/office/drawing/2014/main" id="{EF70C514-8861-5749-8F55-CD65D6C83A4C}"/>
              </a:ext>
            </a:extLst>
          </p:cNvPr>
          <p:cNvCxnSpPr/>
          <p:nvPr/>
        </p:nvCxnSpPr>
        <p:spPr>
          <a:xfrm flipH="1">
            <a:off x="-593277" y="1060855"/>
            <a:ext cx="5486400"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CE3321-C339-804A-BE58-DEC848C9BC11}"/>
              </a:ext>
            </a:extLst>
          </p:cNvPr>
          <p:cNvCxnSpPr>
            <a:cxnSpLocks/>
          </p:cNvCxnSpPr>
          <p:nvPr/>
        </p:nvCxnSpPr>
        <p:spPr>
          <a:xfrm flipH="1" flipV="1">
            <a:off x="7343010" y="1041399"/>
            <a:ext cx="4733376" cy="19456"/>
          </a:xfrm>
          <a:prstGeom prst="line">
            <a:avLst/>
          </a:prstGeom>
          <a:ln w="76200" cap="rnd">
            <a:solidFill>
              <a:schemeClr val="accent2"/>
            </a:solidFill>
            <a:headEnd type="arrow"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980231-BA7A-514A-8552-EF24CA4D0D72}"/>
              </a:ext>
            </a:extLst>
          </p:cNvPr>
          <p:cNvCxnSpPr>
            <a:cxnSpLocks/>
            <a:endCxn id="14" idx="0"/>
          </p:cNvCxnSpPr>
          <p:nvPr/>
        </p:nvCxnSpPr>
        <p:spPr>
          <a:xfrm>
            <a:off x="699642" y="1089596"/>
            <a:ext cx="0" cy="19202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22D1FB-0C37-3E41-AE54-AC01152199C9}"/>
              </a:ext>
            </a:extLst>
          </p:cNvPr>
          <p:cNvCxnSpPr>
            <a:cxnSpLocks/>
            <a:endCxn id="17" idx="0"/>
          </p:cNvCxnSpPr>
          <p:nvPr/>
        </p:nvCxnSpPr>
        <p:spPr>
          <a:xfrm>
            <a:off x="3358366" y="1076333"/>
            <a:ext cx="0" cy="25350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FAFD1A5-B6B0-5E4A-9097-04DAE3FE1C5C}"/>
              </a:ext>
            </a:extLst>
          </p:cNvPr>
          <p:cNvSpPr txBox="1"/>
          <p:nvPr/>
        </p:nvSpPr>
        <p:spPr>
          <a:xfrm>
            <a:off x="2712997" y="3611391"/>
            <a:ext cx="1290738" cy="369332"/>
          </a:xfrm>
          <a:prstGeom prst="rect">
            <a:avLst/>
          </a:prstGeom>
          <a:noFill/>
        </p:spPr>
        <p:txBody>
          <a:bodyPr wrap="none" rtlCol="0">
            <a:spAutoFit/>
          </a:bodyPr>
          <a:lstStyle/>
          <a:p>
            <a:r>
              <a:rPr lang="en-US" dirty="0">
                <a:solidFill>
                  <a:schemeClr val="bg1"/>
                </a:solidFill>
                <a:latin typeface="Avenir Book" panose="02000503020000020003" pitchFamily="2" charset="0"/>
              </a:rPr>
              <a:t>Food Laws</a:t>
            </a:r>
          </a:p>
        </p:txBody>
      </p:sp>
      <p:cxnSp>
        <p:nvCxnSpPr>
          <p:cNvPr id="22" name="Straight Connector 21">
            <a:extLst>
              <a:ext uri="{FF2B5EF4-FFF2-40B4-BE49-F238E27FC236}">
                <a16:creationId xmlns:a16="http://schemas.microsoft.com/office/drawing/2014/main" id="{97B5C5D7-15E1-AF42-959F-52573573C03F}"/>
              </a:ext>
            </a:extLst>
          </p:cNvPr>
          <p:cNvCxnSpPr>
            <a:cxnSpLocks/>
            <a:endCxn id="23" idx="0"/>
          </p:cNvCxnSpPr>
          <p:nvPr/>
        </p:nvCxnSpPr>
        <p:spPr>
          <a:xfrm>
            <a:off x="9479003" y="1053137"/>
            <a:ext cx="0" cy="228099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16E0DA-FB10-B547-9C3D-D7EF949D843A}"/>
              </a:ext>
            </a:extLst>
          </p:cNvPr>
          <p:cNvSpPr txBox="1"/>
          <p:nvPr/>
        </p:nvSpPr>
        <p:spPr>
          <a:xfrm>
            <a:off x="7692071" y="3334135"/>
            <a:ext cx="3573863" cy="1107996"/>
          </a:xfrm>
          <a:prstGeom prst="rect">
            <a:avLst/>
          </a:prstGeom>
          <a:noFill/>
          <a:ln>
            <a:noFill/>
          </a:ln>
        </p:spPr>
        <p:txBody>
          <a:bodyPr wrap="none" rtlCol="0">
            <a:spAutoFit/>
          </a:bodyPr>
          <a:lstStyle/>
          <a:p>
            <a:r>
              <a:rPr lang="en-US" sz="6600" b="1" spc="300" dirty="0">
                <a:solidFill>
                  <a:schemeClr val="accent1"/>
                </a:solidFill>
                <a:latin typeface="Abadi MT Condensed Light" panose="020B0306030101010103" pitchFamily="34" charset="77"/>
              </a:rPr>
              <a:t>SALVATION</a:t>
            </a:r>
          </a:p>
        </p:txBody>
      </p:sp>
      <p:cxnSp>
        <p:nvCxnSpPr>
          <p:cNvPr id="24" name="Straight Connector 23">
            <a:extLst>
              <a:ext uri="{FF2B5EF4-FFF2-40B4-BE49-F238E27FC236}">
                <a16:creationId xmlns:a16="http://schemas.microsoft.com/office/drawing/2014/main" id="{9EE2AC34-3DD6-804C-807F-20C32F133430}"/>
              </a:ext>
            </a:extLst>
          </p:cNvPr>
          <p:cNvCxnSpPr>
            <a:cxnSpLocks/>
            <a:endCxn id="25" idx="0"/>
          </p:cNvCxnSpPr>
          <p:nvPr/>
        </p:nvCxnSpPr>
        <p:spPr>
          <a:xfrm>
            <a:off x="1946140" y="1089596"/>
            <a:ext cx="0" cy="29208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47C12C-0C07-454C-96F5-A50FE65168AB}"/>
              </a:ext>
            </a:extLst>
          </p:cNvPr>
          <p:cNvSpPr txBox="1"/>
          <p:nvPr/>
        </p:nvSpPr>
        <p:spPr>
          <a:xfrm>
            <a:off x="1425805" y="4010447"/>
            <a:ext cx="1040670" cy="369332"/>
          </a:xfrm>
          <a:prstGeom prst="rect">
            <a:avLst/>
          </a:prstGeom>
          <a:noFill/>
        </p:spPr>
        <p:txBody>
          <a:bodyPr wrap="none" rtlCol="0">
            <a:spAutoFit/>
          </a:bodyPr>
          <a:lstStyle/>
          <a:p>
            <a:r>
              <a:rPr lang="en-US" dirty="0">
                <a:solidFill>
                  <a:schemeClr val="bg1"/>
                </a:solidFill>
                <a:latin typeface="Avenir Book" panose="02000503020000020003" pitchFamily="2" charset="0"/>
              </a:rPr>
              <a:t>Sacrifice</a:t>
            </a:r>
          </a:p>
        </p:txBody>
      </p:sp>
      <p:cxnSp>
        <p:nvCxnSpPr>
          <p:cNvPr id="31" name="Straight Connector 30">
            <a:extLst>
              <a:ext uri="{FF2B5EF4-FFF2-40B4-BE49-F238E27FC236}">
                <a16:creationId xmlns:a16="http://schemas.microsoft.com/office/drawing/2014/main" id="{1D6138E1-8E5B-2444-8CA9-CB8267819D49}"/>
              </a:ext>
            </a:extLst>
          </p:cNvPr>
          <p:cNvCxnSpPr>
            <a:cxnSpLocks/>
            <a:endCxn id="32" idx="0"/>
          </p:cNvCxnSpPr>
          <p:nvPr/>
        </p:nvCxnSpPr>
        <p:spPr>
          <a:xfrm>
            <a:off x="4670524" y="1051063"/>
            <a:ext cx="0" cy="36233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4332AC-A138-F145-88E1-655858AB5CBD}"/>
              </a:ext>
            </a:extLst>
          </p:cNvPr>
          <p:cNvSpPr txBox="1"/>
          <p:nvPr/>
        </p:nvSpPr>
        <p:spPr>
          <a:xfrm>
            <a:off x="4319306" y="4674403"/>
            <a:ext cx="702436" cy="369332"/>
          </a:xfrm>
          <a:prstGeom prst="rect">
            <a:avLst/>
          </a:prstGeom>
          <a:noFill/>
        </p:spPr>
        <p:txBody>
          <a:bodyPr wrap="none" rtlCol="0">
            <a:spAutoFit/>
          </a:bodyPr>
          <a:lstStyle/>
          <a:p>
            <a:r>
              <a:rPr lang="en-US" dirty="0">
                <a:solidFill>
                  <a:schemeClr val="bg1"/>
                </a:solidFill>
                <a:latin typeface="Avenir Book" panose="02000503020000020003" pitchFamily="2" charset="0"/>
              </a:rPr>
              <a:t>Debt</a:t>
            </a:r>
          </a:p>
        </p:txBody>
      </p:sp>
      <p:cxnSp>
        <p:nvCxnSpPr>
          <p:cNvPr id="42" name="Straight Connector 41">
            <a:extLst>
              <a:ext uri="{FF2B5EF4-FFF2-40B4-BE49-F238E27FC236}">
                <a16:creationId xmlns:a16="http://schemas.microsoft.com/office/drawing/2014/main" id="{3D19175F-17EA-0849-900B-D0B17BEE94C8}"/>
              </a:ext>
            </a:extLst>
          </p:cNvPr>
          <p:cNvCxnSpPr>
            <a:cxnSpLocks/>
            <a:endCxn id="43" idx="0"/>
          </p:cNvCxnSpPr>
          <p:nvPr/>
        </p:nvCxnSpPr>
        <p:spPr>
          <a:xfrm>
            <a:off x="2684726" y="1078060"/>
            <a:ext cx="0" cy="37191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B234A93-6109-7B4F-9CC3-C0CDE131CEDB}"/>
              </a:ext>
            </a:extLst>
          </p:cNvPr>
          <p:cNvSpPr txBox="1"/>
          <p:nvPr/>
        </p:nvSpPr>
        <p:spPr>
          <a:xfrm>
            <a:off x="1989664" y="4797165"/>
            <a:ext cx="1390124" cy="369332"/>
          </a:xfrm>
          <a:prstGeom prst="rect">
            <a:avLst/>
          </a:prstGeom>
          <a:noFill/>
        </p:spPr>
        <p:txBody>
          <a:bodyPr wrap="none" rtlCol="0">
            <a:spAutoFit/>
          </a:bodyPr>
          <a:lstStyle/>
          <a:p>
            <a:r>
              <a:rPr lang="en-US" dirty="0">
                <a:solidFill>
                  <a:schemeClr val="bg1"/>
                </a:solidFill>
                <a:latin typeface="Avenir Book" panose="02000503020000020003" pitchFamily="2" charset="0"/>
              </a:rPr>
              <a:t>Regulations</a:t>
            </a:r>
          </a:p>
        </p:txBody>
      </p:sp>
      <p:sp>
        <p:nvSpPr>
          <p:cNvPr id="54" name="TextBox 53">
            <a:extLst>
              <a:ext uri="{FF2B5EF4-FFF2-40B4-BE49-F238E27FC236}">
                <a16:creationId xmlns:a16="http://schemas.microsoft.com/office/drawing/2014/main" id="{308D5D12-7C5B-CC4E-95E3-B3EDC7664FA4}"/>
              </a:ext>
            </a:extLst>
          </p:cNvPr>
          <p:cNvSpPr txBox="1"/>
          <p:nvPr/>
        </p:nvSpPr>
        <p:spPr>
          <a:xfrm>
            <a:off x="7436341" y="4379779"/>
            <a:ext cx="4110421" cy="1815882"/>
          </a:xfrm>
          <a:prstGeom prst="rect">
            <a:avLst/>
          </a:prstGeom>
          <a:noFill/>
        </p:spPr>
        <p:txBody>
          <a:bodyPr wrap="none" rtlCol="0">
            <a:spAutoFit/>
          </a:bodyPr>
          <a:lstStyle/>
          <a:p>
            <a:pPr algn="ctr"/>
            <a:r>
              <a:rPr lang="en-US" sz="3200" b="1" dirty="0">
                <a:latin typeface="Bradley Hand ITC" panose="03070402050302030203" pitchFamily="66" charset="77"/>
              </a:rPr>
              <a:t>By </a:t>
            </a:r>
            <a:r>
              <a:rPr lang="en-US" sz="3200" b="1" dirty="0">
                <a:solidFill>
                  <a:schemeClr val="accent2"/>
                </a:solidFill>
                <a:latin typeface="Bradley Hand ITC" panose="03070402050302030203" pitchFamily="66" charset="77"/>
              </a:rPr>
              <a:t>Grace</a:t>
            </a:r>
            <a:r>
              <a:rPr lang="en-US" sz="3200" dirty="0">
                <a:latin typeface="Bradley Hand ITC" panose="03070402050302030203" pitchFamily="66" charset="77"/>
              </a:rPr>
              <a:t> Alone</a:t>
            </a:r>
          </a:p>
          <a:p>
            <a:pPr algn="ctr"/>
            <a:r>
              <a:rPr lang="en-US" sz="3200" b="1" dirty="0">
                <a:latin typeface="Bradley Hand ITC" panose="03070402050302030203" pitchFamily="66" charset="77"/>
              </a:rPr>
              <a:t>Through </a:t>
            </a:r>
            <a:r>
              <a:rPr lang="en-US" sz="3200" b="1" dirty="0">
                <a:solidFill>
                  <a:schemeClr val="accent2"/>
                </a:solidFill>
                <a:latin typeface="Bradley Hand ITC" panose="03070402050302030203" pitchFamily="66" charset="77"/>
              </a:rPr>
              <a:t>Faith</a:t>
            </a:r>
            <a:r>
              <a:rPr lang="en-US" sz="3200" b="1" dirty="0">
                <a:latin typeface="Bradley Hand ITC" panose="03070402050302030203" pitchFamily="66" charset="77"/>
              </a:rPr>
              <a:t> </a:t>
            </a:r>
            <a:r>
              <a:rPr lang="en-US" sz="3200" dirty="0">
                <a:latin typeface="Bradley Hand ITC" panose="03070402050302030203" pitchFamily="66" charset="77"/>
              </a:rPr>
              <a:t>Alone</a:t>
            </a:r>
          </a:p>
          <a:p>
            <a:pPr algn="ctr"/>
            <a:r>
              <a:rPr lang="en-US" sz="4800" b="1" dirty="0">
                <a:latin typeface="Bradley Hand ITC" panose="03070402050302030203" pitchFamily="66" charset="77"/>
              </a:rPr>
              <a:t>In </a:t>
            </a:r>
            <a:r>
              <a:rPr lang="en-US" sz="4800" b="1" dirty="0">
                <a:solidFill>
                  <a:schemeClr val="accent2"/>
                </a:solidFill>
                <a:latin typeface="Bradley Hand ITC" panose="03070402050302030203" pitchFamily="66" charset="77"/>
              </a:rPr>
              <a:t>Christ</a:t>
            </a:r>
            <a:r>
              <a:rPr lang="en-US" sz="4800" b="1" dirty="0">
                <a:latin typeface="Bradley Hand ITC" panose="03070402050302030203" pitchFamily="66" charset="77"/>
              </a:rPr>
              <a:t> </a:t>
            </a:r>
            <a:r>
              <a:rPr lang="en-US" sz="4800" dirty="0">
                <a:latin typeface="Bradley Hand ITC" panose="03070402050302030203" pitchFamily="66" charset="77"/>
              </a:rPr>
              <a:t>Alone</a:t>
            </a:r>
          </a:p>
        </p:txBody>
      </p:sp>
      <p:cxnSp>
        <p:nvCxnSpPr>
          <p:cNvPr id="58" name="Straight Connector 57">
            <a:extLst>
              <a:ext uri="{FF2B5EF4-FFF2-40B4-BE49-F238E27FC236}">
                <a16:creationId xmlns:a16="http://schemas.microsoft.com/office/drawing/2014/main" id="{406EE697-B64C-C34C-9CEA-544E19B58821}"/>
              </a:ext>
            </a:extLst>
          </p:cNvPr>
          <p:cNvCxnSpPr>
            <a:cxnSpLocks/>
            <a:endCxn id="59" idx="0"/>
          </p:cNvCxnSpPr>
          <p:nvPr/>
        </p:nvCxnSpPr>
        <p:spPr>
          <a:xfrm>
            <a:off x="4003733" y="1077519"/>
            <a:ext cx="0" cy="44897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82DF072-A1BF-804F-99EB-CB60C6622E2F}"/>
              </a:ext>
            </a:extLst>
          </p:cNvPr>
          <p:cNvSpPr txBox="1"/>
          <p:nvPr/>
        </p:nvSpPr>
        <p:spPr>
          <a:xfrm>
            <a:off x="3401200" y="5567276"/>
            <a:ext cx="1205065" cy="369332"/>
          </a:xfrm>
          <a:prstGeom prst="rect">
            <a:avLst/>
          </a:prstGeom>
          <a:noFill/>
        </p:spPr>
        <p:txBody>
          <a:bodyPr wrap="square" rtlCol="0">
            <a:spAutoFit/>
          </a:bodyPr>
          <a:lstStyle/>
          <a:p>
            <a:pPr algn="ctr"/>
            <a:r>
              <a:rPr lang="en-US" dirty="0">
                <a:solidFill>
                  <a:schemeClr val="bg1"/>
                </a:solidFill>
                <a:latin typeface="Avenir Book" panose="02000503020000020003" pitchFamily="2" charset="0"/>
              </a:rPr>
              <a:t>Legalism</a:t>
            </a:r>
          </a:p>
        </p:txBody>
      </p:sp>
      <p:cxnSp>
        <p:nvCxnSpPr>
          <p:cNvPr id="63" name="Straight Connector 62">
            <a:extLst>
              <a:ext uri="{FF2B5EF4-FFF2-40B4-BE49-F238E27FC236}">
                <a16:creationId xmlns:a16="http://schemas.microsoft.com/office/drawing/2014/main" id="{D1FA65F0-D277-BB49-A6A9-784829C39B8E}"/>
              </a:ext>
            </a:extLst>
          </p:cNvPr>
          <p:cNvCxnSpPr>
            <a:cxnSpLocks/>
            <a:endCxn id="64" idx="0"/>
          </p:cNvCxnSpPr>
          <p:nvPr/>
        </p:nvCxnSpPr>
        <p:spPr>
          <a:xfrm>
            <a:off x="1365788" y="1067894"/>
            <a:ext cx="39836" cy="47477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BB5779D-0450-1248-9774-1AC45915B5D4}"/>
              </a:ext>
            </a:extLst>
          </p:cNvPr>
          <p:cNvSpPr txBox="1"/>
          <p:nvPr/>
        </p:nvSpPr>
        <p:spPr>
          <a:xfrm>
            <a:off x="607685" y="5815600"/>
            <a:ext cx="1595878" cy="646331"/>
          </a:xfrm>
          <a:prstGeom prst="rect">
            <a:avLst/>
          </a:prstGeom>
          <a:noFill/>
        </p:spPr>
        <p:txBody>
          <a:bodyPr wrap="square" rtlCol="0">
            <a:spAutoFit/>
          </a:bodyPr>
          <a:lstStyle/>
          <a:p>
            <a:pPr algn="ctr"/>
            <a:r>
              <a:rPr lang="en-US" dirty="0">
                <a:solidFill>
                  <a:schemeClr val="bg1"/>
                </a:solidFill>
                <a:latin typeface="Avenir Book" panose="02000503020000020003" pitchFamily="2" charset="0"/>
              </a:rPr>
              <a:t>Ceremonial Laws</a:t>
            </a:r>
          </a:p>
        </p:txBody>
      </p:sp>
      <p:sp>
        <p:nvSpPr>
          <p:cNvPr id="14" name="TextBox 13">
            <a:extLst>
              <a:ext uri="{FF2B5EF4-FFF2-40B4-BE49-F238E27FC236}">
                <a16:creationId xmlns:a16="http://schemas.microsoft.com/office/drawing/2014/main" id="{B06212F5-B436-2D44-8C75-248E247AEC79}"/>
              </a:ext>
            </a:extLst>
          </p:cNvPr>
          <p:cNvSpPr txBox="1"/>
          <p:nvPr/>
        </p:nvSpPr>
        <p:spPr>
          <a:xfrm>
            <a:off x="-48640" y="3009879"/>
            <a:ext cx="1496564" cy="369332"/>
          </a:xfrm>
          <a:prstGeom prst="rect">
            <a:avLst/>
          </a:prstGeom>
          <a:noFill/>
        </p:spPr>
        <p:txBody>
          <a:bodyPr wrap="none" rtlCol="0">
            <a:spAutoFit/>
          </a:bodyPr>
          <a:lstStyle/>
          <a:p>
            <a:r>
              <a:rPr lang="en-US" dirty="0">
                <a:solidFill>
                  <a:schemeClr val="bg1"/>
                </a:solidFill>
                <a:latin typeface="Avenir Book" panose="02000503020000020003" pitchFamily="2" charset="0"/>
              </a:rPr>
              <a:t>Circumcision</a:t>
            </a:r>
          </a:p>
        </p:txBody>
      </p:sp>
    </p:spTree>
    <p:extLst>
      <p:ext uri="{BB962C8B-B14F-4D97-AF65-F5344CB8AC3E}">
        <p14:creationId xmlns:p14="http://schemas.microsoft.com/office/powerpoint/2010/main" val="183452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E3300-5F8E-444B-A58E-30C6DF8CA5FE}"/>
              </a:ext>
            </a:extLst>
          </p:cNvPr>
          <p:cNvSpPr>
            <a:spLocks noGrp="1"/>
          </p:cNvSpPr>
          <p:nvPr>
            <p:ph idx="1"/>
          </p:nvPr>
        </p:nvSpPr>
        <p:spPr>
          <a:xfrm>
            <a:off x="838200" y="3154143"/>
            <a:ext cx="10515600" cy="549713"/>
          </a:xfrm>
        </p:spPr>
        <p:txBody>
          <a:bodyPr/>
          <a:lstStyle/>
          <a:p>
            <a:pPr marL="0" indent="0">
              <a:buNone/>
            </a:pPr>
            <a:r>
              <a:rPr lang="en-US" b="1" baseline="30000" dirty="0"/>
              <a:t>6 </a:t>
            </a:r>
            <a:r>
              <a:rPr lang="en-US" dirty="0"/>
              <a:t>Therefore, as you </a:t>
            </a:r>
            <a:r>
              <a:rPr lang="en-US" b="1" u="sng" dirty="0">
                <a:solidFill>
                  <a:schemeClr val="accent2"/>
                </a:solidFill>
              </a:rPr>
              <a:t>received</a:t>
            </a:r>
            <a:r>
              <a:rPr lang="en-US" b="1" dirty="0">
                <a:solidFill>
                  <a:schemeClr val="accent2"/>
                </a:solidFill>
              </a:rPr>
              <a:t> Christ Jesus the Lord</a:t>
            </a:r>
            <a:r>
              <a:rPr lang="en-US" dirty="0"/>
              <a:t>, so </a:t>
            </a:r>
            <a:r>
              <a:rPr lang="en-US" b="1" u="sng" dirty="0">
                <a:solidFill>
                  <a:schemeClr val="accent2"/>
                </a:solidFill>
              </a:rPr>
              <a:t>walk</a:t>
            </a:r>
            <a:r>
              <a:rPr lang="en-US" b="1" dirty="0"/>
              <a:t> </a:t>
            </a:r>
            <a:r>
              <a:rPr lang="en-US" b="1" dirty="0">
                <a:solidFill>
                  <a:schemeClr val="accent2"/>
                </a:solidFill>
              </a:rPr>
              <a:t>in him</a:t>
            </a:r>
            <a:r>
              <a:rPr lang="en-US" dirty="0"/>
              <a:t>,</a:t>
            </a:r>
          </a:p>
        </p:txBody>
      </p:sp>
      <p:sp>
        <p:nvSpPr>
          <p:cNvPr id="4" name="TextBox 3">
            <a:extLst>
              <a:ext uri="{FF2B5EF4-FFF2-40B4-BE49-F238E27FC236}">
                <a16:creationId xmlns:a16="http://schemas.microsoft.com/office/drawing/2014/main" id="{4E00DA57-35E5-B34D-8E79-6030DF00ED39}"/>
              </a:ext>
            </a:extLst>
          </p:cNvPr>
          <p:cNvSpPr txBox="1"/>
          <p:nvPr/>
        </p:nvSpPr>
        <p:spPr>
          <a:xfrm>
            <a:off x="838200" y="3703856"/>
            <a:ext cx="1805623" cy="461665"/>
          </a:xfrm>
          <a:prstGeom prst="rect">
            <a:avLst/>
          </a:prstGeom>
          <a:noFill/>
        </p:spPr>
        <p:txBody>
          <a:bodyPr wrap="none" rtlCol="0">
            <a:spAutoFit/>
          </a:bodyPr>
          <a:lstStyle/>
          <a:p>
            <a:r>
              <a:rPr lang="en-US" sz="2400" dirty="0"/>
              <a:t>Galatians 4:6</a:t>
            </a:r>
          </a:p>
        </p:txBody>
      </p:sp>
    </p:spTree>
    <p:extLst>
      <p:ext uri="{BB962C8B-B14F-4D97-AF65-F5344CB8AC3E}">
        <p14:creationId xmlns:p14="http://schemas.microsoft.com/office/powerpoint/2010/main" val="137300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peration Get Active">
            <a:extLst>
              <a:ext uri="{FF2B5EF4-FFF2-40B4-BE49-F238E27FC236}">
                <a16:creationId xmlns:a16="http://schemas.microsoft.com/office/drawing/2014/main" id="{D4FD5563-9A08-E146-A175-4F48996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0"/>
            <a:ext cx="1090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21E0B66-D349-CF49-804F-277D4F814BF4}"/>
              </a:ext>
            </a:extLst>
          </p:cNvPr>
          <p:cNvSpPr/>
          <p:nvPr/>
        </p:nvSpPr>
        <p:spPr>
          <a:xfrm>
            <a:off x="1166648" y="409903"/>
            <a:ext cx="9732580" cy="1450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GET</a:t>
            </a:r>
          </a:p>
        </p:txBody>
      </p:sp>
    </p:spTree>
    <p:extLst>
      <p:ext uri="{BB962C8B-B14F-4D97-AF65-F5344CB8AC3E}">
        <p14:creationId xmlns:p14="http://schemas.microsoft.com/office/powerpoint/2010/main" val="225445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47991-668B-8548-A6D7-FC2A92093CD0}"/>
              </a:ext>
            </a:extLst>
          </p:cNvPr>
          <p:cNvSpPr>
            <a:spLocks noGrp="1"/>
          </p:cNvSpPr>
          <p:nvPr>
            <p:ph idx="1"/>
          </p:nvPr>
        </p:nvSpPr>
        <p:spPr>
          <a:xfrm>
            <a:off x="838200" y="2964957"/>
            <a:ext cx="10515600" cy="928085"/>
          </a:xfrm>
        </p:spPr>
        <p:txBody>
          <a:bodyPr/>
          <a:lstStyle/>
          <a:p>
            <a:pPr marL="0" indent="0">
              <a:buNone/>
            </a:pPr>
            <a:r>
              <a:rPr lang="en-US" b="1" baseline="30000" dirty="0"/>
              <a:t>11 </a:t>
            </a:r>
            <a:r>
              <a:rPr lang="en-US" b="1" u="sng" dirty="0">
                <a:solidFill>
                  <a:schemeClr val="accent2"/>
                </a:solidFill>
              </a:rPr>
              <a:t>Put on</a:t>
            </a:r>
            <a:r>
              <a:rPr lang="en-US" dirty="0"/>
              <a:t> </a:t>
            </a:r>
            <a:r>
              <a:rPr lang="en-US" b="1" dirty="0">
                <a:solidFill>
                  <a:schemeClr val="accent2"/>
                </a:solidFill>
              </a:rPr>
              <a:t>the whole armor of God</a:t>
            </a:r>
            <a:r>
              <a:rPr lang="en-US" dirty="0"/>
              <a:t>, that you may be able </a:t>
            </a:r>
            <a:r>
              <a:rPr lang="en-US" b="1" u="sng" dirty="0">
                <a:solidFill>
                  <a:schemeClr val="accent2"/>
                </a:solidFill>
              </a:rPr>
              <a:t>to stand against</a:t>
            </a:r>
            <a:r>
              <a:rPr lang="en-US" dirty="0"/>
              <a:t> the schemes of the devil.</a:t>
            </a:r>
          </a:p>
        </p:txBody>
      </p:sp>
      <p:sp>
        <p:nvSpPr>
          <p:cNvPr id="4" name="TextBox 3">
            <a:extLst>
              <a:ext uri="{FF2B5EF4-FFF2-40B4-BE49-F238E27FC236}">
                <a16:creationId xmlns:a16="http://schemas.microsoft.com/office/drawing/2014/main" id="{A782E752-891B-F541-A181-80762A44EBFC}"/>
              </a:ext>
            </a:extLst>
          </p:cNvPr>
          <p:cNvSpPr txBox="1"/>
          <p:nvPr/>
        </p:nvSpPr>
        <p:spPr>
          <a:xfrm>
            <a:off x="838200" y="3893042"/>
            <a:ext cx="2050561" cy="461665"/>
          </a:xfrm>
          <a:prstGeom prst="rect">
            <a:avLst/>
          </a:prstGeom>
          <a:noFill/>
        </p:spPr>
        <p:txBody>
          <a:bodyPr wrap="none" rtlCol="0">
            <a:spAutoFit/>
          </a:bodyPr>
          <a:lstStyle/>
          <a:p>
            <a:r>
              <a:rPr lang="en-US" sz="2400" dirty="0"/>
              <a:t>Ephesians 6:11</a:t>
            </a:r>
          </a:p>
        </p:txBody>
      </p:sp>
    </p:spTree>
    <p:extLst>
      <p:ext uri="{BB962C8B-B14F-4D97-AF65-F5344CB8AC3E}">
        <p14:creationId xmlns:p14="http://schemas.microsoft.com/office/powerpoint/2010/main" val="212145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hesians 6:11-18 Are You Properly Dressed Spiritually — Tell the Lord  Thank You">
            <a:extLst>
              <a:ext uri="{FF2B5EF4-FFF2-40B4-BE49-F238E27FC236}">
                <a16:creationId xmlns:a16="http://schemas.microsoft.com/office/drawing/2014/main" id="{980CE76F-193C-AB47-8AF3-15556888CD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8957" y="643466"/>
            <a:ext cx="8346167" cy="557106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59A2EE6B-9572-074E-B476-65FAD2CD9D66}"/>
              </a:ext>
            </a:extLst>
          </p:cNvPr>
          <p:cNvGrpSpPr/>
          <p:nvPr/>
        </p:nvGrpSpPr>
        <p:grpSpPr>
          <a:xfrm>
            <a:off x="830317" y="1056269"/>
            <a:ext cx="6611008" cy="625386"/>
            <a:chOff x="830317" y="1056269"/>
            <a:chExt cx="6611008" cy="625386"/>
          </a:xfrm>
        </p:grpSpPr>
        <p:sp>
          <p:nvSpPr>
            <p:cNvPr id="11" name="TextBox 10">
              <a:extLst>
                <a:ext uri="{FF2B5EF4-FFF2-40B4-BE49-F238E27FC236}">
                  <a16:creationId xmlns:a16="http://schemas.microsoft.com/office/drawing/2014/main" id="{269A2DA7-3921-C140-980F-FFBDCDD91488}"/>
                </a:ext>
              </a:extLst>
            </p:cNvPr>
            <p:cNvSpPr txBox="1"/>
            <p:nvPr/>
          </p:nvSpPr>
          <p:spPr>
            <a:xfrm>
              <a:off x="962482" y="1163276"/>
              <a:ext cx="2172198" cy="400110"/>
            </a:xfrm>
            <a:prstGeom prst="rect">
              <a:avLst/>
            </a:prstGeom>
            <a:noFill/>
            <a:ln>
              <a:noFill/>
            </a:ln>
          </p:spPr>
          <p:txBody>
            <a:bodyPr wrap="none" rtlCol="0">
              <a:spAutoFit/>
            </a:bodyPr>
            <a:lstStyle/>
            <a:p>
              <a:r>
                <a:rPr lang="en-US" sz="2000" dirty="0"/>
                <a:t>Know HIS </a:t>
              </a:r>
              <a:r>
                <a:rPr lang="en-US" sz="2000" b="1" dirty="0">
                  <a:solidFill>
                    <a:schemeClr val="accent2"/>
                  </a:solidFill>
                </a:rPr>
                <a:t>Promise</a:t>
              </a:r>
              <a:r>
                <a:rPr lang="en-US" sz="2000" dirty="0"/>
                <a:t>!</a:t>
              </a:r>
            </a:p>
          </p:txBody>
        </p:sp>
        <p:sp>
          <p:nvSpPr>
            <p:cNvPr id="13" name="Rounded Rectangle 12">
              <a:extLst>
                <a:ext uri="{FF2B5EF4-FFF2-40B4-BE49-F238E27FC236}">
                  <a16:creationId xmlns:a16="http://schemas.microsoft.com/office/drawing/2014/main" id="{23603E90-4580-654F-BCD9-80CE139504B8}"/>
                </a:ext>
              </a:extLst>
            </p:cNvPr>
            <p:cNvSpPr/>
            <p:nvPr/>
          </p:nvSpPr>
          <p:spPr>
            <a:xfrm>
              <a:off x="830317" y="1056269"/>
              <a:ext cx="6611008"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12D1587-5BC1-BF4A-9A98-01156A714A02}"/>
              </a:ext>
            </a:extLst>
          </p:cNvPr>
          <p:cNvGrpSpPr/>
          <p:nvPr/>
        </p:nvGrpSpPr>
        <p:grpSpPr>
          <a:xfrm>
            <a:off x="830316" y="1802785"/>
            <a:ext cx="6432332" cy="625386"/>
            <a:chOff x="830316" y="1802785"/>
            <a:chExt cx="6432332" cy="625386"/>
          </a:xfrm>
        </p:grpSpPr>
        <p:sp>
          <p:nvSpPr>
            <p:cNvPr id="8" name="TextBox 7">
              <a:extLst>
                <a:ext uri="{FF2B5EF4-FFF2-40B4-BE49-F238E27FC236}">
                  <a16:creationId xmlns:a16="http://schemas.microsoft.com/office/drawing/2014/main" id="{7BBD77B6-0E11-BA46-A624-5382A90C7E2F}"/>
                </a:ext>
              </a:extLst>
            </p:cNvPr>
            <p:cNvSpPr txBox="1"/>
            <p:nvPr/>
          </p:nvSpPr>
          <p:spPr>
            <a:xfrm>
              <a:off x="962482" y="1908805"/>
              <a:ext cx="2197781" cy="400110"/>
            </a:xfrm>
            <a:prstGeom prst="rect">
              <a:avLst/>
            </a:prstGeom>
            <a:noFill/>
          </p:spPr>
          <p:txBody>
            <a:bodyPr wrap="none" rtlCol="0">
              <a:spAutoFit/>
            </a:bodyPr>
            <a:lstStyle/>
            <a:p>
              <a:r>
                <a:rPr lang="en-US" sz="2000" dirty="0"/>
                <a:t>Know HIS </a:t>
              </a:r>
              <a:r>
                <a:rPr lang="en-US" sz="2000" b="1" dirty="0">
                  <a:solidFill>
                    <a:schemeClr val="accent2"/>
                  </a:solidFill>
                </a:rPr>
                <a:t>Sacrifice</a:t>
              </a:r>
              <a:r>
                <a:rPr lang="en-US" sz="2000" dirty="0"/>
                <a:t>!</a:t>
              </a:r>
            </a:p>
          </p:txBody>
        </p:sp>
        <p:sp>
          <p:nvSpPr>
            <p:cNvPr id="14" name="Rounded Rectangle 13">
              <a:extLst>
                <a:ext uri="{FF2B5EF4-FFF2-40B4-BE49-F238E27FC236}">
                  <a16:creationId xmlns:a16="http://schemas.microsoft.com/office/drawing/2014/main" id="{144E0712-27A7-D04C-84D1-4014BDBC9116}"/>
                </a:ext>
              </a:extLst>
            </p:cNvPr>
            <p:cNvSpPr/>
            <p:nvPr/>
          </p:nvSpPr>
          <p:spPr>
            <a:xfrm>
              <a:off x="830316" y="1802785"/>
              <a:ext cx="6432332"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DF52834-BEC8-7B45-B346-0802236B6314}"/>
              </a:ext>
            </a:extLst>
          </p:cNvPr>
          <p:cNvGrpSpPr/>
          <p:nvPr/>
        </p:nvGrpSpPr>
        <p:grpSpPr>
          <a:xfrm>
            <a:off x="830316" y="2632081"/>
            <a:ext cx="6117022" cy="625386"/>
            <a:chOff x="830316" y="2632081"/>
            <a:chExt cx="6117022" cy="625386"/>
          </a:xfrm>
        </p:grpSpPr>
        <p:sp>
          <p:nvSpPr>
            <p:cNvPr id="7" name="TextBox 6">
              <a:extLst>
                <a:ext uri="{FF2B5EF4-FFF2-40B4-BE49-F238E27FC236}">
                  <a16:creationId xmlns:a16="http://schemas.microsoft.com/office/drawing/2014/main" id="{F0B3657D-3284-0C4C-9E4A-DB7EC19FCE43}"/>
                </a:ext>
              </a:extLst>
            </p:cNvPr>
            <p:cNvSpPr txBox="1"/>
            <p:nvPr/>
          </p:nvSpPr>
          <p:spPr>
            <a:xfrm>
              <a:off x="962482" y="2739088"/>
              <a:ext cx="1801904" cy="400110"/>
            </a:xfrm>
            <a:prstGeom prst="rect">
              <a:avLst/>
            </a:prstGeom>
            <a:noFill/>
          </p:spPr>
          <p:txBody>
            <a:bodyPr wrap="none" rtlCol="0">
              <a:spAutoFit/>
            </a:bodyPr>
            <a:lstStyle/>
            <a:p>
              <a:r>
                <a:rPr lang="en-US" sz="2000" dirty="0"/>
                <a:t>Know HIS </a:t>
              </a:r>
              <a:r>
                <a:rPr lang="en-US" sz="2000" b="1" dirty="0">
                  <a:solidFill>
                    <a:schemeClr val="accent2"/>
                  </a:solidFill>
                </a:rPr>
                <a:t>Love</a:t>
              </a:r>
              <a:r>
                <a:rPr lang="en-US" sz="2000" dirty="0"/>
                <a:t>!</a:t>
              </a:r>
            </a:p>
          </p:txBody>
        </p:sp>
        <p:sp>
          <p:nvSpPr>
            <p:cNvPr id="15" name="Rounded Rectangle 14">
              <a:extLst>
                <a:ext uri="{FF2B5EF4-FFF2-40B4-BE49-F238E27FC236}">
                  <a16:creationId xmlns:a16="http://schemas.microsoft.com/office/drawing/2014/main" id="{CCBFFD4F-CA06-D941-B9B2-BF4A2A63B9B4}"/>
                </a:ext>
              </a:extLst>
            </p:cNvPr>
            <p:cNvSpPr/>
            <p:nvPr/>
          </p:nvSpPr>
          <p:spPr>
            <a:xfrm>
              <a:off x="830316" y="2632081"/>
              <a:ext cx="6117022"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664B7C71-D029-EE48-B711-3D6A320A7971}"/>
              </a:ext>
            </a:extLst>
          </p:cNvPr>
          <p:cNvGrpSpPr/>
          <p:nvPr/>
        </p:nvGrpSpPr>
        <p:grpSpPr>
          <a:xfrm>
            <a:off x="830316" y="3439070"/>
            <a:ext cx="6117022" cy="625386"/>
            <a:chOff x="830316" y="3439070"/>
            <a:chExt cx="6117022" cy="625386"/>
          </a:xfrm>
        </p:grpSpPr>
        <p:sp>
          <p:nvSpPr>
            <p:cNvPr id="12" name="TextBox 11">
              <a:extLst>
                <a:ext uri="{FF2B5EF4-FFF2-40B4-BE49-F238E27FC236}">
                  <a16:creationId xmlns:a16="http://schemas.microsoft.com/office/drawing/2014/main" id="{A9DD9529-CB72-624D-AF1F-630436405D7A}"/>
                </a:ext>
              </a:extLst>
            </p:cNvPr>
            <p:cNvSpPr txBox="1"/>
            <p:nvPr/>
          </p:nvSpPr>
          <p:spPr>
            <a:xfrm>
              <a:off x="962482" y="3546077"/>
              <a:ext cx="1892890" cy="400110"/>
            </a:xfrm>
            <a:prstGeom prst="rect">
              <a:avLst/>
            </a:prstGeom>
            <a:noFill/>
          </p:spPr>
          <p:txBody>
            <a:bodyPr wrap="none" rtlCol="0">
              <a:spAutoFit/>
            </a:bodyPr>
            <a:lstStyle/>
            <a:p>
              <a:r>
                <a:rPr lang="en-US" sz="2000" dirty="0"/>
                <a:t>Know HIS </a:t>
              </a:r>
              <a:r>
                <a:rPr lang="en-US" sz="2000" b="1" dirty="0">
                  <a:solidFill>
                    <a:schemeClr val="accent2"/>
                  </a:solidFill>
                </a:rPr>
                <a:t>Word</a:t>
              </a:r>
              <a:r>
                <a:rPr lang="en-US" sz="2000" dirty="0"/>
                <a:t>!</a:t>
              </a:r>
            </a:p>
          </p:txBody>
        </p:sp>
        <p:sp>
          <p:nvSpPr>
            <p:cNvPr id="16" name="Rounded Rectangle 15">
              <a:extLst>
                <a:ext uri="{FF2B5EF4-FFF2-40B4-BE49-F238E27FC236}">
                  <a16:creationId xmlns:a16="http://schemas.microsoft.com/office/drawing/2014/main" id="{8F1C0C81-B037-3040-8DC8-DD9DED492667}"/>
                </a:ext>
              </a:extLst>
            </p:cNvPr>
            <p:cNvSpPr/>
            <p:nvPr/>
          </p:nvSpPr>
          <p:spPr>
            <a:xfrm>
              <a:off x="830316" y="3439070"/>
              <a:ext cx="6117022"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2DF4A7B-1B1E-FA43-AC9A-24164632F0E8}"/>
              </a:ext>
            </a:extLst>
          </p:cNvPr>
          <p:cNvGrpSpPr/>
          <p:nvPr/>
        </p:nvGrpSpPr>
        <p:grpSpPr>
          <a:xfrm>
            <a:off x="830316" y="4288099"/>
            <a:ext cx="5948856" cy="625386"/>
            <a:chOff x="830316" y="4288099"/>
            <a:chExt cx="5948856" cy="625386"/>
          </a:xfrm>
        </p:grpSpPr>
        <p:sp>
          <p:nvSpPr>
            <p:cNvPr id="10" name="TextBox 9">
              <a:extLst>
                <a:ext uri="{FF2B5EF4-FFF2-40B4-BE49-F238E27FC236}">
                  <a16:creationId xmlns:a16="http://schemas.microsoft.com/office/drawing/2014/main" id="{F6DDCD69-1587-664C-BE6C-D4A8340B08EB}"/>
                </a:ext>
              </a:extLst>
            </p:cNvPr>
            <p:cNvSpPr txBox="1"/>
            <p:nvPr/>
          </p:nvSpPr>
          <p:spPr>
            <a:xfrm>
              <a:off x="962482" y="4395106"/>
              <a:ext cx="1831079" cy="400110"/>
            </a:xfrm>
            <a:prstGeom prst="rect">
              <a:avLst/>
            </a:prstGeom>
            <a:noFill/>
          </p:spPr>
          <p:txBody>
            <a:bodyPr wrap="none" rtlCol="0">
              <a:spAutoFit/>
            </a:bodyPr>
            <a:lstStyle/>
            <a:p>
              <a:r>
                <a:rPr lang="en-US" sz="2000" u="sng" dirty="0"/>
                <a:t>Trust</a:t>
              </a:r>
              <a:r>
                <a:rPr lang="en-US" sz="2000" dirty="0"/>
                <a:t> HIS </a:t>
              </a:r>
              <a:r>
                <a:rPr lang="en-US" sz="2000" b="1" dirty="0">
                  <a:solidFill>
                    <a:schemeClr val="accent2"/>
                  </a:solidFill>
                </a:rPr>
                <a:t>Word</a:t>
              </a:r>
              <a:r>
                <a:rPr lang="en-US" sz="2000" dirty="0"/>
                <a:t>!</a:t>
              </a:r>
            </a:p>
          </p:txBody>
        </p:sp>
        <p:sp>
          <p:nvSpPr>
            <p:cNvPr id="17" name="Rounded Rectangle 16">
              <a:extLst>
                <a:ext uri="{FF2B5EF4-FFF2-40B4-BE49-F238E27FC236}">
                  <a16:creationId xmlns:a16="http://schemas.microsoft.com/office/drawing/2014/main" id="{A4CEAA17-17CD-E444-9B0C-0000D5868595}"/>
                </a:ext>
              </a:extLst>
            </p:cNvPr>
            <p:cNvSpPr/>
            <p:nvPr/>
          </p:nvSpPr>
          <p:spPr>
            <a:xfrm>
              <a:off x="830316" y="4288099"/>
              <a:ext cx="5948856"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2DB17D0-BB6C-3043-A8AC-CD100B09D3A2}"/>
              </a:ext>
            </a:extLst>
          </p:cNvPr>
          <p:cNvGrpSpPr/>
          <p:nvPr/>
        </p:nvGrpSpPr>
        <p:grpSpPr>
          <a:xfrm>
            <a:off x="830316" y="5105598"/>
            <a:ext cx="5486401" cy="1067215"/>
            <a:chOff x="830316" y="5105598"/>
            <a:chExt cx="5486401" cy="1067215"/>
          </a:xfrm>
        </p:grpSpPr>
        <p:grpSp>
          <p:nvGrpSpPr>
            <p:cNvPr id="32" name="Group 31">
              <a:extLst>
                <a:ext uri="{FF2B5EF4-FFF2-40B4-BE49-F238E27FC236}">
                  <a16:creationId xmlns:a16="http://schemas.microsoft.com/office/drawing/2014/main" id="{5495C23C-E46B-7445-8219-7548458D296A}"/>
                </a:ext>
              </a:extLst>
            </p:cNvPr>
            <p:cNvGrpSpPr/>
            <p:nvPr/>
          </p:nvGrpSpPr>
          <p:grpSpPr>
            <a:xfrm>
              <a:off x="830316" y="5105598"/>
              <a:ext cx="5486401" cy="625386"/>
              <a:chOff x="830316" y="5105598"/>
              <a:chExt cx="5486401" cy="625386"/>
            </a:xfrm>
          </p:grpSpPr>
          <p:sp>
            <p:nvSpPr>
              <p:cNvPr id="9" name="TextBox 8">
                <a:extLst>
                  <a:ext uri="{FF2B5EF4-FFF2-40B4-BE49-F238E27FC236}">
                    <a16:creationId xmlns:a16="http://schemas.microsoft.com/office/drawing/2014/main" id="{A75A99C5-BE54-CD4F-8D14-0D0A6BE16839}"/>
                  </a:ext>
                </a:extLst>
              </p:cNvPr>
              <p:cNvSpPr txBox="1"/>
              <p:nvPr/>
            </p:nvSpPr>
            <p:spPr>
              <a:xfrm>
                <a:off x="962482" y="5212605"/>
                <a:ext cx="2630848" cy="400110"/>
              </a:xfrm>
              <a:prstGeom prst="rect">
                <a:avLst/>
              </a:prstGeom>
              <a:noFill/>
            </p:spPr>
            <p:txBody>
              <a:bodyPr wrap="none" rtlCol="0">
                <a:spAutoFit/>
              </a:bodyPr>
              <a:lstStyle/>
              <a:p>
                <a:r>
                  <a:rPr lang="en-US" sz="2000" dirty="0"/>
                  <a:t>Know HIS </a:t>
                </a:r>
                <a:r>
                  <a:rPr lang="en-US" sz="2000" b="1" dirty="0">
                    <a:solidFill>
                      <a:schemeClr val="accent2"/>
                    </a:solidFill>
                  </a:rPr>
                  <a:t>Relationship</a:t>
                </a:r>
                <a:r>
                  <a:rPr lang="en-US" sz="2000" dirty="0"/>
                  <a:t>!</a:t>
                </a:r>
              </a:p>
            </p:txBody>
          </p:sp>
          <p:sp>
            <p:nvSpPr>
              <p:cNvPr id="18" name="Rounded Rectangle 17">
                <a:extLst>
                  <a:ext uri="{FF2B5EF4-FFF2-40B4-BE49-F238E27FC236}">
                    <a16:creationId xmlns:a16="http://schemas.microsoft.com/office/drawing/2014/main" id="{3061AD8D-A4A1-CB45-A673-581D3F26AFC4}"/>
                  </a:ext>
                </a:extLst>
              </p:cNvPr>
              <p:cNvSpPr/>
              <p:nvPr/>
            </p:nvSpPr>
            <p:spPr>
              <a:xfrm>
                <a:off x="830316" y="5105598"/>
                <a:ext cx="5486401" cy="62538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C161618C-39DE-1F45-919D-C86DB16E81D7}"/>
                </a:ext>
              </a:extLst>
            </p:cNvPr>
            <p:cNvSpPr txBox="1"/>
            <p:nvPr/>
          </p:nvSpPr>
          <p:spPr>
            <a:xfrm>
              <a:off x="2533006" y="5772703"/>
              <a:ext cx="2081019" cy="400110"/>
            </a:xfrm>
            <a:prstGeom prst="rect">
              <a:avLst/>
            </a:prstGeom>
            <a:noFill/>
          </p:spPr>
          <p:txBody>
            <a:bodyPr wrap="none" rtlCol="0">
              <a:spAutoFit/>
            </a:bodyPr>
            <a:lstStyle/>
            <a:p>
              <a:r>
                <a:rPr lang="en-US" sz="2000" dirty="0"/>
                <a:t>Ephesians 6:10-20</a:t>
              </a:r>
            </a:p>
          </p:txBody>
        </p:sp>
      </p:grpSp>
      <p:grpSp>
        <p:nvGrpSpPr>
          <p:cNvPr id="26" name="Group 25">
            <a:extLst>
              <a:ext uri="{FF2B5EF4-FFF2-40B4-BE49-F238E27FC236}">
                <a16:creationId xmlns:a16="http://schemas.microsoft.com/office/drawing/2014/main" id="{1B781BAA-72FE-2A40-9386-DAA5ED7148BA}"/>
              </a:ext>
            </a:extLst>
          </p:cNvPr>
          <p:cNvGrpSpPr/>
          <p:nvPr/>
        </p:nvGrpSpPr>
        <p:grpSpPr>
          <a:xfrm>
            <a:off x="9202377" y="746639"/>
            <a:ext cx="2632747" cy="2820459"/>
            <a:chOff x="9202377" y="746639"/>
            <a:chExt cx="2632747" cy="2820459"/>
          </a:xfrm>
        </p:grpSpPr>
        <p:sp>
          <p:nvSpPr>
            <p:cNvPr id="22" name="Rectangle 21">
              <a:extLst>
                <a:ext uri="{FF2B5EF4-FFF2-40B4-BE49-F238E27FC236}">
                  <a16:creationId xmlns:a16="http://schemas.microsoft.com/office/drawing/2014/main" id="{D2D19334-8D93-6D4E-8E46-E35BB11C216D}"/>
                </a:ext>
              </a:extLst>
            </p:cNvPr>
            <p:cNvSpPr/>
            <p:nvPr/>
          </p:nvSpPr>
          <p:spPr>
            <a:xfrm>
              <a:off x="9480331" y="2760108"/>
              <a:ext cx="2354793" cy="80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F014E5C-8DE8-6F46-8A50-8FC4EA0EED9C}"/>
                </a:ext>
              </a:extLst>
            </p:cNvPr>
            <p:cNvSpPr/>
            <p:nvPr/>
          </p:nvSpPr>
          <p:spPr>
            <a:xfrm>
              <a:off x="9238117" y="2473996"/>
              <a:ext cx="2354793" cy="33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3CE7A3-6EA2-CF49-AFDE-C91D1165940A}"/>
                </a:ext>
              </a:extLst>
            </p:cNvPr>
            <p:cNvSpPr/>
            <p:nvPr/>
          </p:nvSpPr>
          <p:spPr>
            <a:xfrm>
              <a:off x="9202377" y="746639"/>
              <a:ext cx="2464675" cy="1885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venir Book" panose="02000503020000020003" pitchFamily="2" charset="0"/>
                </a:rPr>
                <a:t>Put on the whole armor of God, that you may be able to stand against the schemes of the devil.</a:t>
              </a:r>
            </a:p>
          </p:txBody>
        </p:sp>
        <p:sp>
          <p:nvSpPr>
            <p:cNvPr id="25" name="TextBox 24">
              <a:extLst>
                <a:ext uri="{FF2B5EF4-FFF2-40B4-BE49-F238E27FC236}">
                  <a16:creationId xmlns:a16="http://schemas.microsoft.com/office/drawing/2014/main" id="{A6716787-3A79-E04C-B341-1C41BDF61E31}"/>
                </a:ext>
              </a:extLst>
            </p:cNvPr>
            <p:cNvSpPr txBox="1"/>
            <p:nvPr/>
          </p:nvSpPr>
          <p:spPr>
            <a:xfrm>
              <a:off x="10219220" y="2483984"/>
              <a:ext cx="1447832" cy="338554"/>
            </a:xfrm>
            <a:prstGeom prst="rect">
              <a:avLst/>
            </a:prstGeom>
            <a:noFill/>
          </p:spPr>
          <p:txBody>
            <a:bodyPr wrap="none" rtlCol="0">
              <a:spAutoFit/>
            </a:bodyPr>
            <a:lstStyle/>
            <a:p>
              <a:r>
                <a:rPr lang="en-US" sz="1600" b="1" dirty="0"/>
                <a:t>Ephesians 6:11</a:t>
              </a:r>
            </a:p>
          </p:txBody>
        </p:sp>
      </p:grpSp>
    </p:spTree>
    <p:extLst>
      <p:ext uri="{BB962C8B-B14F-4D97-AF65-F5344CB8AC3E}">
        <p14:creationId xmlns:p14="http://schemas.microsoft.com/office/powerpoint/2010/main" val="30408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3221-810C-3E49-BCFF-9E450BB36010}"/>
              </a:ext>
            </a:extLst>
          </p:cNvPr>
          <p:cNvSpPr>
            <a:spLocks noGrp="1"/>
          </p:cNvSpPr>
          <p:nvPr>
            <p:ph type="title"/>
          </p:nvPr>
        </p:nvSpPr>
        <p:spPr/>
        <p:txBody>
          <a:bodyPr>
            <a:normAutofit/>
          </a:bodyPr>
          <a:lstStyle/>
          <a:p>
            <a:r>
              <a:rPr lang="en-US" b="1" dirty="0"/>
              <a:t>Background</a:t>
            </a:r>
            <a:r>
              <a:rPr lang="en-US" dirty="0"/>
              <a:t>: Colossians</a:t>
            </a:r>
          </a:p>
        </p:txBody>
      </p:sp>
      <p:sp>
        <p:nvSpPr>
          <p:cNvPr id="3" name="Content Placeholder 2">
            <a:extLst>
              <a:ext uri="{FF2B5EF4-FFF2-40B4-BE49-F238E27FC236}">
                <a16:creationId xmlns:a16="http://schemas.microsoft.com/office/drawing/2014/main" id="{8A49D691-1811-304D-B1B3-8BCE1E3F1EBE}"/>
              </a:ext>
            </a:extLst>
          </p:cNvPr>
          <p:cNvSpPr>
            <a:spLocks noGrp="1"/>
          </p:cNvSpPr>
          <p:nvPr>
            <p:ph idx="1"/>
          </p:nvPr>
        </p:nvSpPr>
        <p:spPr>
          <a:xfrm>
            <a:off x="838200" y="1825624"/>
            <a:ext cx="10515600" cy="4758055"/>
          </a:xfrm>
        </p:spPr>
        <p:txBody>
          <a:bodyPr>
            <a:normAutofit/>
          </a:bodyPr>
          <a:lstStyle/>
          <a:p>
            <a:r>
              <a:rPr lang="en-US" dirty="0"/>
              <a:t>Paul is in Jail (the first time), in Rome</a:t>
            </a:r>
          </a:p>
          <a:p>
            <a:r>
              <a:rPr lang="en-US" dirty="0"/>
              <a:t>Likely written around the same time period as Ephesians</a:t>
            </a:r>
          </a:p>
          <a:p>
            <a:r>
              <a:rPr lang="en-US" dirty="0"/>
              <a:t>Man named Epaphras began the Colossian Church</a:t>
            </a:r>
          </a:p>
          <a:p>
            <a:r>
              <a:rPr lang="en-US" dirty="0"/>
              <a:t>Epaphras brought word to Paul</a:t>
            </a:r>
          </a:p>
          <a:p>
            <a:r>
              <a:rPr lang="en-US" dirty="0"/>
              <a:t>Threats to the Colossian Church</a:t>
            </a:r>
            <a:endParaRPr lang="en-US" b="1" dirty="0">
              <a:solidFill>
                <a:schemeClr val="accent2"/>
              </a:solidFill>
            </a:endParaRPr>
          </a:p>
        </p:txBody>
      </p:sp>
    </p:spTree>
    <p:extLst>
      <p:ext uri="{BB962C8B-B14F-4D97-AF65-F5344CB8AC3E}">
        <p14:creationId xmlns:p14="http://schemas.microsoft.com/office/powerpoint/2010/main" val="115992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2C550-741D-D948-B64E-EC1FAD7F672E}"/>
              </a:ext>
            </a:extLst>
          </p:cNvPr>
          <p:cNvSpPr>
            <a:spLocks noGrp="1"/>
          </p:cNvSpPr>
          <p:nvPr>
            <p:ph idx="1"/>
          </p:nvPr>
        </p:nvSpPr>
        <p:spPr>
          <a:xfrm>
            <a:off x="838200" y="655829"/>
            <a:ext cx="10515600" cy="5546342"/>
          </a:xfrm>
        </p:spPr>
        <p:txBody>
          <a:bodyPr anchor="ctr">
            <a:normAutofit/>
          </a:bodyPr>
          <a:lstStyle/>
          <a:p>
            <a:pPr marL="0" indent="0" algn="ctr">
              <a:buNone/>
            </a:pPr>
            <a:r>
              <a:rPr lang="en-US" sz="4000" dirty="0"/>
              <a:t>So, how do we get to </a:t>
            </a:r>
            <a:r>
              <a:rPr lang="en-US" sz="4000" b="1" dirty="0">
                <a:solidFill>
                  <a:schemeClr val="accent2"/>
                </a:solidFill>
              </a:rPr>
              <a:t>know</a:t>
            </a:r>
            <a:r>
              <a:rPr lang="en-US" sz="4000" dirty="0"/>
              <a:t> these things to have </a:t>
            </a:r>
            <a:r>
              <a:rPr lang="en-US" sz="4000" b="1" dirty="0">
                <a:solidFill>
                  <a:schemeClr val="accent2"/>
                </a:solidFill>
              </a:rPr>
              <a:t>trust</a:t>
            </a:r>
            <a:r>
              <a:rPr lang="en-US" sz="4000" dirty="0"/>
              <a:t>?</a:t>
            </a:r>
          </a:p>
        </p:txBody>
      </p:sp>
    </p:spTree>
    <p:extLst>
      <p:ext uri="{BB962C8B-B14F-4D97-AF65-F5344CB8AC3E}">
        <p14:creationId xmlns:p14="http://schemas.microsoft.com/office/powerpoint/2010/main" val="136373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E219-A871-414C-81C7-7D16E1F79A21}"/>
              </a:ext>
            </a:extLst>
          </p:cNvPr>
          <p:cNvSpPr>
            <a:spLocks noGrp="1"/>
          </p:cNvSpPr>
          <p:nvPr>
            <p:ph type="title"/>
          </p:nvPr>
        </p:nvSpPr>
        <p:spPr/>
        <p:txBody>
          <a:bodyPr/>
          <a:lstStyle/>
          <a:p>
            <a:r>
              <a:rPr lang="en-US" dirty="0"/>
              <a:t>Study His Word</a:t>
            </a:r>
          </a:p>
        </p:txBody>
      </p:sp>
      <p:pic>
        <p:nvPicPr>
          <p:cNvPr id="10244" name="Picture 4" descr="Zondervan Illustrated Bible Dictionary - (premier Reference) By J D Douglas  &amp;amp; Merrill C Tenney (hardcover) : Target">
            <a:extLst>
              <a:ext uri="{FF2B5EF4-FFF2-40B4-BE49-F238E27FC236}">
                <a16:creationId xmlns:a16="http://schemas.microsoft.com/office/drawing/2014/main" id="{0385F635-E92A-9045-9E4C-350BA48DF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92" y="1027906"/>
            <a:ext cx="5242911" cy="524291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6CE117B-C71E-0548-85D2-7FC7191C0143}"/>
              </a:ext>
            </a:extLst>
          </p:cNvPr>
          <p:cNvSpPr>
            <a:spLocks noGrp="1"/>
          </p:cNvSpPr>
          <p:nvPr>
            <p:ph idx="1"/>
          </p:nvPr>
        </p:nvSpPr>
        <p:spPr>
          <a:xfrm>
            <a:off x="838200" y="1931330"/>
            <a:ext cx="5822092" cy="4351338"/>
          </a:xfrm>
        </p:spPr>
        <p:txBody>
          <a:bodyPr/>
          <a:lstStyle/>
          <a:p>
            <a:pPr marL="0" indent="0">
              <a:buNone/>
            </a:pPr>
            <a:r>
              <a:rPr lang="en-US" dirty="0"/>
              <a:t>Spend 15 minutes a day with God</a:t>
            </a:r>
          </a:p>
          <a:p>
            <a:pPr marL="285750" indent="-285750"/>
            <a:r>
              <a:rPr lang="en-US" dirty="0"/>
              <a:t>Daily Devotionals</a:t>
            </a:r>
          </a:p>
          <a:p>
            <a:pPr marL="285750" indent="-285750"/>
            <a:r>
              <a:rPr lang="en-US" dirty="0"/>
              <a:t>Prayer</a:t>
            </a:r>
          </a:p>
          <a:p>
            <a:pPr marL="285750" indent="-285750"/>
            <a:r>
              <a:rPr lang="en-US" dirty="0"/>
              <a:t>The Bible App</a:t>
            </a:r>
          </a:p>
          <a:p>
            <a:pPr marL="285750" indent="-285750"/>
            <a:r>
              <a:rPr lang="en-US" dirty="0"/>
              <a:t>Pick up a Bible Dictionary</a:t>
            </a:r>
          </a:p>
        </p:txBody>
      </p:sp>
    </p:spTree>
    <p:extLst>
      <p:ext uri="{BB962C8B-B14F-4D97-AF65-F5344CB8AC3E}">
        <p14:creationId xmlns:p14="http://schemas.microsoft.com/office/powerpoint/2010/main" val="159699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F2C5-8D02-024F-B4DE-4F4ED6D87D26}"/>
              </a:ext>
            </a:extLst>
          </p:cNvPr>
          <p:cNvSpPr>
            <a:spLocks noGrp="1"/>
          </p:cNvSpPr>
          <p:nvPr>
            <p:ph type="title"/>
          </p:nvPr>
        </p:nvSpPr>
        <p:spPr/>
        <p:txBody>
          <a:bodyPr/>
          <a:lstStyle/>
          <a:p>
            <a:r>
              <a:rPr lang="en-US" dirty="0"/>
              <a:t>Now, don’t just take my word for it, Fact Check Me!</a:t>
            </a:r>
          </a:p>
        </p:txBody>
      </p:sp>
      <p:pic>
        <p:nvPicPr>
          <p:cNvPr id="4" name="Picture 2" descr="Read Book Club GIF">
            <a:extLst>
              <a:ext uri="{FF2B5EF4-FFF2-40B4-BE49-F238E27FC236}">
                <a16:creationId xmlns:a16="http://schemas.microsoft.com/office/drawing/2014/main" id="{D72F2427-2BAE-0D41-99C0-20EC45F1B9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6146" y="1917346"/>
            <a:ext cx="6339708" cy="463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0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021F90-5928-4B40-9D1A-33AD7C5DE479}"/>
              </a:ext>
            </a:extLst>
          </p:cNvPr>
          <p:cNvSpPr txBox="1"/>
          <p:nvPr/>
        </p:nvSpPr>
        <p:spPr>
          <a:xfrm>
            <a:off x="838199" y="3990205"/>
            <a:ext cx="10518776" cy="1200329"/>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7200" dirty="0">
                <a:solidFill>
                  <a:schemeClr val="bg1"/>
                </a:solidFill>
                <a:latin typeface="+mj-lt"/>
                <a:ea typeface="+mj-ea"/>
                <a:cs typeface="+mj-cs"/>
              </a:rPr>
              <a:t>SALVATION</a:t>
            </a:r>
          </a:p>
        </p:txBody>
      </p:sp>
      <p:pic>
        <p:nvPicPr>
          <p:cNvPr id="9218" name="Picture 2" descr="Is It Possible to Lose Your Salvation? | Ask Dr. Brown">
            <a:extLst>
              <a:ext uri="{FF2B5EF4-FFF2-40B4-BE49-F238E27FC236}">
                <a16:creationId xmlns:a16="http://schemas.microsoft.com/office/drawing/2014/main" id="{F137E61D-B53F-FB48-94E6-908E88FD59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02"/>
          <a:stretch/>
        </p:blipFill>
        <p:spPr bwMode="auto">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9938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4F27-5AA9-E441-AC44-B7D12ED85B7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4C92656-BAAF-414F-B17E-6E4E56490A4D}"/>
              </a:ext>
            </a:extLst>
          </p:cNvPr>
          <p:cNvSpPr>
            <a:spLocks noGrp="1"/>
          </p:cNvSpPr>
          <p:nvPr>
            <p:ph idx="1"/>
          </p:nvPr>
        </p:nvSpPr>
        <p:spPr/>
        <p:txBody>
          <a:bodyPr/>
          <a:lstStyle/>
          <a:p>
            <a:r>
              <a:rPr lang="en-US" dirty="0"/>
              <a:t>Background</a:t>
            </a:r>
          </a:p>
          <a:p>
            <a:r>
              <a:rPr lang="en-US" dirty="0"/>
              <a:t>Deception</a:t>
            </a:r>
          </a:p>
          <a:p>
            <a:r>
              <a:rPr lang="en-US" dirty="0"/>
              <a:t>Salvation</a:t>
            </a:r>
          </a:p>
          <a:p>
            <a:r>
              <a:rPr lang="en-US" dirty="0"/>
              <a:t>Active</a:t>
            </a:r>
          </a:p>
          <a:p>
            <a:endParaRPr lang="en-US" dirty="0"/>
          </a:p>
        </p:txBody>
      </p:sp>
    </p:spTree>
    <p:extLst>
      <p:ext uri="{BB962C8B-B14F-4D97-AF65-F5344CB8AC3E}">
        <p14:creationId xmlns:p14="http://schemas.microsoft.com/office/powerpoint/2010/main" val="1731158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E778-71F3-B044-B400-4D879071AAC4}"/>
              </a:ext>
            </a:extLst>
          </p:cNvPr>
          <p:cNvSpPr>
            <a:spLocks noGrp="1"/>
          </p:cNvSpPr>
          <p:nvPr>
            <p:ph type="title"/>
          </p:nvPr>
        </p:nvSpPr>
        <p:spPr/>
        <p:txBody>
          <a:bodyPr/>
          <a:lstStyle/>
          <a:p>
            <a:r>
              <a:rPr lang="en-US" dirty="0"/>
              <a:t>Me-We-God-You-We</a:t>
            </a:r>
          </a:p>
        </p:txBody>
      </p:sp>
      <p:sp>
        <p:nvSpPr>
          <p:cNvPr id="3" name="Content Placeholder 2">
            <a:extLst>
              <a:ext uri="{FF2B5EF4-FFF2-40B4-BE49-F238E27FC236}">
                <a16:creationId xmlns:a16="http://schemas.microsoft.com/office/drawing/2014/main" id="{09E83B81-B566-D64D-962F-9EFD008B4F26}"/>
              </a:ext>
            </a:extLst>
          </p:cNvPr>
          <p:cNvSpPr>
            <a:spLocks noGrp="1"/>
          </p:cNvSpPr>
          <p:nvPr>
            <p:ph idx="1"/>
          </p:nvPr>
        </p:nvSpPr>
        <p:spPr/>
        <p:txBody>
          <a:bodyPr>
            <a:normAutofit fontScale="62500" lnSpcReduction="20000"/>
          </a:bodyPr>
          <a:lstStyle/>
          <a:p>
            <a:r>
              <a:rPr lang="en-US" dirty="0"/>
              <a:t>What do they need to know?</a:t>
            </a:r>
          </a:p>
          <a:p>
            <a:pPr lvl="1"/>
            <a:r>
              <a:rPr lang="en-US" i="1" dirty="0"/>
              <a:t>The thief comes only to steal and kill and destroy. I came that they may have life and have it abundantly</a:t>
            </a:r>
            <a:br>
              <a:rPr lang="en-US" dirty="0"/>
            </a:br>
            <a:r>
              <a:rPr lang="en-US" dirty="0"/>
              <a:t>John 10:10</a:t>
            </a:r>
          </a:p>
          <a:p>
            <a:pPr lvl="1"/>
            <a:r>
              <a:rPr lang="en-US" dirty="0"/>
              <a:t>Jesus is God</a:t>
            </a:r>
          </a:p>
          <a:p>
            <a:pPr lvl="1"/>
            <a:r>
              <a:rPr lang="en-US" dirty="0"/>
              <a:t>Jesus has everything you need</a:t>
            </a:r>
          </a:p>
          <a:p>
            <a:pPr lvl="1"/>
            <a:r>
              <a:rPr lang="en-US" dirty="0"/>
              <a:t>Stand firm, be alert and on constantly on guard – the enemy attacks when you least expect it</a:t>
            </a:r>
          </a:p>
          <a:p>
            <a:pPr lvl="1"/>
            <a:r>
              <a:rPr lang="en-US" dirty="0"/>
              <a:t>Jesus saved us all and removed all our sins – This is our foundation</a:t>
            </a:r>
          </a:p>
          <a:p>
            <a:r>
              <a:rPr lang="en-US" dirty="0"/>
              <a:t>Why do they need to know it?</a:t>
            </a:r>
          </a:p>
          <a:p>
            <a:pPr lvl="1"/>
            <a:r>
              <a:rPr lang="en-US" dirty="0"/>
              <a:t>So that we may not be taken captive and fall astray of the Lord’s path.</a:t>
            </a:r>
          </a:p>
          <a:p>
            <a:r>
              <a:rPr lang="en-US" dirty="0"/>
              <a:t>What do they need to do?</a:t>
            </a:r>
          </a:p>
          <a:p>
            <a:pPr lvl="1"/>
            <a:r>
              <a:rPr lang="en-US" dirty="0"/>
              <a:t>Ephesians 6:10-20 - Put on the full armor of God</a:t>
            </a:r>
          </a:p>
          <a:p>
            <a:pPr lvl="2"/>
            <a:r>
              <a:rPr lang="en-US" dirty="0"/>
              <a:t>Study God’s Word</a:t>
            </a:r>
          </a:p>
          <a:p>
            <a:pPr lvl="2"/>
            <a:r>
              <a:rPr lang="en-US" dirty="0"/>
              <a:t>Fact Check</a:t>
            </a:r>
          </a:p>
          <a:p>
            <a:pPr lvl="2"/>
            <a:r>
              <a:rPr lang="en-US" dirty="0"/>
              <a:t>Pray </a:t>
            </a:r>
          </a:p>
          <a:p>
            <a:r>
              <a:rPr lang="en-US" dirty="0"/>
              <a:t>Why do they need to do it?</a:t>
            </a:r>
          </a:p>
          <a:p>
            <a:pPr lvl="1"/>
            <a:r>
              <a:rPr lang="en-US" dirty="0"/>
              <a:t>Salvation</a:t>
            </a:r>
          </a:p>
          <a:p>
            <a:r>
              <a:rPr lang="en-US" dirty="0"/>
              <a:t>How can I help them remember?</a:t>
            </a:r>
          </a:p>
          <a:p>
            <a:pPr lvl="1"/>
            <a:endParaRPr lang="en-US" dirty="0"/>
          </a:p>
          <a:p>
            <a:pPr lvl="1"/>
            <a:endParaRPr lang="en-US" dirty="0"/>
          </a:p>
        </p:txBody>
      </p:sp>
    </p:spTree>
    <p:extLst>
      <p:ext uri="{BB962C8B-B14F-4D97-AF65-F5344CB8AC3E}">
        <p14:creationId xmlns:p14="http://schemas.microsoft.com/office/powerpoint/2010/main" val="271819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Breastplate from Steel, Marto, 209,95 €">
            <a:extLst>
              <a:ext uri="{FF2B5EF4-FFF2-40B4-BE49-F238E27FC236}">
                <a16:creationId xmlns:a16="http://schemas.microsoft.com/office/drawing/2014/main" id="{4D774297-B68A-5344-BC43-221234F9DC0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8775" y="1359395"/>
            <a:ext cx="1028817" cy="1028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Blackened Mina Armour Belt - MY100324 - LARP Distribution">
            <a:extLst>
              <a:ext uri="{FF2B5EF4-FFF2-40B4-BE49-F238E27FC236}">
                <a16:creationId xmlns:a16="http://schemas.microsoft.com/office/drawing/2014/main" id="{E2576424-553A-EE49-B123-5CDFAFED6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15" y="2381971"/>
            <a:ext cx="793138" cy="79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tricate Knight&amp;#39;s Sword - MC-SW-374 - Medieval Collectibles">
            <a:extLst>
              <a:ext uri="{FF2B5EF4-FFF2-40B4-BE49-F238E27FC236}">
                <a16:creationId xmlns:a16="http://schemas.microsoft.com/office/drawing/2014/main" id="{D69D982A-79C8-CB4D-AD13-559997E634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941" b="96471" l="3412" r="96824">
                        <a14:foregroundMark x1="9412" y1="91059" x2="3529" y2="96588"/>
                        <a14:foregroundMark x1="96824" y1="4941" x2="94353" y2="6000"/>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746615" y="4103128"/>
            <a:ext cx="741371" cy="7413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oman Armor Helmet - Buy Roman Armour And Helmets,Viking Helmet Medieval Helmet  Armor Helmet,Cross Helmet Product on Alibaba.com">
            <a:extLst>
              <a:ext uri="{FF2B5EF4-FFF2-40B4-BE49-F238E27FC236}">
                <a16:creationId xmlns:a16="http://schemas.microsoft.com/office/drawing/2014/main" id="{4531916F-F476-FF46-86E0-68295249AFE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4403" y1="23295" x2="50852" y2="24290"/>
                      </a14:backgroundRemoval>
                    </a14:imgEffect>
                  </a14:imgLayer>
                </a14:imgProps>
              </a:ext>
              <a:ext uri="{28A0092B-C50C-407E-A947-70E740481C1C}">
                <a14:useLocalDpi xmlns:a14="http://schemas.microsoft.com/office/drawing/2010/main" val="0"/>
              </a:ext>
            </a:extLst>
          </a:blip>
          <a:srcRect/>
          <a:stretch>
            <a:fillRect/>
          </a:stretch>
        </p:blipFill>
        <p:spPr bwMode="auto">
          <a:xfrm>
            <a:off x="746615" y="486730"/>
            <a:ext cx="793138" cy="793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16,235 Metal Shield Photos - Free &amp;amp; Royalty-Free Stock Photos from  Dreamstime">
            <a:extLst>
              <a:ext uri="{FF2B5EF4-FFF2-40B4-BE49-F238E27FC236}">
                <a16:creationId xmlns:a16="http://schemas.microsoft.com/office/drawing/2014/main" id="{BD219776-218D-9F4C-B0FE-F4A8AAEB6AF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250" b="96449" l="10000" r="90000">
                        <a14:foregroundMark x1="59875" y1="9801" x2="50375" y2="6392"/>
                        <a14:foregroundMark x1="59875" y1="87642" x2="51000" y2="92045"/>
                        <a14:foregroundMark x1="47250" y1="96449" x2="48500" y2="93182"/>
                      </a14:backgroundRemoval>
                    </a14:imgEffect>
                  </a14:imgLayer>
                </a14:imgProps>
              </a:ext>
              <a:ext uri="{28A0092B-C50C-407E-A947-70E740481C1C}">
                <a14:useLocalDpi xmlns:a14="http://schemas.microsoft.com/office/drawing/2010/main" val="0"/>
              </a:ext>
            </a:extLst>
          </a:blip>
          <a:srcRect/>
          <a:stretch>
            <a:fillRect/>
          </a:stretch>
        </p:blipFill>
        <p:spPr bwMode="auto">
          <a:xfrm>
            <a:off x="746615" y="4968009"/>
            <a:ext cx="761597" cy="875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Armor Boot v2 3D Model $29 - .max .obj .fbx .3ds - Free3D">
            <a:extLst>
              <a:ext uri="{FF2B5EF4-FFF2-40B4-BE49-F238E27FC236}">
                <a16:creationId xmlns:a16="http://schemas.microsoft.com/office/drawing/2014/main" id="{C45555B7-5F3C-B045-9F88-30E0E912BA52}"/>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111" b="92000" l="10000" r="90667">
                        <a14:foregroundMark x1="51333" y1="91889" x2="42889" y2="92333"/>
                        <a14:foregroundMark x1="90222" y1="88000" x2="90222" y2="88000"/>
                        <a14:foregroundMark x1="90667" y1="86111" x2="87778" y2="86111"/>
                        <a14:foregroundMark x1="78333" y1="79000" x2="78333" y2="79000"/>
                        <a14:foregroundMark x1="82556" y1="9889" x2="75000" y2="10889"/>
                        <a14:foregroundMark x1="49444" y1="9889" x2="46111" y2="9444"/>
                        <a14:foregroundMark x1="54667" y1="91889" x2="54222" y2="90444"/>
                        <a14:foregroundMark x1="56111" y1="90889" x2="56111" y2="89000"/>
                        <a14:foregroundMark x1="77889" y1="7111" x2="74111" y2="8556"/>
                        <a14:foregroundMark x1="49000" y1="7111" x2="46111" y2="7556"/>
                      </a14:backgroundRemoval>
                    </a14:imgEffect>
                  </a14:imgLayer>
                </a14:imgProps>
              </a:ext>
              <a:ext uri="{28A0092B-C50C-407E-A947-70E740481C1C}">
                <a14:useLocalDpi xmlns:a14="http://schemas.microsoft.com/office/drawing/2010/main" val="0"/>
              </a:ext>
            </a:extLst>
          </a:blip>
          <a:srcRect/>
          <a:stretch>
            <a:fillRect/>
          </a:stretch>
        </p:blipFill>
        <p:spPr bwMode="auto">
          <a:xfrm>
            <a:off x="605753" y="3114486"/>
            <a:ext cx="865132" cy="86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2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6BD81-24CC-2C4D-9F95-E45954C121A7}"/>
              </a:ext>
            </a:extLst>
          </p:cNvPr>
          <p:cNvSpPr>
            <a:spLocks noGrp="1"/>
          </p:cNvSpPr>
          <p:nvPr>
            <p:ph idx="1"/>
          </p:nvPr>
        </p:nvSpPr>
        <p:spPr>
          <a:xfrm>
            <a:off x="375745" y="735724"/>
            <a:ext cx="11532476" cy="5843752"/>
          </a:xfrm>
        </p:spPr>
        <p:txBody>
          <a:bodyPr>
            <a:normAutofit fontScale="85000" lnSpcReduction="10000"/>
          </a:bodyPr>
          <a:lstStyle/>
          <a:p>
            <a:pPr marL="0" indent="0">
              <a:buNone/>
            </a:pPr>
            <a:r>
              <a:rPr lang="en-US" b="1" baseline="30000" dirty="0">
                <a:solidFill>
                  <a:schemeClr val="accent2">
                    <a:lumMod val="75000"/>
                  </a:schemeClr>
                </a:solidFill>
              </a:rPr>
              <a:t>4 </a:t>
            </a:r>
            <a:r>
              <a:rPr lang="en-US" dirty="0">
                <a:solidFill>
                  <a:schemeClr val="accent2">
                    <a:lumMod val="75000"/>
                  </a:schemeClr>
                </a:solidFill>
              </a:rPr>
              <a:t>I say this in order that no one may delude you with plausible arguments</a:t>
            </a:r>
            <a:r>
              <a:rPr lang="en-US" dirty="0">
                <a:solidFill>
                  <a:schemeClr val="accent6">
                    <a:lumMod val="75000"/>
                  </a:schemeClr>
                </a:solidFill>
              </a:rPr>
              <a:t>. </a:t>
            </a:r>
            <a:r>
              <a:rPr lang="en-US" b="1" baseline="30000" dirty="0">
                <a:solidFill>
                  <a:schemeClr val="accent6">
                    <a:lumMod val="75000"/>
                  </a:schemeClr>
                </a:solidFill>
              </a:rPr>
              <a:t>5 </a:t>
            </a:r>
            <a:r>
              <a:rPr lang="en-US" dirty="0">
                <a:solidFill>
                  <a:schemeClr val="accent6">
                    <a:lumMod val="75000"/>
                  </a:schemeClr>
                </a:solidFill>
              </a:rPr>
              <a:t>For though I am absent in body, yet I am with you in spirit, rejoicing to see your good order and the firmness of your faith in Christ. </a:t>
            </a:r>
          </a:p>
          <a:p>
            <a:pPr marL="0" indent="0">
              <a:buNone/>
            </a:pPr>
            <a:r>
              <a:rPr lang="en-US" b="1" dirty="0"/>
              <a:t>Alive in Christ</a:t>
            </a:r>
            <a:endParaRPr lang="en-US" dirty="0"/>
          </a:p>
          <a:p>
            <a:pPr marL="0" indent="0">
              <a:buNone/>
            </a:pPr>
            <a:r>
              <a:rPr lang="en-US" b="1" baseline="30000" dirty="0">
                <a:solidFill>
                  <a:schemeClr val="accent6">
                    <a:lumMod val="75000"/>
                  </a:schemeClr>
                </a:solidFill>
              </a:rPr>
              <a:t>6 </a:t>
            </a:r>
            <a:r>
              <a:rPr lang="en-US" dirty="0">
                <a:solidFill>
                  <a:schemeClr val="accent6">
                    <a:lumMod val="75000"/>
                  </a:schemeClr>
                </a:solidFill>
              </a:rPr>
              <a:t>Therefore, as you received Christ Jesus the Lord, so walk in him, </a:t>
            </a:r>
            <a:r>
              <a:rPr lang="en-US" b="1" baseline="30000" dirty="0">
                <a:solidFill>
                  <a:schemeClr val="accent6">
                    <a:lumMod val="75000"/>
                  </a:schemeClr>
                </a:solidFill>
              </a:rPr>
              <a:t>7 </a:t>
            </a:r>
            <a:r>
              <a:rPr lang="en-US" dirty="0">
                <a:solidFill>
                  <a:schemeClr val="accent6">
                    <a:lumMod val="75000"/>
                  </a:schemeClr>
                </a:solidFill>
              </a:rPr>
              <a:t>rooted and built up in him and established in the faith, just as you were taught, abounding in thanksgiving. </a:t>
            </a:r>
          </a:p>
          <a:p>
            <a:pPr marL="0" indent="0">
              <a:buNone/>
            </a:pPr>
            <a:r>
              <a:rPr lang="en-US" b="1" baseline="30000" dirty="0">
                <a:solidFill>
                  <a:schemeClr val="accent2">
                    <a:lumMod val="75000"/>
                  </a:schemeClr>
                </a:solidFill>
              </a:rPr>
              <a:t>8 </a:t>
            </a:r>
            <a:r>
              <a:rPr lang="en-US" dirty="0">
                <a:solidFill>
                  <a:schemeClr val="accent2">
                    <a:lumMod val="75000"/>
                  </a:schemeClr>
                </a:solidFill>
              </a:rPr>
              <a:t>See to it that no one takes you captive by philosophy and empty deceit, according to human tradition, according to the elemental spirits of the world, and not according to Christ</a:t>
            </a:r>
            <a:r>
              <a:rPr lang="en-US" dirty="0">
                <a:solidFill>
                  <a:schemeClr val="accent1">
                    <a:lumMod val="75000"/>
                  </a:schemeClr>
                </a:solidFill>
              </a:rPr>
              <a:t>. </a:t>
            </a:r>
            <a:r>
              <a:rPr lang="en-US" b="1" baseline="30000" dirty="0">
                <a:solidFill>
                  <a:schemeClr val="accent6">
                    <a:lumMod val="75000"/>
                  </a:schemeClr>
                </a:solidFill>
              </a:rPr>
              <a:t>9 </a:t>
            </a:r>
            <a:r>
              <a:rPr lang="en-US" dirty="0">
                <a:solidFill>
                  <a:schemeClr val="accent6">
                    <a:lumMod val="75000"/>
                  </a:schemeClr>
                </a:solidFill>
              </a:rPr>
              <a:t>For in him the whole fullness of deity dwells bodily, </a:t>
            </a:r>
            <a:r>
              <a:rPr lang="en-US" b="1" baseline="30000" dirty="0">
                <a:solidFill>
                  <a:schemeClr val="accent6">
                    <a:lumMod val="75000"/>
                  </a:schemeClr>
                </a:solidFill>
              </a:rPr>
              <a:t>10 </a:t>
            </a:r>
            <a:r>
              <a:rPr lang="en-US" dirty="0">
                <a:solidFill>
                  <a:schemeClr val="accent6">
                    <a:lumMod val="75000"/>
                  </a:schemeClr>
                </a:solidFill>
              </a:rPr>
              <a:t>and you have been filled in him, who is the head of all rule and authority. </a:t>
            </a:r>
            <a:r>
              <a:rPr lang="en-US" b="1" baseline="30000" dirty="0">
                <a:solidFill>
                  <a:schemeClr val="accent6">
                    <a:lumMod val="75000"/>
                  </a:schemeClr>
                </a:solidFill>
              </a:rPr>
              <a:t>11 </a:t>
            </a:r>
            <a:r>
              <a:rPr lang="en-US" dirty="0">
                <a:solidFill>
                  <a:schemeClr val="accent6">
                    <a:lumMod val="75000"/>
                  </a:schemeClr>
                </a:solidFill>
              </a:rPr>
              <a:t>In him also you were circumcised with a circumcision made without hands, by putting off the body of the flesh, by the circumcision of Christ, </a:t>
            </a:r>
            <a:r>
              <a:rPr lang="en-US" b="1" baseline="30000" dirty="0">
                <a:solidFill>
                  <a:schemeClr val="accent6">
                    <a:lumMod val="75000"/>
                  </a:schemeClr>
                </a:solidFill>
              </a:rPr>
              <a:t>12 </a:t>
            </a:r>
            <a:r>
              <a:rPr lang="en-US" dirty="0">
                <a:solidFill>
                  <a:schemeClr val="accent6">
                    <a:lumMod val="75000"/>
                  </a:schemeClr>
                </a:solidFill>
              </a:rPr>
              <a:t>having been buried with him in baptism, in which you were also raised with him through faith in the powerful working of God, who raised him from the dead. </a:t>
            </a:r>
            <a:r>
              <a:rPr lang="en-US" b="1" baseline="30000" dirty="0">
                <a:solidFill>
                  <a:schemeClr val="accent6">
                    <a:lumMod val="75000"/>
                  </a:schemeClr>
                </a:solidFill>
              </a:rPr>
              <a:t>13 </a:t>
            </a:r>
            <a:r>
              <a:rPr lang="en-US" dirty="0">
                <a:solidFill>
                  <a:schemeClr val="accent6">
                    <a:lumMod val="75000"/>
                  </a:schemeClr>
                </a:solidFill>
              </a:rPr>
              <a:t>And you, who were dead in your trespasses and the uncircumcision of your flesh, God made alive together with him, having forgiven us all our trespasses, </a:t>
            </a:r>
            <a:r>
              <a:rPr lang="en-US" b="1" baseline="30000" dirty="0">
                <a:solidFill>
                  <a:schemeClr val="accent6">
                    <a:lumMod val="75000"/>
                  </a:schemeClr>
                </a:solidFill>
              </a:rPr>
              <a:t>14 </a:t>
            </a:r>
            <a:r>
              <a:rPr lang="en-US" dirty="0">
                <a:solidFill>
                  <a:schemeClr val="accent6">
                    <a:lumMod val="75000"/>
                  </a:schemeClr>
                </a:solidFill>
              </a:rPr>
              <a:t>by canceling the record of debt that stood against us with its legal demands. This he set aside, nailing it to the cross. </a:t>
            </a:r>
            <a:r>
              <a:rPr lang="en-US" b="1" baseline="30000" dirty="0">
                <a:solidFill>
                  <a:schemeClr val="accent6">
                    <a:lumMod val="75000"/>
                  </a:schemeClr>
                </a:solidFill>
              </a:rPr>
              <a:t>15 </a:t>
            </a:r>
            <a:r>
              <a:rPr lang="en-US" dirty="0">
                <a:solidFill>
                  <a:schemeClr val="accent6">
                    <a:lumMod val="75000"/>
                  </a:schemeClr>
                </a:solidFill>
              </a:rPr>
              <a:t>He disarmed the rulers and authorities and put them to open shame, by triumphing over them in him.</a:t>
            </a:r>
          </a:p>
        </p:txBody>
      </p:sp>
    </p:spTree>
    <p:extLst>
      <p:ext uri="{BB962C8B-B14F-4D97-AF65-F5344CB8AC3E}">
        <p14:creationId xmlns:p14="http://schemas.microsoft.com/office/powerpoint/2010/main" val="2665452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D90DB-A5C1-F243-9A34-CA71B79C5CE4}"/>
              </a:ext>
            </a:extLst>
          </p:cNvPr>
          <p:cNvSpPr>
            <a:spLocks noGrp="1"/>
          </p:cNvSpPr>
          <p:nvPr>
            <p:ph idx="1"/>
          </p:nvPr>
        </p:nvSpPr>
        <p:spPr>
          <a:xfrm>
            <a:off x="838200" y="800100"/>
            <a:ext cx="10515600" cy="5257800"/>
          </a:xfrm>
        </p:spPr>
        <p:txBody>
          <a:bodyPr>
            <a:normAutofit fontScale="92500" lnSpcReduction="20000"/>
          </a:bodyPr>
          <a:lstStyle/>
          <a:p>
            <a:pPr marL="0" indent="0">
              <a:buNone/>
            </a:pPr>
            <a:r>
              <a:rPr lang="en-US" b="1" baseline="30000" dirty="0"/>
              <a:t>10 </a:t>
            </a:r>
            <a:r>
              <a:rPr lang="en-US" dirty="0"/>
              <a:t>Finally, </a:t>
            </a:r>
            <a:r>
              <a:rPr lang="en-US" b="1" dirty="0"/>
              <a:t>be strong in the Lord </a:t>
            </a:r>
            <a:r>
              <a:rPr lang="en-US" dirty="0"/>
              <a:t>and in the strength of his might. </a:t>
            </a:r>
            <a:r>
              <a:rPr lang="en-US" b="1" baseline="30000" dirty="0"/>
              <a:t>11 </a:t>
            </a:r>
            <a:r>
              <a:rPr lang="en-US" b="1" dirty="0"/>
              <a:t>Put on the whole armor of God</a:t>
            </a:r>
            <a:r>
              <a:rPr lang="en-US" dirty="0"/>
              <a:t>, that you may be able to </a:t>
            </a:r>
            <a:r>
              <a:rPr lang="en-US" b="1" dirty="0"/>
              <a:t>stand against the schemes of the devil</a:t>
            </a:r>
            <a:r>
              <a:rPr lang="en-US" dirty="0"/>
              <a:t>. </a:t>
            </a:r>
            <a:r>
              <a:rPr lang="en-US" b="1" baseline="30000" dirty="0"/>
              <a:t>12 </a:t>
            </a:r>
            <a:r>
              <a:rPr lang="en-US" dirty="0"/>
              <a:t>For </a:t>
            </a:r>
            <a:r>
              <a:rPr lang="en-US" b="1" dirty="0"/>
              <a:t>we do not wrestle against flesh and blood</a:t>
            </a:r>
            <a:r>
              <a:rPr lang="en-US" dirty="0"/>
              <a:t>, but </a:t>
            </a:r>
            <a:r>
              <a:rPr lang="en-US" b="1" dirty="0"/>
              <a:t>against the </a:t>
            </a:r>
            <a:r>
              <a:rPr lang="en-US" b="1" u="sng" dirty="0"/>
              <a:t>rulers</a:t>
            </a:r>
            <a:r>
              <a:rPr lang="en-US" b="1" dirty="0"/>
              <a:t>, against the </a:t>
            </a:r>
            <a:r>
              <a:rPr lang="en-US" b="1" u="sng" dirty="0"/>
              <a:t>authorities</a:t>
            </a:r>
            <a:r>
              <a:rPr lang="en-US" b="1" dirty="0"/>
              <a:t>, against the </a:t>
            </a:r>
            <a:r>
              <a:rPr lang="en-US" b="1" u="sng" dirty="0"/>
              <a:t>cosmic powers </a:t>
            </a:r>
            <a:r>
              <a:rPr lang="en-US" b="1" dirty="0"/>
              <a:t>over this present darkness, against the </a:t>
            </a:r>
            <a:r>
              <a:rPr lang="en-US" b="1" u="sng" dirty="0"/>
              <a:t>spiritual forces of evil</a:t>
            </a:r>
            <a:r>
              <a:rPr lang="en-US" dirty="0"/>
              <a:t> in the heavenly places. </a:t>
            </a:r>
            <a:r>
              <a:rPr lang="en-US" b="1" baseline="30000" dirty="0"/>
              <a:t>13 </a:t>
            </a:r>
            <a:r>
              <a:rPr lang="en-US" dirty="0"/>
              <a:t>Therefore take up the </a:t>
            </a:r>
            <a:r>
              <a:rPr lang="en-US" b="1" dirty="0"/>
              <a:t>whole armor of God</a:t>
            </a:r>
            <a:r>
              <a:rPr lang="en-US" dirty="0"/>
              <a:t>, that you may be able to withstand in the evil day, and having </a:t>
            </a:r>
            <a:r>
              <a:rPr lang="en-US" b="1" dirty="0"/>
              <a:t>done all, to stand firm</a:t>
            </a:r>
            <a:r>
              <a:rPr lang="en-US" dirty="0"/>
              <a:t>. </a:t>
            </a:r>
            <a:r>
              <a:rPr lang="en-US" b="1" baseline="30000" dirty="0"/>
              <a:t>14 </a:t>
            </a:r>
            <a:r>
              <a:rPr lang="en-US" dirty="0"/>
              <a:t>Stand therefore, having fastened on </a:t>
            </a:r>
            <a:r>
              <a:rPr lang="en-US" b="1" dirty="0"/>
              <a:t>the belt of truth</a:t>
            </a:r>
            <a:r>
              <a:rPr lang="en-US" dirty="0"/>
              <a:t>, and having put on the </a:t>
            </a:r>
            <a:r>
              <a:rPr lang="en-US" b="1" dirty="0"/>
              <a:t>breastplate of righteousness</a:t>
            </a:r>
            <a:r>
              <a:rPr lang="en-US" dirty="0"/>
              <a:t>, </a:t>
            </a:r>
            <a:r>
              <a:rPr lang="en-US" b="1" baseline="30000" dirty="0"/>
              <a:t>15 </a:t>
            </a:r>
            <a:r>
              <a:rPr lang="en-US" dirty="0"/>
              <a:t>and, as </a:t>
            </a:r>
            <a:r>
              <a:rPr lang="en-US" b="1" dirty="0"/>
              <a:t>shoes</a:t>
            </a:r>
            <a:r>
              <a:rPr lang="en-US" dirty="0"/>
              <a:t> for your feet, having put on the readiness given by the </a:t>
            </a:r>
            <a:r>
              <a:rPr lang="en-US" b="1" dirty="0"/>
              <a:t>gospel of peace</a:t>
            </a:r>
            <a:r>
              <a:rPr lang="en-US" dirty="0"/>
              <a:t>. </a:t>
            </a:r>
            <a:r>
              <a:rPr lang="en-US" b="1" baseline="30000" dirty="0"/>
              <a:t>16 </a:t>
            </a:r>
            <a:r>
              <a:rPr lang="en-US" dirty="0"/>
              <a:t>In all circumstances take up the </a:t>
            </a:r>
            <a:r>
              <a:rPr lang="en-US" b="1" dirty="0"/>
              <a:t>shield of faith</a:t>
            </a:r>
            <a:r>
              <a:rPr lang="en-US" dirty="0"/>
              <a:t>, with which you can extinguish all the flaming darts of the evil one; </a:t>
            </a:r>
            <a:r>
              <a:rPr lang="en-US" b="1" baseline="30000" dirty="0"/>
              <a:t>17 </a:t>
            </a:r>
            <a:r>
              <a:rPr lang="en-US" dirty="0"/>
              <a:t>and take the </a:t>
            </a:r>
            <a:r>
              <a:rPr lang="en-US" b="1" dirty="0"/>
              <a:t>helmet of salvation</a:t>
            </a:r>
            <a:r>
              <a:rPr lang="en-US" dirty="0"/>
              <a:t>, and the </a:t>
            </a:r>
            <a:r>
              <a:rPr lang="en-US" b="1" dirty="0"/>
              <a:t>sword of the Spirit</a:t>
            </a:r>
            <a:r>
              <a:rPr lang="en-US" dirty="0"/>
              <a:t>, which is the word of God, </a:t>
            </a:r>
            <a:r>
              <a:rPr lang="en-US" b="1" baseline="30000" dirty="0"/>
              <a:t>18 </a:t>
            </a:r>
            <a:r>
              <a:rPr lang="en-US" dirty="0"/>
              <a:t>praying at all times in the Spirit, with all prayer and supplication. To that end, </a:t>
            </a:r>
            <a:r>
              <a:rPr lang="en-US" b="1" dirty="0"/>
              <a:t>keep alert with all perseverance</a:t>
            </a:r>
            <a:r>
              <a:rPr lang="en-US" dirty="0"/>
              <a:t>, making supplication for all the saints, </a:t>
            </a:r>
            <a:r>
              <a:rPr lang="en-US" b="1" baseline="30000" dirty="0"/>
              <a:t>19 </a:t>
            </a:r>
            <a:r>
              <a:rPr lang="en-US" dirty="0"/>
              <a:t>and also for me, that words may be given to me in opening my mouth boldly to </a:t>
            </a:r>
            <a:r>
              <a:rPr lang="en-US" b="1" dirty="0"/>
              <a:t>proclaim the mystery of the gospel</a:t>
            </a:r>
            <a:r>
              <a:rPr lang="en-US" dirty="0"/>
              <a:t>, </a:t>
            </a:r>
            <a:r>
              <a:rPr lang="en-US" b="1" baseline="30000" dirty="0"/>
              <a:t>20 </a:t>
            </a:r>
            <a:r>
              <a:rPr lang="en-US" dirty="0"/>
              <a:t>for which I am an ambassador in chains, that </a:t>
            </a:r>
            <a:r>
              <a:rPr lang="en-US" b="1" dirty="0"/>
              <a:t>I may declare it boldly</a:t>
            </a:r>
            <a:r>
              <a:rPr lang="en-US" dirty="0"/>
              <a:t>, as I ought to speak. </a:t>
            </a:r>
          </a:p>
        </p:txBody>
      </p:sp>
      <p:sp>
        <p:nvSpPr>
          <p:cNvPr id="4" name="TextBox 3">
            <a:extLst>
              <a:ext uri="{FF2B5EF4-FFF2-40B4-BE49-F238E27FC236}">
                <a16:creationId xmlns:a16="http://schemas.microsoft.com/office/drawing/2014/main" id="{B2F54EE3-5188-E14D-B121-5DE3196D25EE}"/>
              </a:ext>
            </a:extLst>
          </p:cNvPr>
          <p:cNvSpPr txBox="1"/>
          <p:nvPr/>
        </p:nvSpPr>
        <p:spPr>
          <a:xfrm>
            <a:off x="838200" y="6057900"/>
            <a:ext cx="2456122" cy="461665"/>
          </a:xfrm>
          <a:prstGeom prst="rect">
            <a:avLst/>
          </a:prstGeom>
          <a:noFill/>
        </p:spPr>
        <p:txBody>
          <a:bodyPr wrap="none" rtlCol="0">
            <a:spAutoFit/>
          </a:bodyPr>
          <a:lstStyle/>
          <a:p>
            <a:r>
              <a:rPr lang="en-US" sz="2400" dirty="0"/>
              <a:t>Ephesians 6:10-20</a:t>
            </a:r>
          </a:p>
        </p:txBody>
      </p:sp>
    </p:spTree>
    <p:extLst>
      <p:ext uri="{BB962C8B-B14F-4D97-AF65-F5344CB8AC3E}">
        <p14:creationId xmlns:p14="http://schemas.microsoft.com/office/powerpoint/2010/main" val="4194117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E3BF-A7E4-6F43-BABF-8D7CCFFB1234}"/>
              </a:ext>
            </a:extLst>
          </p:cNvPr>
          <p:cNvSpPr>
            <a:spLocks noGrp="1"/>
          </p:cNvSpPr>
          <p:nvPr>
            <p:ph type="title"/>
          </p:nvPr>
        </p:nvSpPr>
        <p:spPr/>
        <p:txBody>
          <a:bodyPr/>
          <a:lstStyle/>
          <a:p>
            <a:r>
              <a:rPr lang="en-US" dirty="0"/>
              <a:t>Abundance of Christ</a:t>
            </a:r>
          </a:p>
        </p:txBody>
      </p:sp>
      <p:sp>
        <p:nvSpPr>
          <p:cNvPr id="3" name="Content Placeholder 2">
            <a:extLst>
              <a:ext uri="{FF2B5EF4-FFF2-40B4-BE49-F238E27FC236}">
                <a16:creationId xmlns:a16="http://schemas.microsoft.com/office/drawing/2014/main" id="{32DFDCE1-EE2F-5F49-842C-CFC0B695F104}"/>
              </a:ext>
            </a:extLst>
          </p:cNvPr>
          <p:cNvSpPr>
            <a:spLocks noGrp="1"/>
          </p:cNvSpPr>
          <p:nvPr>
            <p:ph idx="1"/>
          </p:nvPr>
        </p:nvSpPr>
        <p:spPr/>
        <p:txBody>
          <a:bodyPr>
            <a:normAutofit/>
          </a:bodyPr>
          <a:lstStyle/>
          <a:p>
            <a:r>
              <a:rPr lang="en-US" dirty="0"/>
              <a:t>How do we deal with Sin apart from Jesus?</a:t>
            </a:r>
          </a:p>
          <a:p>
            <a:pPr lvl="1"/>
            <a:r>
              <a:rPr lang="en-US" dirty="0"/>
              <a:t>Are we turning to God?</a:t>
            </a:r>
          </a:p>
          <a:p>
            <a:pPr lvl="1"/>
            <a:r>
              <a:rPr lang="en-US" dirty="0"/>
              <a:t>Are we denying ourselves? </a:t>
            </a:r>
          </a:p>
          <a:p>
            <a:pPr lvl="1"/>
            <a:r>
              <a:rPr lang="en-US" dirty="0"/>
              <a:t>Are we punishing ourselves?</a:t>
            </a:r>
          </a:p>
          <a:p>
            <a:r>
              <a:rPr lang="en-US" dirty="0"/>
              <a:t>Salvation happens to our heart, not our body.</a:t>
            </a:r>
          </a:p>
        </p:txBody>
      </p:sp>
    </p:spTree>
    <p:extLst>
      <p:ext uri="{BB962C8B-B14F-4D97-AF65-F5344CB8AC3E}">
        <p14:creationId xmlns:p14="http://schemas.microsoft.com/office/powerpoint/2010/main" val="3826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1D86-6392-504C-97C3-822E697C2411}"/>
              </a:ext>
            </a:extLst>
          </p:cNvPr>
          <p:cNvSpPr>
            <a:spLocks noGrp="1"/>
          </p:cNvSpPr>
          <p:nvPr>
            <p:ph type="title"/>
          </p:nvPr>
        </p:nvSpPr>
        <p:spPr/>
        <p:txBody>
          <a:bodyPr/>
          <a:lstStyle/>
          <a:p>
            <a:r>
              <a:rPr lang="en-US" dirty="0"/>
              <a:t>Threats against the Church</a:t>
            </a:r>
          </a:p>
        </p:txBody>
      </p:sp>
      <p:sp>
        <p:nvSpPr>
          <p:cNvPr id="3" name="Content Placeholder 2">
            <a:extLst>
              <a:ext uri="{FF2B5EF4-FFF2-40B4-BE49-F238E27FC236}">
                <a16:creationId xmlns:a16="http://schemas.microsoft.com/office/drawing/2014/main" id="{8E30941F-A42C-5547-9546-21AF5C4947CB}"/>
              </a:ext>
            </a:extLst>
          </p:cNvPr>
          <p:cNvSpPr>
            <a:spLocks noGrp="1"/>
          </p:cNvSpPr>
          <p:nvPr>
            <p:ph idx="1"/>
          </p:nvPr>
        </p:nvSpPr>
        <p:spPr/>
        <p:txBody>
          <a:bodyPr>
            <a:normAutofit/>
          </a:bodyPr>
          <a:lstStyle/>
          <a:p>
            <a:r>
              <a:rPr lang="en-US" sz="3200" b="1" dirty="0"/>
              <a:t>Gnostics:</a:t>
            </a:r>
            <a:r>
              <a:rPr lang="en-US" sz="3200" dirty="0"/>
              <a:t> Systems of knowledge; additional god’s</a:t>
            </a:r>
          </a:p>
          <a:p>
            <a:r>
              <a:rPr lang="en-US" sz="3200" b="1" dirty="0"/>
              <a:t>Philosophers:</a:t>
            </a:r>
            <a:r>
              <a:rPr lang="en-US" sz="3200" dirty="0"/>
              <a:t> Love of Wisdom</a:t>
            </a:r>
          </a:p>
          <a:p>
            <a:r>
              <a:rPr lang="en-US" sz="3200" b="1" dirty="0"/>
              <a:t>Ascetism:</a:t>
            </a:r>
            <a:r>
              <a:rPr lang="en-US" sz="3200" dirty="0"/>
              <a:t> Self-deprivation; self-denial</a:t>
            </a:r>
          </a:p>
          <a:p>
            <a:r>
              <a:rPr lang="en-US" sz="3200" b="1" dirty="0"/>
              <a:t>Hellenistic’s:</a:t>
            </a:r>
            <a:r>
              <a:rPr lang="en-US" sz="3200" dirty="0"/>
              <a:t> Greco-Roman Tradition, Alexander the Great</a:t>
            </a:r>
          </a:p>
          <a:p>
            <a:r>
              <a:rPr lang="en-US" sz="3200" b="1" dirty="0"/>
              <a:t>Judaizers:</a:t>
            </a:r>
            <a:r>
              <a:rPr lang="en-US" sz="3200" dirty="0"/>
              <a:t> Legalism, Circumcision…</a:t>
            </a:r>
          </a:p>
          <a:p>
            <a:r>
              <a:rPr lang="en-US" sz="3200" b="1" dirty="0"/>
              <a:t>Angelolatry:</a:t>
            </a:r>
            <a:r>
              <a:rPr lang="en-US" sz="3200" dirty="0"/>
              <a:t> Worshipping of Angel’s; archangel Michael</a:t>
            </a:r>
          </a:p>
        </p:txBody>
      </p:sp>
    </p:spTree>
    <p:extLst>
      <p:ext uri="{BB962C8B-B14F-4D97-AF65-F5344CB8AC3E}">
        <p14:creationId xmlns:p14="http://schemas.microsoft.com/office/powerpoint/2010/main" val="2169290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312F5D-EF11-1440-BB48-41EBE9191BED}"/>
              </a:ext>
            </a:extLst>
          </p:cNvPr>
          <p:cNvSpPr txBox="1"/>
          <p:nvPr/>
        </p:nvSpPr>
        <p:spPr>
          <a:xfrm>
            <a:off x="6822038" y="5506913"/>
            <a:ext cx="1303562" cy="369332"/>
          </a:xfrm>
          <a:prstGeom prst="rect">
            <a:avLst/>
          </a:prstGeom>
          <a:noFill/>
        </p:spPr>
        <p:txBody>
          <a:bodyPr wrap="none" rtlCol="0">
            <a:spAutoFit/>
          </a:bodyPr>
          <a:lstStyle/>
          <a:p>
            <a:r>
              <a:rPr lang="en-US" dirty="0"/>
              <a:t>Philosopher</a:t>
            </a:r>
          </a:p>
        </p:txBody>
      </p:sp>
      <p:sp>
        <p:nvSpPr>
          <p:cNvPr id="10" name="TextBox 9">
            <a:extLst>
              <a:ext uri="{FF2B5EF4-FFF2-40B4-BE49-F238E27FC236}">
                <a16:creationId xmlns:a16="http://schemas.microsoft.com/office/drawing/2014/main" id="{097F11E3-7928-7945-90B5-2A8EA5B91E0C}"/>
              </a:ext>
            </a:extLst>
          </p:cNvPr>
          <p:cNvSpPr txBox="1"/>
          <p:nvPr/>
        </p:nvSpPr>
        <p:spPr>
          <a:xfrm>
            <a:off x="8441915" y="2503000"/>
            <a:ext cx="1033809" cy="365760"/>
          </a:xfrm>
          <a:prstGeom prst="rect">
            <a:avLst/>
          </a:prstGeom>
          <a:noFill/>
        </p:spPr>
        <p:txBody>
          <a:bodyPr wrap="none" rtlCol="0">
            <a:spAutoFit/>
          </a:bodyPr>
          <a:lstStyle/>
          <a:p>
            <a:r>
              <a:rPr lang="en-US" dirty="0"/>
              <a:t>Legalistic</a:t>
            </a:r>
          </a:p>
        </p:txBody>
      </p:sp>
      <p:sp>
        <p:nvSpPr>
          <p:cNvPr id="11" name="TextBox 10">
            <a:extLst>
              <a:ext uri="{FF2B5EF4-FFF2-40B4-BE49-F238E27FC236}">
                <a16:creationId xmlns:a16="http://schemas.microsoft.com/office/drawing/2014/main" id="{309FB7B0-0AC8-FF46-B552-C82F4E4D74B6}"/>
              </a:ext>
            </a:extLst>
          </p:cNvPr>
          <p:cNvSpPr txBox="1"/>
          <p:nvPr/>
        </p:nvSpPr>
        <p:spPr>
          <a:xfrm>
            <a:off x="3969685" y="5508849"/>
            <a:ext cx="1174104" cy="369332"/>
          </a:xfrm>
          <a:prstGeom prst="rect">
            <a:avLst/>
          </a:prstGeom>
          <a:noFill/>
        </p:spPr>
        <p:txBody>
          <a:bodyPr wrap="none" rtlCol="0">
            <a:spAutoFit/>
          </a:bodyPr>
          <a:lstStyle/>
          <a:p>
            <a:r>
              <a:rPr lang="en-US" dirty="0"/>
              <a:t>Asceticism</a:t>
            </a:r>
          </a:p>
        </p:txBody>
      </p:sp>
      <p:sp>
        <p:nvSpPr>
          <p:cNvPr id="12" name="TextBox 11">
            <a:extLst>
              <a:ext uri="{FF2B5EF4-FFF2-40B4-BE49-F238E27FC236}">
                <a16:creationId xmlns:a16="http://schemas.microsoft.com/office/drawing/2014/main" id="{6931BA88-2439-AF4D-B3F8-5BD402C9C7BD}"/>
              </a:ext>
            </a:extLst>
          </p:cNvPr>
          <p:cNvSpPr txBox="1"/>
          <p:nvPr/>
        </p:nvSpPr>
        <p:spPr>
          <a:xfrm>
            <a:off x="7489824" y="868022"/>
            <a:ext cx="1155124" cy="369332"/>
          </a:xfrm>
          <a:prstGeom prst="rect">
            <a:avLst/>
          </a:prstGeom>
          <a:noFill/>
        </p:spPr>
        <p:txBody>
          <a:bodyPr wrap="none" rtlCol="0">
            <a:spAutoFit/>
          </a:bodyPr>
          <a:lstStyle/>
          <a:p>
            <a:r>
              <a:rPr lang="en-US" dirty="0"/>
              <a:t>Hellenistic</a:t>
            </a:r>
          </a:p>
        </p:txBody>
      </p:sp>
      <p:sp>
        <p:nvSpPr>
          <p:cNvPr id="13" name="TextBox 12">
            <a:extLst>
              <a:ext uri="{FF2B5EF4-FFF2-40B4-BE49-F238E27FC236}">
                <a16:creationId xmlns:a16="http://schemas.microsoft.com/office/drawing/2014/main" id="{D86F0669-7062-2D41-9D66-AA5D5F31A305}"/>
              </a:ext>
            </a:extLst>
          </p:cNvPr>
          <p:cNvSpPr txBox="1"/>
          <p:nvPr/>
        </p:nvSpPr>
        <p:spPr>
          <a:xfrm rot="20932982">
            <a:off x="4139473" y="2626796"/>
            <a:ext cx="4100481" cy="769441"/>
          </a:xfrm>
          <a:prstGeom prst="rect">
            <a:avLst/>
          </a:prstGeom>
          <a:noFill/>
        </p:spPr>
        <p:txBody>
          <a:bodyPr wrap="none" rtlCol="0">
            <a:spAutoFit/>
          </a:bodyPr>
          <a:lstStyle/>
          <a:p>
            <a:r>
              <a:rPr lang="en-US" sz="4400" dirty="0">
                <a:solidFill>
                  <a:srgbClr val="FF0000"/>
                </a:solidFill>
                <a:latin typeface="American Typewriter" panose="02090604020004020304" pitchFamily="18" charset="77"/>
              </a:rPr>
              <a:t>God’s Mystery</a:t>
            </a:r>
          </a:p>
        </p:txBody>
      </p:sp>
      <p:sp>
        <p:nvSpPr>
          <p:cNvPr id="14" name="TextBox 13">
            <a:extLst>
              <a:ext uri="{FF2B5EF4-FFF2-40B4-BE49-F238E27FC236}">
                <a16:creationId xmlns:a16="http://schemas.microsoft.com/office/drawing/2014/main" id="{AC051020-63E3-924F-968E-8019F6244266}"/>
              </a:ext>
            </a:extLst>
          </p:cNvPr>
          <p:cNvSpPr txBox="1"/>
          <p:nvPr/>
        </p:nvSpPr>
        <p:spPr>
          <a:xfrm>
            <a:off x="2678419" y="2506942"/>
            <a:ext cx="889026" cy="369332"/>
          </a:xfrm>
          <a:prstGeom prst="rect">
            <a:avLst/>
          </a:prstGeom>
          <a:noFill/>
        </p:spPr>
        <p:txBody>
          <a:bodyPr wrap="none" rtlCol="0">
            <a:spAutoFit/>
          </a:bodyPr>
          <a:lstStyle/>
          <a:p>
            <a:r>
              <a:rPr lang="en-US" dirty="0"/>
              <a:t>Gnostic</a:t>
            </a:r>
          </a:p>
        </p:txBody>
      </p:sp>
      <p:sp>
        <p:nvSpPr>
          <p:cNvPr id="15" name="TextBox 14">
            <a:extLst>
              <a:ext uri="{FF2B5EF4-FFF2-40B4-BE49-F238E27FC236}">
                <a16:creationId xmlns:a16="http://schemas.microsoft.com/office/drawing/2014/main" id="{4697B655-D835-C746-A479-55C80F9E9540}"/>
              </a:ext>
            </a:extLst>
          </p:cNvPr>
          <p:cNvSpPr txBox="1"/>
          <p:nvPr/>
        </p:nvSpPr>
        <p:spPr>
          <a:xfrm>
            <a:off x="2898590" y="4341854"/>
            <a:ext cx="1033103" cy="369332"/>
          </a:xfrm>
          <a:prstGeom prst="rect">
            <a:avLst/>
          </a:prstGeom>
          <a:noFill/>
        </p:spPr>
        <p:txBody>
          <a:bodyPr wrap="none" rtlCol="0">
            <a:spAutoFit/>
          </a:bodyPr>
          <a:lstStyle/>
          <a:p>
            <a:r>
              <a:rPr lang="en-US" dirty="0"/>
              <a:t>Judaizers</a:t>
            </a:r>
          </a:p>
        </p:txBody>
      </p:sp>
      <p:sp>
        <p:nvSpPr>
          <p:cNvPr id="16" name="TextBox 15">
            <a:extLst>
              <a:ext uri="{FF2B5EF4-FFF2-40B4-BE49-F238E27FC236}">
                <a16:creationId xmlns:a16="http://schemas.microsoft.com/office/drawing/2014/main" id="{690CDE02-E41A-0040-AC10-DA680FFC43B1}"/>
              </a:ext>
            </a:extLst>
          </p:cNvPr>
          <p:cNvSpPr txBox="1"/>
          <p:nvPr/>
        </p:nvSpPr>
        <p:spPr>
          <a:xfrm>
            <a:off x="3452388" y="920364"/>
            <a:ext cx="1260602" cy="369332"/>
          </a:xfrm>
          <a:prstGeom prst="rect">
            <a:avLst/>
          </a:prstGeom>
          <a:noFill/>
        </p:spPr>
        <p:txBody>
          <a:bodyPr wrap="none" rtlCol="0">
            <a:spAutoFit/>
          </a:bodyPr>
          <a:lstStyle/>
          <a:p>
            <a:r>
              <a:rPr lang="en-US" dirty="0"/>
              <a:t>Angelolatry</a:t>
            </a:r>
          </a:p>
        </p:txBody>
      </p:sp>
      <p:sp>
        <p:nvSpPr>
          <p:cNvPr id="17" name="TextBox 16">
            <a:extLst>
              <a:ext uri="{FF2B5EF4-FFF2-40B4-BE49-F238E27FC236}">
                <a16:creationId xmlns:a16="http://schemas.microsoft.com/office/drawing/2014/main" id="{29B9630E-6C98-AB45-A31B-24608034F6C6}"/>
              </a:ext>
            </a:extLst>
          </p:cNvPr>
          <p:cNvSpPr txBox="1"/>
          <p:nvPr/>
        </p:nvSpPr>
        <p:spPr>
          <a:xfrm>
            <a:off x="8185992" y="4346753"/>
            <a:ext cx="1040670" cy="369332"/>
          </a:xfrm>
          <a:prstGeom prst="rect">
            <a:avLst/>
          </a:prstGeom>
          <a:noFill/>
        </p:spPr>
        <p:txBody>
          <a:bodyPr wrap="none" rtlCol="0">
            <a:spAutoFit/>
          </a:bodyPr>
          <a:lstStyle/>
          <a:p>
            <a:r>
              <a:rPr lang="en-US" dirty="0"/>
              <a:t>Essenism</a:t>
            </a:r>
          </a:p>
        </p:txBody>
      </p:sp>
      <p:sp>
        <p:nvSpPr>
          <p:cNvPr id="20" name="Oval 19">
            <a:extLst>
              <a:ext uri="{FF2B5EF4-FFF2-40B4-BE49-F238E27FC236}">
                <a16:creationId xmlns:a16="http://schemas.microsoft.com/office/drawing/2014/main" id="{5C22BA97-D759-3A4E-B07D-ED6CA7B7ACE1}"/>
              </a:ext>
            </a:extLst>
          </p:cNvPr>
          <p:cNvSpPr>
            <a:spLocks noChangeAspect="1"/>
          </p:cNvSpPr>
          <p:nvPr/>
        </p:nvSpPr>
        <p:spPr>
          <a:xfrm>
            <a:off x="3567445" y="710021"/>
            <a:ext cx="4928388" cy="49283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7BAF993-0507-0D45-9A76-E5576173B9E1}"/>
              </a:ext>
            </a:extLst>
          </p:cNvPr>
          <p:cNvSpPr>
            <a:spLocks noChangeAspect="1"/>
          </p:cNvSpPr>
          <p:nvPr/>
        </p:nvSpPr>
        <p:spPr>
          <a:xfrm>
            <a:off x="3356951" y="448978"/>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7EC15F2-59AA-704A-B5FF-1A199667ED09}"/>
              </a:ext>
            </a:extLst>
          </p:cNvPr>
          <p:cNvSpPr>
            <a:spLocks noChangeAspect="1"/>
          </p:cNvSpPr>
          <p:nvPr/>
        </p:nvSpPr>
        <p:spPr>
          <a:xfrm>
            <a:off x="2656220" y="3676706"/>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4EF3BF4-C047-AC4A-8A56-5FAA209EDA5F}"/>
              </a:ext>
            </a:extLst>
          </p:cNvPr>
          <p:cNvSpPr>
            <a:spLocks noChangeAspect="1"/>
          </p:cNvSpPr>
          <p:nvPr/>
        </p:nvSpPr>
        <p:spPr>
          <a:xfrm>
            <a:off x="3885686" y="4933905"/>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D01D00-54BF-5340-9748-61BCA1C61FBF}"/>
              </a:ext>
            </a:extLst>
          </p:cNvPr>
          <p:cNvSpPr>
            <a:spLocks noChangeAspect="1"/>
          </p:cNvSpPr>
          <p:nvPr/>
        </p:nvSpPr>
        <p:spPr>
          <a:xfrm>
            <a:off x="6743469" y="4947343"/>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C375A3-825B-FB47-94E3-3426E6FCC0A5}"/>
              </a:ext>
            </a:extLst>
          </p:cNvPr>
          <p:cNvSpPr>
            <a:spLocks noChangeAspect="1"/>
          </p:cNvSpPr>
          <p:nvPr/>
        </p:nvSpPr>
        <p:spPr>
          <a:xfrm>
            <a:off x="8151004" y="1994816"/>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87886C-464A-DF47-BF2F-05CAF43C0707}"/>
              </a:ext>
            </a:extLst>
          </p:cNvPr>
          <p:cNvSpPr>
            <a:spLocks noChangeAspect="1"/>
          </p:cNvSpPr>
          <p:nvPr/>
        </p:nvSpPr>
        <p:spPr>
          <a:xfrm>
            <a:off x="7292850" y="428018"/>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DC80D0-9D31-C448-ADDF-5095485993DF}"/>
              </a:ext>
            </a:extLst>
          </p:cNvPr>
          <p:cNvSpPr>
            <a:spLocks noChangeAspect="1"/>
          </p:cNvSpPr>
          <p:nvPr/>
        </p:nvSpPr>
        <p:spPr>
          <a:xfrm>
            <a:off x="2587554" y="1994815"/>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E9F44E8-8C99-3443-9C5A-8162D9E8B104}"/>
              </a:ext>
            </a:extLst>
          </p:cNvPr>
          <p:cNvSpPr>
            <a:spLocks noChangeAspect="1"/>
          </p:cNvSpPr>
          <p:nvPr/>
        </p:nvSpPr>
        <p:spPr>
          <a:xfrm>
            <a:off x="8015261" y="3674772"/>
            <a:ext cx="1382131" cy="13821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377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5FD-F75E-B442-9B28-386B6703FEE9}"/>
              </a:ext>
            </a:extLst>
          </p:cNvPr>
          <p:cNvSpPr>
            <a:spLocks noGrp="1"/>
          </p:cNvSpPr>
          <p:nvPr>
            <p:ph type="title"/>
          </p:nvPr>
        </p:nvSpPr>
        <p:spPr/>
        <p:txBody>
          <a:bodyPr/>
          <a:lstStyle/>
          <a:p>
            <a:r>
              <a:rPr lang="en-US" dirty="0"/>
              <a:t>Hellenistic</a:t>
            </a:r>
          </a:p>
        </p:txBody>
      </p:sp>
      <p:sp>
        <p:nvSpPr>
          <p:cNvPr id="3" name="Content Placeholder 2">
            <a:extLst>
              <a:ext uri="{FF2B5EF4-FFF2-40B4-BE49-F238E27FC236}">
                <a16:creationId xmlns:a16="http://schemas.microsoft.com/office/drawing/2014/main" id="{CA859809-CFFA-184A-8181-B8014BF9409B}"/>
              </a:ext>
            </a:extLst>
          </p:cNvPr>
          <p:cNvSpPr>
            <a:spLocks noGrp="1"/>
          </p:cNvSpPr>
          <p:nvPr>
            <p:ph idx="1"/>
          </p:nvPr>
        </p:nvSpPr>
        <p:spPr/>
        <p:txBody>
          <a:bodyPr>
            <a:normAutofit fontScale="85000" lnSpcReduction="20000"/>
          </a:bodyPr>
          <a:lstStyle/>
          <a:p>
            <a:r>
              <a:rPr lang="en-US" dirty="0"/>
              <a:t>Greek</a:t>
            </a:r>
          </a:p>
          <a:p>
            <a:r>
              <a:rPr lang="en-US" dirty="0"/>
              <a:t>Classical Scholars: “Chronological Designation covering the period of Alexander to the beginnings of the Roman Empire.”</a:t>
            </a:r>
          </a:p>
          <a:p>
            <a:r>
              <a:rPr lang="en-US" dirty="0"/>
              <a:t>Biblical Scholars: Other Roughly equivalent to Greco-Roman</a:t>
            </a:r>
          </a:p>
          <a:p>
            <a:r>
              <a:rPr lang="en-US" dirty="0"/>
              <a:t>Alexander the Great</a:t>
            </a:r>
          </a:p>
          <a:p>
            <a:pPr lvl="1"/>
            <a:r>
              <a:rPr lang="en-US" dirty="0"/>
              <a:t>Taught by Aristotle</a:t>
            </a:r>
          </a:p>
          <a:p>
            <a:pPr lvl="1"/>
            <a:r>
              <a:rPr lang="en-US" dirty="0"/>
              <a:t>Superiority of the Greek way of life</a:t>
            </a:r>
          </a:p>
          <a:p>
            <a:pPr lvl="1"/>
            <a:r>
              <a:rPr lang="en-US" dirty="0"/>
              <a:t>Homer’s Iliad and Odyssey</a:t>
            </a:r>
          </a:p>
          <a:p>
            <a:r>
              <a:rPr lang="en-US" dirty="0"/>
              <a:t>“the </a:t>
            </a:r>
            <a:r>
              <a:rPr lang="en-US" dirty="0" err="1"/>
              <a:t>Koine</a:t>
            </a:r>
            <a:r>
              <a:rPr lang="en-US" dirty="0"/>
              <a:t>” (Greek Language) – The common Greek Language</a:t>
            </a:r>
          </a:p>
          <a:p>
            <a:r>
              <a:rPr lang="en-US" dirty="0"/>
              <a:t>Jewish resistance to Hellenization lead to the Maccabean (</a:t>
            </a:r>
            <a:r>
              <a:rPr lang="en-US" dirty="0" err="1"/>
              <a:t>maccabee</a:t>
            </a:r>
            <a:r>
              <a:rPr lang="en-US" dirty="0"/>
              <a:t>) War in 168</a:t>
            </a:r>
          </a:p>
          <a:p>
            <a:r>
              <a:rPr lang="en-US" dirty="0"/>
              <a:t>Acts 6:1 – Dispute between Hebrews and Hellenists (Grecians / Grecian Jews)</a:t>
            </a:r>
          </a:p>
          <a:p>
            <a:pPr lvl="1"/>
            <a:r>
              <a:rPr lang="en-US" dirty="0"/>
              <a:t>Widows of the Hellenistic group were being neglected</a:t>
            </a:r>
          </a:p>
        </p:txBody>
      </p:sp>
    </p:spTree>
    <p:extLst>
      <p:ext uri="{BB962C8B-B14F-4D97-AF65-F5344CB8AC3E}">
        <p14:creationId xmlns:p14="http://schemas.microsoft.com/office/powerpoint/2010/main" val="3717986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CC1D-9B95-064B-82B5-42C067873152}"/>
              </a:ext>
            </a:extLst>
          </p:cNvPr>
          <p:cNvSpPr>
            <a:spLocks noGrp="1"/>
          </p:cNvSpPr>
          <p:nvPr>
            <p:ph type="title"/>
          </p:nvPr>
        </p:nvSpPr>
        <p:spPr/>
        <p:txBody>
          <a:bodyPr/>
          <a:lstStyle/>
          <a:p>
            <a:r>
              <a:rPr lang="en-US" dirty="0"/>
              <a:t>Ascetism</a:t>
            </a:r>
          </a:p>
        </p:txBody>
      </p:sp>
      <p:sp>
        <p:nvSpPr>
          <p:cNvPr id="3" name="Content Placeholder 2">
            <a:extLst>
              <a:ext uri="{FF2B5EF4-FFF2-40B4-BE49-F238E27FC236}">
                <a16:creationId xmlns:a16="http://schemas.microsoft.com/office/drawing/2014/main" id="{7DAC364E-FBCE-0547-93A1-1EFC281534C8}"/>
              </a:ext>
            </a:extLst>
          </p:cNvPr>
          <p:cNvSpPr>
            <a:spLocks noGrp="1"/>
          </p:cNvSpPr>
          <p:nvPr>
            <p:ph idx="1"/>
          </p:nvPr>
        </p:nvSpPr>
        <p:spPr/>
        <p:txBody>
          <a:bodyPr>
            <a:normAutofit fontScale="77500" lnSpcReduction="20000"/>
          </a:bodyPr>
          <a:lstStyle/>
          <a:p>
            <a:r>
              <a:rPr lang="en-US" dirty="0"/>
              <a:t>Word not used in the Bible but concept is found frequently</a:t>
            </a:r>
          </a:p>
          <a:p>
            <a:r>
              <a:rPr lang="en-US" dirty="0"/>
              <a:t>Positive</a:t>
            </a:r>
          </a:p>
          <a:p>
            <a:pPr lvl="1"/>
            <a:r>
              <a:rPr lang="en-US" dirty="0"/>
              <a:t>Self-Discipline</a:t>
            </a:r>
          </a:p>
          <a:p>
            <a:pPr lvl="1"/>
            <a:r>
              <a:rPr lang="en-US" dirty="0"/>
              <a:t>Old Testament</a:t>
            </a:r>
          </a:p>
          <a:p>
            <a:pPr lvl="2"/>
            <a:r>
              <a:rPr lang="en-US" dirty="0"/>
              <a:t>Repentance (1 Sam 7:6)</a:t>
            </a:r>
          </a:p>
          <a:p>
            <a:pPr lvl="2"/>
            <a:r>
              <a:rPr lang="en-US" dirty="0"/>
              <a:t>Religious Regulations (Lev 10:9, Num 6:1-8)</a:t>
            </a:r>
          </a:p>
          <a:p>
            <a:pPr lvl="1"/>
            <a:r>
              <a:rPr lang="en-US" dirty="0"/>
              <a:t>New Testament: Renunciation of everything that hinders discipleship</a:t>
            </a:r>
          </a:p>
          <a:p>
            <a:pPr lvl="2"/>
            <a:r>
              <a:rPr lang="en-US" dirty="0"/>
              <a:t>Discipleship (Matt 19:21-22, MK 10:29-30)</a:t>
            </a:r>
          </a:p>
          <a:p>
            <a:pPr lvl="2"/>
            <a:r>
              <a:rPr lang="en-US" dirty="0"/>
              <a:t>Self-control “fruit of the Spirit” (Gal 5:23)</a:t>
            </a:r>
          </a:p>
          <a:p>
            <a:pPr lvl="2"/>
            <a:r>
              <a:rPr lang="en-US" dirty="0"/>
              <a:t>Demanded of Contestant (1 Cor 9:25), Elders (Tit 1:8) and Christians (2 Pet 1:6)</a:t>
            </a:r>
          </a:p>
          <a:p>
            <a:pPr lvl="3"/>
            <a:r>
              <a:rPr lang="en-US" dirty="0"/>
              <a:t>”Don’t let the good things of this world rob you of the best thing.”</a:t>
            </a:r>
          </a:p>
          <a:p>
            <a:r>
              <a:rPr lang="en-US" dirty="0"/>
              <a:t>Negative (More Frequent)</a:t>
            </a:r>
          </a:p>
          <a:p>
            <a:pPr lvl="1"/>
            <a:r>
              <a:rPr lang="en-US" dirty="0"/>
              <a:t>Sever Self-Denial and austerity</a:t>
            </a:r>
          </a:p>
          <a:p>
            <a:pPr lvl="1"/>
            <a:r>
              <a:rPr lang="en-US" dirty="0"/>
              <a:t>Hard treatment of the body (Col 3:20-23, 1 Tim 4:3)</a:t>
            </a:r>
          </a:p>
          <a:p>
            <a:pPr lvl="1"/>
            <a:r>
              <a:rPr lang="en-US" dirty="0"/>
              <a:t>Fueled by nonbiblical, dualistic philosophy that views the body in a negative term – a prison which the soul needs to be released</a:t>
            </a:r>
          </a:p>
          <a:p>
            <a:pPr lvl="1"/>
            <a:endParaRPr lang="en-US" dirty="0"/>
          </a:p>
        </p:txBody>
      </p:sp>
    </p:spTree>
    <p:extLst>
      <p:ext uri="{BB962C8B-B14F-4D97-AF65-F5344CB8AC3E}">
        <p14:creationId xmlns:p14="http://schemas.microsoft.com/office/powerpoint/2010/main" val="2187078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E141-B7E0-1D40-BDF4-C0D60C2DD4C6}"/>
              </a:ext>
            </a:extLst>
          </p:cNvPr>
          <p:cNvSpPr>
            <a:spLocks noGrp="1"/>
          </p:cNvSpPr>
          <p:nvPr>
            <p:ph type="title"/>
          </p:nvPr>
        </p:nvSpPr>
        <p:spPr/>
        <p:txBody>
          <a:bodyPr/>
          <a:lstStyle/>
          <a:p>
            <a:r>
              <a:rPr lang="en-US" dirty="0"/>
              <a:t>Philosophers</a:t>
            </a:r>
          </a:p>
        </p:txBody>
      </p:sp>
      <p:sp>
        <p:nvSpPr>
          <p:cNvPr id="3" name="Content Placeholder 2">
            <a:extLst>
              <a:ext uri="{FF2B5EF4-FFF2-40B4-BE49-F238E27FC236}">
                <a16:creationId xmlns:a16="http://schemas.microsoft.com/office/drawing/2014/main" id="{AA55D919-09D6-2D47-8661-746FDE11AD38}"/>
              </a:ext>
            </a:extLst>
          </p:cNvPr>
          <p:cNvSpPr>
            <a:spLocks noGrp="1"/>
          </p:cNvSpPr>
          <p:nvPr>
            <p:ph idx="1"/>
          </p:nvPr>
        </p:nvSpPr>
        <p:spPr/>
        <p:txBody>
          <a:bodyPr>
            <a:normAutofit fontScale="92500" lnSpcReduction="20000"/>
          </a:bodyPr>
          <a:lstStyle/>
          <a:p>
            <a:r>
              <a:rPr lang="en-US" dirty="0"/>
              <a:t>“a man show spends his life trying to understand what he knows before he begins to realize that he cannot understand”</a:t>
            </a:r>
          </a:p>
          <a:p>
            <a:r>
              <a:rPr lang="en-US" dirty="0"/>
              <a:t>Greek: Philosophia ~ “the love of wisdom”</a:t>
            </a:r>
          </a:p>
          <a:p>
            <a:r>
              <a:rPr lang="en-US" dirty="0"/>
              <a:t>Worldly, hollow, and deceptive philosophy – based on human tradition, not Christ focused.</a:t>
            </a:r>
          </a:p>
          <a:p>
            <a:pPr lvl="1"/>
            <a:r>
              <a:rPr lang="en-US" dirty="0"/>
              <a:t>Col 2:8 and 1 Corinthians 1:18-2:16 &amp; 3:18-21</a:t>
            </a:r>
          </a:p>
          <a:p>
            <a:r>
              <a:rPr lang="en-US" dirty="0"/>
              <a:t>Wisdom Doctrine</a:t>
            </a:r>
          </a:p>
          <a:p>
            <a:pPr lvl="1"/>
            <a:r>
              <a:rPr lang="en-US" dirty="0"/>
              <a:t>Job</a:t>
            </a:r>
          </a:p>
          <a:p>
            <a:pPr lvl="1"/>
            <a:r>
              <a:rPr lang="en-US" dirty="0"/>
              <a:t>Ecclesiastes: “all is </a:t>
            </a:r>
            <a:r>
              <a:rPr lang="en-US" dirty="0" err="1"/>
              <a:t>hevel</a:t>
            </a:r>
            <a:r>
              <a:rPr lang="en-US" dirty="0"/>
              <a:t>” answer to modern philosophical naturalism</a:t>
            </a:r>
          </a:p>
          <a:p>
            <a:pPr lvl="1"/>
            <a:r>
              <a:rPr lang="en-US" dirty="0"/>
              <a:t>Some Psalms</a:t>
            </a:r>
          </a:p>
          <a:p>
            <a:pPr lvl="1"/>
            <a:r>
              <a:rPr lang="en-US" dirty="0"/>
              <a:t>Proverbs</a:t>
            </a:r>
          </a:p>
          <a:p>
            <a:r>
              <a:rPr lang="en-US" dirty="0"/>
              <a:t>Acts 17:18 -&gt; see Epicurean and Stoic</a:t>
            </a:r>
          </a:p>
          <a:p>
            <a:endParaRPr lang="en-US" dirty="0"/>
          </a:p>
          <a:p>
            <a:endParaRPr lang="en-US" dirty="0"/>
          </a:p>
        </p:txBody>
      </p:sp>
    </p:spTree>
    <p:extLst>
      <p:ext uri="{BB962C8B-B14F-4D97-AF65-F5344CB8AC3E}">
        <p14:creationId xmlns:p14="http://schemas.microsoft.com/office/powerpoint/2010/main" val="1866570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0A35-83BE-5F4C-AB61-33857DBCB1DD}"/>
              </a:ext>
            </a:extLst>
          </p:cNvPr>
          <p:cNvSpPr>
            <a:spLocks noGrp="1"/>
          </p:cNvSpPr>
          <p:nvPr>
            <p:ph type="title"/>
          </p:nvPr>
        </p:nvSpPr>
        <p:spPr/>
        <p:txBody>
          <a:bodyPr/>
          <a:lstStyle/>
          <a:p>
            <a:r>
              <a:rPr lang="en-US" dirty="0"/>
              <a:t>Legalistic</a:t>
            </a:r>
          </a:p>
        </p:txBody>
      </p:sp>
      <p:sp>
        <p:nvSpPr>
          <p:cNvPr id="3" name="Content Placeholder 2">
            <a:extLst>
              <a:ext uri="{FF2B5EF4-FFF2-40B4-BE49-F238E27FC236}">
                <a16:creationId xmlns:a16="http://schemas.microsoft.com/office/drawing/2014/main" id="{844BA6E8-FA0E-AD4D-93EA-E0B8DEE5B1B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1919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AEBE-A6AF-D345-BC41-A5D206C81A68}"/>
              </a:ext>
            </a:extLst>
          </p:cNvPr>
          <p:cNvSpPr>
            <a:spLocks noGrp="1"/>
          </p:cNvSpPr>
          <p:nvPr>
            <p:ph type="title"/>
          </p:nvPr>
        </p:nvSpPr>
        <p:spPr/>
        <p:txBody>
          <a:bodyPr/>
          <a:lstStyle/>
          <a:p>
            <a:r>
              <a:rPr lang="en-US" dirty="0"/>
              <a:t>Gnostic</a:t>
            </a:r>
          </a:p>
        </p:txBody>
      </p:sp>
      <p:sp>
        <p:nvSpPr>
          <p:cNvPr id="3" name="Content Placeholder 2">
            <a:extLst>
              <a:ext uri="{FF2B5EF4-FFF2-40B4-BE49-F238E27FC236}">
                <a16:creationId xmlns:a16="http://schemas.microsoft.com/office/drawing/2014/main" id="{6EC08557-5114-DF4D-B4E8-4DE366F65576}"/>
              </a:ext>
            </a:extLst>
          </p:cNvPr>
          <p:cNvSpPr>
            <a:spLocks noGrp="1"/>
          </p:cNvSpPr>
          <p:nvPr>
            <p:ph idx="1"/>
          </p:nvPr>
        </p:nvSpPr>
        <p:spPr/>
        <p:txBody>
          <a:bodyPr>
            <a:normAutofit fontScale="92500" lnSpcReduction="20000"/>
          </a:bodyPr>
          <a:lstStyle/>
          <a:p>
            <a:r>
              <a:rPr lang="en-US" dirty="0"/>
              <a:t>Derived from Greek gnosis “knowledge”</a:t>
            </a:r>
          </a:p>
          <a:p>
            <a:r>
              <a:rPr lang="en-US" dirty="0"/>
              <a:t>Systems of knowledge in opposition to orthodox Christianity in the second and third centuries</a:t>
            </a:r>
          </a:p>
          <a:p>
            <a:r>
              <a:rPr lang="en-US" dirty="0"/>
              <a:t>Linked aspects of traditional Christianity with attractive ideas taken from Greek philosophy and Eastern religion, magic, and astrology</a:t>
            </a:r>
          </a:p>
          <a:p>
            <a:r>
              <a:rPr lang="en-US" dirty="0"/>
              <a:t>Main Themes</a:t>
            </a:r>
          </a:p>
          <a:p>
            <a:pPr lvl="1"/>
            <a:r>
              <a:rPr lang="en-US" dirty="0"/>
              <a:t>The true God is pure spirit and dwells in the realm of pure light totally separated from this dark world</a:t>
            </a:r>
          </a:p>
          <a:p>
            <a:pPr lvl="1"/>
            <a:r>
              <a:rPr lang="en-US" dirty="0"/>
              <a:t>This world is evil for it is made of matter and matter is evil. The true God will have nothing to do with it for it was created by a lesser god and was a mistake</a:t>
            </a:r>
          </a:p>
          <a:p>
            <a:pPr lvl="1"/>
            <a:r>
              <a:rPr lang="en-US" dirty="0"/>
              <a:t>People in this world are normally made of body and mind, but in a few there is a spark of pure spirit. Such “spiritual” people need to be rescued from this evil world; thus there is a need for a Savior. Jesus. Only those with the spark of spirit can receive the knowledge and be reunited with the true God.</a:t>
            </a:r>
          </a:p>
          <a:p>
            <a:pPr lvl="1"/>
            <a:endParaRPr lang="en-US" dirty="0"/>
          </a:p>
        </p:txBody>
      </p:sp>
    </p:spTree>
    <p:extLst>
      <p:ext uri="{BB962C8B-B14F-4D97-AF65-F5344CB8AC3E}">
        <p14:creationId xmlns:p14="http://schemas.microsoft.com/office/powerpoint/2010/main" val="79637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3D0362-9E45-D040-809E-639BE8DEFD3C}"/>
              </a:ext>
            </a:extLst>
          </p:cNvPr>
          <p:cNvSpPr>
            <a:spLocks noGrp="1"/>
          </p:cNvSpPr>
          <p:nvPr>
            <p:ph type="title"/>
          </p:nvPr>
        </p:nvSpPr>
        <p:spPr>
          <a:xfrm>
            <a:off x="4937760" y="3865615"/>
            <a:ext cx="6757415" cy="1748006"/>
          </a:xfrm>
        </p:spPr>
        <p:txBody>
          <a:bodyPr vert="horz" lIns="91440" tIns="45720" rIns="91440" bIns="45720" rtlCol="0" anchor="t">
            <a:normAutofit/>
          </a:bodyPr>
          <a:lstStyle/>
          <a:p>
            <a:pPr algn="r"/>
            <a:r>
              <a:rPr lang="en-US" sz="6700"/>
              <a:t>Bible Verse or Not </a:t>
            </a:r>
          </a:p>
        </p:txBody>
      </p:sp>
      <p:pic>
        <p:nvPicPr>
          <p:cNvPr id="5" name="Picture 4" descr="Icon&#10;&#10;Description automatically generated">
            <a:extLst>
              <a:ext uri="{FF2B5EF4-FFF2-40B4-BE49-F238E27FC236}">
                <a16:creationId xmlns:a16="http://schemas.microsoft.com/office/drawing/2014/main" id="{F0C4D052-63D4-B440-B292-6C40EA412C4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3914" y="2934031"/>
            <a:ext cx="2433099" cy="2433099"/>
          </a:xfrm>
          <a:prstGeom prst="rect">
            <a:avLst/>
          </a:prstGeom>
        </p:spPr>
      </p:pic>
      <p:pic>
        <p:nvPicPr>
          <p:cNvPr id="4" name="Content Placeholder 5" descr="Icon&#10;&#10;Description automatically generated">
            <a:extLst>
              <a:ext uri="{FF2B5EF4-FFF2-40B4-BE49-F238E27FC236}">
                <a16:creationId xmlns:a16="http://schemas.microsoft.com/office/drawing/2014/main" id="{4FAFE164-044D-7A47-B172-DC21E69A7B73}"/>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4577477" y="1138176"/>
            <a:ext cx="2135083" cy="2135083"/>
          </a:xfrm>
          <a:prstGeom prst="rect">
            <a:avLst/>
          </a:prstGeom>
        </p:spPr>
      </p:pic>
    </p:spTree>
    <p:extLst>
      <p:ext uri="{BB962C8B-B14F-4D97-AF65-F5344CB8AC3E}">
        <p14:creationId xmlns:p14="http://schemas.microsoft.com/office/powerpoint/2010/main" val="3278819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Jacob ate his fill; Jeshurun grew fat, and kicked. You grew fat, bloated and gorged!</a:t>
            </a:r>
          </a:p>
        </p:txBody>
      </p:sp>
      <p:pic>
        <p:nvPicPr>
          <p:cNvPr id="6" name="Content Placeholder 5" descr="Icon&#10;&#10;Description automatically generated">
            <a:extLst>
              <a:ext uri="{FF2B5EF4-FFF2-40B4-BE49-F238E27FC236}">
                <a16:creationId xmlns:a16="http://schemas.microsoft.com/office/drawing/2014/main" id="{468CEF9F-FAC8-8940-BC57-C1D07B97E47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629525" y="1566862"/>
            <a:ext cx="3724275" cy="3724275"/>
          </a:xfrm>
        </p:spPr>
      </p:pic>
      <p:sp>
        <p:nvSpPr>
          <p:cNvPr id="7" name="TextBox 6">
            <a:extLst>
              <a:ext uri="{FF2B5EF4-FFF2-40B4-BE49-F238E27FC236}">
                <a16:creationId xmlns:a16="http://schemas.microsoft.com/office/drawing/2014/main" id="{C5916F07-858B-B74F-B45F-B6AB9D8CB2B3}"/>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Deuteronomy 32:15</a:t>
            </a:r>
          </a:p>
        </p:txBody>
      </p:sp>
      <p:sp>
        <p:nvSpPr>
          <p:cNvPr id="10" name="Rectangle 9">
            <a:extLst>
              <a:ext uri="{FF2B5EF4-FFF2-40B4-BE49-F238E27FC236}">
                <a16:creationId xmlns:a16="http://schemas.microsoft.com/office/drawing/2014/main" id="{C636FE98-8CE9-654A-BFF6-F492BEE00AF2}"/>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97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Love takes up where knowledge leaves off.</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T.S. Eliot </a:t>
            </a:r>
          </a:p>
        </p:txBody>
      </p:sp>
      <p:sp>
        <p:nvSpPr>
          <p:cNvPr id="11" name="Rectangle 10">
            <a:extLst>
              <a:ext uri="{FF2B5EF4-FFF2-40B4-BE49-F238E27FC236}">
                <a16:creationId xmlns:a16="http://schemas.microsoft.com/office/drawing/2014/main" id="{915008EE-4B29-A543-B604-7ED56034181F}"/>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9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lnSpcReduction="10000"/>
          </a:bodyPr>
          <a:lstStyle/>
          <a:p>
            <a:pPr marL="0" indent="0" algn="ctr">
              <a:buNone/>
            </a:pPr>
            <a:r>
              <a:rPr lang="en-US" sz="4000" dirty="0">
                <a:latin typeface="Goudy Old Style" panose="02020502050305020303" pitchFamily="18" charset="77"/>
              </a:rPr>
              <a:t>Prayer is not asking. It is a longing of the soul. It is daily admission of one's weakness. It is better in prayer to have a heart without words than words without a heart.</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Mahatma Gandhi</a:t>
            </a:r>
          </a:p>
        </p:txBody>
      </p:sp>
      <p:sp>
        <p:nvSpPr>
          <p:cNvPr id="11" name="Rectangle 10">
            <a:extLst>
              <a:ext uri="{FF2B5EF4-FFF2-40B4-BE49-F238E27FC236}">
                <a16:creationId xmlns:a16="http://schemas.microsoft.com/office/drawing/2014/main" id="{FEB7843D-F09C-B143-8134-605D2C63419C}"/>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59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8A664-F137-144D-9428-B6149ABFCFE9}"/>
              </a:ext>
            </a:extLst>
          </p:cNvPr>
          <p:cNvSpPr>
            <a:spLocks noGrp="1"/>
          </p:cNvSpPr>
          <p:nvPr>
            <p:ph idx="1"/>
          </p:nvPr>
        </p:nvSpPr>
        <p:spPr>
          <a:xfrm>
            <a:off x="756920" y="1025959"/>
            <a:ext cx="10515600" cy="2042361"/>
          </a:xfrm>
        </p:spPr>
        <p:txBody>
          <a:bodyPr>
            <a:normAutofit/>
          </a:bodyPr>
          <a:lstStyle/>
          <a:p>
            <a:pPr marL="0" indent="0">
              <a:buNone/>
            </a:pPr>
            <a:r>
              <a:rPr lang="en-US" b="1" dirty="0">
                <a:solidFill>
                  <a:schemeClr val="accent2"/>
                </a:solidFill>
              </a:rPr>
              <a:t>Christ</a:t>
            </a:r>
            <a:r>
              <a:rPr lang="en-US" dirty="0"/>
              <a:t>, </a:t>
            </a:r>
            <a:r>
              <a:rPr lang="en-US" b="1" baseline="30000" dirty="0"/>
              <a:t>3 </a:t>
            </a:r>
            <a:r>
              <a:rPr lang="en-US" dirty="0"/>
              <a:t>in whom are hidden </a:t>
            </a:r>
            <a:r>
              <a:rPr lang="en-US" b="1" u="sng" dirty="0">
                <a:solidFill>
                  <a:schemeClr val="accent2"/>
                </a:solidFill>
              </a:rPr>
              <a:t>all</a:t>
            </a:r>
            <a:r>
              <a:rPr lang="en-US" b="1" dirty="0">
                <a:solidFill>
                  <a:schemeClr val="accent2"/>
                </a:solidFill>
              </a:rPr>
              <a:t> the treasures of wisdom and knowledge</a:t>
            </a:r>
            <a:r>
              <a:rPr lang="en-US" b="1" dirty="0"/>
              <a:t>.</a:t>
            </a:r>
            <a:r>
              <a:rPr lang="en-US" b="1" baseline="30000" dirty="0"/>
              <a:t> 4 </a:t>
            </a:r>
            <a:r>
              <a:rPr lang="en-US" dirty="0"/>
              <a:t>I say this in order that </a:t>
            </a:r>
            <a:r>
              <a:rPr lang="en-US" b="1" u="sng" dirty="0">
                <a:solidFill>
                  <a:schemeClr val="accent2"/>
                </a:solidFill>
              </a:rPr>
              <a:t>no one may delude you</a:t>
            </a:r>
            <a:r>
              <a:rPr lang="en-US" u="sng" dirty="0">
                <a:solidFill>
                  <a:schemeClr val="accent2"/>
                </a:solidFill>
              </a:rPr>
              <a:t> </a:t>
            </a:r>
            <a:r>
              <a:rPr lang="en-US" b="1" dirty="0">
                <a:solidFill>
                  <a:schemeClr val="accent2"/>
                </a:solidFill>
              </a:rPr>
              <a:t>with plausible arguments. </a:t>
            </a:r>
            <a:r>
              <a:rPr lang="en-US" b="1" baseline="30000" dirty="0"/>
              <a:t>5 </a:t>
            </a:r>
            <a:r>
              <a:rPr lang="en-US" dirty="0"/>
              <a:t>For though I am absent in body, yet I am with you in spirit, </a:t>
            </a:r>
            <a:r>
              <a:rPr lang="en-US" b="1" dirty="0">
                <a:solidFill>
                  <a:schemeClr val="accent2"/>
                </a:solidFill>
              </a:rPr>
              <a:t>rejoicing</a:t>
            </a:r>
            <a:r>
              <a:rPr lang="en-US" dirty="0"/>
              <a:t> to see your </a:t>
            </a:r>
            <a:r>
              <a:rPr lang="en-US" b="1" dirty="0">
                <a:solidFill>
                  <a:schemeClr val="accent2"/>
                </a:solidFill>
              </a:rPr>
              <a:t>good order</a:t>
            </a:r>
            <a:r>
              <a:rPr lang="en-US" b="1" dirty="0"/>
              <a:t> </a:t>
            </a:r>
            <a:r>
              <a:rPr lang="en-US" dirty="0"/>
              <a:t>and the </a:t>
            </a:r>
            <a:r>
              <a:rPr lang="en-US" b="1" dirty="0">
                <a:solidFill>
                  <a:schemeClr val="accent2"/>
                </a:solidFill>
              </a:rPr>
              <a:t>firmness</a:t>
            </a:r>
            <a:r>
              <a:rPr lang="en-US" dirty="0"/>
              <a:t> of your </a:t>
            </a:r>
            <a:r>
              <a:rPr lang="en-US" b="1" dirty="0">
                <a:solidFill>
                  <a:schemeClr val="accent2"/>
                </a:solidFill>
              </a:rPr>
              <a:t>faith in Christ</a:t>
            </a:r>
            <a:r>
              <a:rPr lang="en-US" dirty="0"/>
              <a:t>. </a:t>
            </a:r>
          </a:p>
        </p:txBody>
      </p:sp>
      <p:sp>
        <p:nvSpPr>
          <p:cNvPr id="4" name="TextBox 3">
            <a:extLst>
              <a:ext uri="{FF2B5EF4-FFF2-40B4-BE49-F238E27FC236}">
                <a16:creationId xmlns:a16="http://schemas.microsoft.com/office/drawing/2014/main" id="{CF1242EC-3A40-5744-9FBD-1B090DC88F96}"/>
              </a:ext>
            </a:extLst>
          </p:cNvPr>
          <p:cNvSpPr txBox="1"/>
          <p:nvPr/>
        </p:nvSpPr>
        <p:spPr>
          <a:xfrm>
            <a:off x="756920" y="3068320"/>
            <a:ext cx="2356735" cy="461665"/>
          </a:xfrm>
          <a:prstGeom prst="rect">
            <a:avLst/>
          </a:prstGeom>
          <a:noFill/>
        </p:spPr>
        <p:txBody>
          <a:bodyPr wrap="none" rtlCol="0">
            <a:spAutoFit/>
          </a:bodyPr>
          <a:lstStyle/>
          <a:p>
            <a:r>
              <a:rPr lang="en-US" sz="2400" dirty="0"/>
              <a:t>Colossians 3:2b-5</a:t>
            </a:r>
          </a:p>
        </p:txBody>
      </p:sp>
      <p:sp>
        <p:nvSpPr>
          <p:cNvPr id="5" name="Content Placeholder 2">
            <a:extLst>
              <a:ext uri="{FF2B5EF4-FFF2-40B4-BE49-F238E27FC236}">
                <a16:creationId xmlns:a16="http://schemas.microsoft.com/office/drawing/2014/main" id="{620A4283-5127-E640-9980-7B164B1E9633}"/>
              </a:ext>
            </a:extLst>
          </p:cNvPr>
          <p:cNvSpPr txBox="1">
            <a:spLocks/>
          </p:cNvSpPr>
          <p:nvPr/>
        </p:nvSpPr>
        <p:spPr>
          <a:xfrm>
            <a:off x="756920" y="4317228"/>
            <a:ext cx="10515600" cy="12461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baseline="30000" dirty="0"/>
              <a:t>8 </a:t>
            </a:r>
            <a:r>
              <a:rPr lang="en-US" dirty="0"/>
              <a:t>See to it that </a:t>
            </a:r>
            <a:r>
              <a:rPr lang="en-US" b="1" dirty="0">
                <a:solidFill>
                  <a:schemeClr val="accent2"/>
                </a:solidFill>
              </a:rPr>
              <a:t>no one takes you captive by philosophy and empty deceit</a:t>
            </a:r>
            <a:r>
              <a:rPr lang="en-US" dirty="0"/>
              <a:t>, according to </a:t>
            </a:r>
            <a:r>
              <a:rPr lang="en-US" b="1" dirty="0">
                <a:solidFill>
                  <a:schemeClr val="accent2"/>
                </a:solidFill>
              </a:rPr>
              <a:t>human tradition</a:t>
            </a:r>
            <a:r>
              <a:rPr lang="en-US" dirty="0"/>
              <a:t>, according to the </a:t>
            </a:r>
            <a:r>
              <a:rPr lang="en-US" b="1" dirty="0">
                <a:solidFill>
                  <a:schemeClr val="accent2"/>
                </a:solidFill>
              </a:rPr>
              <a:t>elemental spirits</a:t>
            </a:r>
            <a:r>
              <a:rPr lang="en-US" dirty="0"/>
              <a:t> of the world, and </a:t>
            </a:r>
            <a:r>
              <a:rPr lang="en-US" sz="3600" b="1" u="sng" dirty="0">
                <a:solidFill>
                  <a:schemeClr val="accent2"/>
                </a:solidFill>
              </a:rPr>
              <a:t>not according to Christ</a:t>
            </a:r>
            <a:r>
              <a:rPr lang="en-US" dirty="0"/>
              <a:t>.</a:t>
            </a:r>
          </a:p>
        </p:txBody>
      </p:sp>
      <p:sp>
        <p:nvSpPr>
          <p:cNvPr id="6" name="TextBox 5">
            <a:extLst>
              <a:ext uri="{FF2B5EF4-FFF2-40B4-BE49-F238E27FC236}">
                <a16:creationId xmlns:a16="http://schemas.microsoft.com/office/drawing/2014/main" id="{71DF1135-D868-1647-9DD3-FF2B674DC85F}"/>
              </a:ext>
            </a:extLst>
          </p:cNvPr>
          <p:cNvSpPr txBox="1"/>
          <p:nvPr/>
        </p:nvSpPr>
        <p:spPr>
          <a:xfrm>
            <a:off x="756920" y="5563416"/>
            <a:ext cx="1944763" cy="461665"/>
          </a:xfrm>
          <a:prstGeom prst="rect">
            <a:avLst/>
          </a:prstGeom>
          <a:noFill/>
        </p:spPr>
        <p:txBody>
          <a:bodyPr wrap="none" rtlCol="0">
            <a:spAutoFit/>
          </a:bodyPr>
          <a:lstStyle/>
          <a:p>
            <a:r>
              <a:rPr lang="en-US" sz="2400" dirty="0"/>
              <a:t>Colossians 3:8</a:t>
            </a:r>
          </a:p>
        </p:txBody>
      </p:sp>
    </p:spTree>
    <p:extLst>
      <p:ext uri="{BB962C8B-B14F-4D97-AF65-F5344CB8AC3E}">
        <p14:creationId xmlns:p14="http://schemas.microsoft.com/office/powerpoint/2010/main" val="655893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Death and life are in the power of the tongue: and they that love it shall eat the fruit thereof.</a:t>
            </a:r>
          </a:p>
        </p:txBody>
      </p:sp>
      <p:pic>
        <p:nvPicPr>
          <p:cNvPr id="6" name="Content Placeholder 5" descr="Icon&#10;&#10;Description automatically generated">
            <a:extLst>
              <a:ext uri="{FF2B5EF4-FFF2-40B4-BE49-F238E27FC236}">
                <a16:creationId xmlns:a16="http://schemas.microsoft.com/office/drawing/2014/main" id="{468CEF9F-FAC8-8940-BC57-C1D07B97E47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629525" y="1566862"/>
            <a:ext cx="3724275" cy="3724275"/>
          </a:xfrm>
        </p:spPr>
      </p:pic>
      <p:sp>
        <p:nvSpPr>
          <p:cNvPr id="11" name="TextBox 10">
            <a:extLst>
              <a:ext uri="{FF2B5EF4-FFF2-40B4-BE49-F238E27FC236}">
                <a16:creationId xmlns:a16="http://schemas.microsoft.com/office/drawing/2014/main" id="{0FB18449-419B-CB40-A493-9BBAA7DE3BBC}"/>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Proverbs 18:21</a:t>
            </a:r>
          </a:p>
        </p:txBody>
      </p:sp>
      <p:sp>
        <p:nvSpPr>
          <p:cNvPr id="8" name="Rectangle 7">
            <a:extLst>
              <a:ext uri="{FF2B5EF4-FFF2-40B4-BE49-F238E27FC236}">
                <a16:creationId xmlns:a16="http://schemas.microsoft.com/office/drawing/2014/main" id="{3574FC80-9C4F-7047-AEEF-78664A1A01EA}"/>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0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God answers all prayers, but sometimes his answer is 'no'.</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Dan Brown</a:t>
            </a:r>
          </a:p>
          <a:p>
            <a:pPr algn="ctr"/>
            <a:r>
              <a:rPr lang="en-US" sz="2800" b="1" dirty="0">
                <a:latin typeface="Goudy Old Style" panose="02020502050305020303" pitchFamily="18" charset="77"/>
              </a:rPr>
              <a:t>“Angels and Demons”</a:t>
            </a:r>
          </a:p>
        </p:txBody>
      </p:sp>
      <p:sp>
        <p:nvSpPr>
          <p:cNvPr id="11" name="Rectangle 10">
            <a:extLst>
              <a:ext uri="{FF2B5EF4-FFF2-40B4-BE49-F238E27FC236}">
                <a16:creationId xmlns:a16="http://schemas.microsoft.com/office/drawing/2014/main" id="{46E12ABA-6A5B-AC40-B5F6-015E1EC65C62}"/>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A friend loves at all times, and a brother is born for a time of adversity.</a:t>
            </a:r>
          </a:p>
        </p:txBody>
      </p:sp>
      <p:pic>
        <p:nvPicPr>
          <p:cNvPr id="6" name="Content Placeholder 5" descr="Icon&#10;&#10;Description automatically generated">
            <a:extLst>
              <a:ext uri="{FF2B5EF4-FFF2-40B4-BE49-F238E27FC236}">
                <a16:creationId xmlns:a16="http://schemas.microsoft.com/office/drawing/2014/main" id="{468CEF9F-FAC8-8940-BC57-C1D07B97E47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629525" y="1566862"/>
            <a:ext cx="3724275" cy="3724275"/>
          </a:xfrm>
        </p:spPr>
      </p:pic>
      <p:sp>
        <p:nvSpPr>
          <p:cNvPr id="5" name="TextBox 4">
            <a:extLst>
              <a:ext uri="{FF2B5EF4-FFF2-40B4-BE49-F238E27FC236}">
                <a16:creationId xmlns:a16="http://schemas.microsoft.com/office/drawing/2014/main" id="{629DD1AF-E798-DB42-8F68-50445855BDE1}"/>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Proverbs 17:17</a:t>
            </a:r>
          </a:p>
        </p:txBody>
      </p:sp>
      <p:sp>
        <p:nvSpPr>
          <p:cNvPr id="8" name="Rectangle 7">
            <a:extLst>
              <a:ext uri="{FF2B5EF4-FFF2-40B4-BE49-F238E27FC236}">
                <a16:creationId xmlns:a16="http://schemas.microsoft.com/office/drawing/2014/main" id="{12BF8CA4-9C13-7D4D-8E47-8C5457830097}"/>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90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Dan shall be a snake by the roadside, a viper along the path that bites the horse’s heels, so that the rider falls backward.</a:t>
            </a:r>
          </a:p>
        </p:txBody>
      </p:sp>
      <p:pic>
        <p:nvPicPr>
          <p:cNvPr id="6" name="Content Placeholder 5" descr="Icon&#10;&#10;Description automatically generated">
            <a:extLst>
              <a:ext uri="{FF2B5EF4-FFF2-40B4-BE49-F238E27FC236}">
                <a16:creationId xmlns:a16="http://schemas.microsoft.com/office/drawing/2014/main" id="{468CEF9F-FAC8-8940-BC57-C1D07B97E47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629525" y="1566862"/>
            <a:ext cx="3724275" cy="3724275"/>
          </a:xfrm>
        </p:spPr>
      </p:pic>
      <p:sp>
        <p:nvSpPr>
          <p:cNvPr id="7" name="TextBox 6">
            <a:extLst>
              <a:ext uri="{FF2B5EF4-FFF2-40B4-BE49-F238E27FC236}">
                <a16:creationId xmlns:a16="http://schemas.microsoft.com/office/drawing/2014/main" id="{FF35766F-D4D0-214F-8B6C-C9128E8A38F7}"/>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Genesis 49:16</a:t>
            </a:r>
          </a:p>
        </p:txBody>
      </p:sp>
      <p:sp>
        <p:nvSpPr>
          <p:cNvPr id="10" name="Rectangle 9">
            <a:extLst>
              <a:ext uri="{FF2B5EF4-FFF2-40B4-BE49-F238E27FC236}">
                <a16:creationId xmlns:a16="http://schemas.microsoft.com/office/drawing/2014/main" id="{E1885F08-4116-964C-A68C-DF54DBC51853}"/>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95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All we have to decide is what to do with the time given to us.</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5" name="TextBox 4">
            <a:extLst>
              <a:ext uri="{FF2B5EF4-FFF2-40B4-BE49-F238E27FC236}">
                <a16:creationId xmlns:a16="http://schemas.microsoft.com/office/drawing/2014/main" id="{E383E22E-CE1F-4D4C-BCA8-2CD9C11D0079}"/>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J.R.R. Tolkien</a:t>
            </a:r>
          </a:p>
        </p:txBody>
      </p:sp>
      <p:sp>
        <p:nvSpPr>
          <p:cNvPr id="7" name="Rectangle 6">
            <a:extLst>
              <a:ext uri="{FF2B5EF4-FFF2-40B4-BE49-F238E27FC236}">
                <a16:creationId xmlns:a16="http://schemas.microsoft.com/office/drawing/2014/main" id="{847D534E-8C17-1145-827D-28E7675C6AE7}"/>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91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All that glitters is not gold.</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4" name="TextBox 3">
            <a:extLst>
              <a:ext uri="{FF2B5EF4-FFF2-40B4-BE49-F238E27FC236}">
                <a16:creationId xmlns:a16="http://schemas.microsoft.com/office/drawing/2014/main" id="{2AAB1DF4-3A43-DE48-8896-4496446A5453}"/>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Shakespeare </a:t>
            </a:r>
          </a:p>
          <a:p>
            <a:pPr algn="ctr"/>
            <a:r>
              <a:rPr lang="en-US" sz="2800" b="1" dirty="0">
                <a:latin typeface="Goudy Old Style" panose="02020502050305020303" pitchFamily="18" charset="77"/>
              </a:rPr>
              <a:t>“The Merchant of Venice”</a:t>
            </a:r>
          </a:p>
        </p:txBody>
      </p:sp>
      <p:sp>
        <p:nvSpPr>
          <p:cNvPr id="8" name="Rectangle 7">
            <a:extLst>
              <a:ext uri="{FF2B5EF4-FFF2-40B4-BE49-F238E27FC236}">
                <a16:creationId xmlns:a16="http://schemas.microsoft.com/office/drawing/2014/main" id="{912C7AE5-DF61-C440-9A2A-767CA9654CC7}"/>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27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The darker the night, the brighter the stars, The deeper the grief, the closer is God!</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Fyodor Dostoyevsky</a:t>
            </a:r>
          </a:p>
          <a:p>
            <a:pPr algn="ctr"/>
            <a:r>
              <a:rPr lang="en-US" sz="2800" b="1" dirty="0">
                <a:latin typeface="Goudy Old Style" panose="02020502050305020303" pitchFamily="18" charset="77"/>
              </a:rPr>
              <a:t>“Crime and Punishment”</a:t>
            </a:r>
          </a:p>
        </p:txBody>
      </p:sp>
      <p:sp>
        <p:nvSpPr>
          <p:cNvPr id="11" name="Rectangle 10">
            <a:extLst>
              <a:ext uri="{FF2B5EF4-FFF2-40B4-BE49-F238E27FC236}">
                <a16:creationId xmlns:a16="http://schemas.microsoft.com/office/drawing/2014/main" id="{3E48B87C-7063-ED43-8B8E-3F0BF3DB5597}"/>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7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When Peleg had lived thirty years, he became the father of Reu, and Peleg lived after the birth of Reu two hundred and nine years.</a:t>
            </a:r>
          </a:p>
        </p:txBody>
      </p:sp>
      <p:pic>
        <p:nvPicPr>
          <p:cNvPr id="6" name="Content Placeholder 5" descr="Icon&#10;&#10;Description automatically generated">
            <a:extLst>
              <a:ext uri="{FF2B5EF4-FFF2-40B4-BE49-F238E27FC236}">
                <a16:creationId xmlns:a16="http://schemas.microsoft.com/office/drawing/2014/main" id="{468CEF9F-FAC8-8940-BC57-C1D07B97E47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629525" y="1566862"/>
            <a:ext cx="3724275" cy="3724275"/>
          </a:xfrm>
        </p:spPr>
      </p:pic>
      <p:sp>
        <p:nvSpPr>
          <p:cNvPr id="11" name="TextBox 10">
            <a:extLst>
              <a:ext uri="{FF2B5EF4-FFF2-40B4-BE49-F238E27FC236}">
                <a16:creationId xmlns:a16="http://schemas.microsoft.com/office/drawing/2014/main" id="{0FB18449-419B-CB40-A493-9BBAA7DE3BBC}"/>
              </a:ext>
            </a:extLst>
          </p:cNvPr>
          <p:cNvSpPr txBox="1"/>
          <p:nvPr/>
        </p:nvSpPr>
        <p:spPr>
          <a:xfrm>
            <a:off x="6658938" y="5656293"/>
            <a:ext cx="5657447" cy="523220"/>
          </a:xfrm>
          <a:prstGeom prst="rect">
            <a:avLst/>
          </a:prstGeom>
          <a:noFill/>
        </p:spPr>
        <p:txBody>
          <a:bodyPr wrap="square" rtlCol="0" anchor="ctr">
            <a:spAutoFit/>
          </a:bodyPr>
          <a:lstStyle/>
          <a:p>
            <a:pPr algn="ctr"/>
            <a:r>
              <a:rPr lang="en-US" sz="2800" b="1" dirty="0">
                <a:latin typeface="Goudy Old Style" panose="02020502050305020303" pitchFamily="18" charset="77"/>
              </a:rPr>
              <a:t>Genesis 11:18</a:t>
            </a:r>
          </a:p>
        </p:txBody>
      </p:sp>
      <p:sp>
        <p:nvSpPr>
          <p:cNvPr id="13" name="Rectangle 12">
            <a:extLst>
              <a:ext uri="{FF2B5EF4-FFF2-40B4-BE49-F238E27FC236}">
                <a16:creationId xmlns:a16="http://schemas.microsoft.com/office/drawing/2014/main" id="{2FD3014C-978A-9949-AE83-99429E02CDCD}"/>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667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If in thirst you drink water from a cup, you see God in it. Those who are not in love with God will see only their own faces in it.</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Rumi</a:t>
            </a:r>
          </a:p>
          <a:p>
            <a:pPr algn="ctr"/>
            <a:r>
              <a:rPr lang="en-US" sz="2800" b="1" dirty="0">
                <a:latin typeface="Goudy Old Style" panose="02020502050305020303" pitchFamily="18" charset="77"/>
              </a:rPr>
              <a:t>13th century Muslim Persian poet</a:t>
            </a:r>
          </a:p>
        </p:txBody>
      </p:sp>
      <p:sp>
        <p:nvSpPr>
          <p:cNvPr id="12" name="Rectangle 11">
            <a:extLst>
              <a:ext uri="{FF2B5EF4-FFF2-40B4-BE49-F238E27FC236}">
                <a16:creationId xmlns:a16="http://schemas.microsoft.com/office/drawing/2014/main" id="{CF2827AB-3CF8-DB43-A2B7-F52A17037DA8}"/>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83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Go placidly amid the noise and haste, and remember what peace there may be in silence.</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5" name="TextBox 4">
            <a:extLst>
              <a:ext uri="{FF2B5EF4-FFF2-40B4-BE49-F238E27FC236}">
                <a16:creationId xmlns:a16="http://schemas.microsoft.com/office/drawing/2014/main" id="{81233812-6CDA-5B44-8554-BAA51F7DB47F}"/>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Max </a:t>
            </a:r>
            <a:r>
              <a:rPr lang="en-US" sz="2800" b="1" dirty="0" err="1">
                <a:latin typeface="Goudy Old Style" panose="02020502050305020303" pitchFamily="18" charset="77"/>
              </a:rPr>
              <a:t>Ehrmann</a:t>
            </a:r>
            <a:endParaRPr lang="en-US" sz="2800" b="1" dirty="0">
              <a:latin typeface="Goudy Old Style" panose="02020502050305020303" pitchFamily="18" charset="77"/>
            </a:endParaRPr>
          </a:p>
          <a:p>
            <a:pPr algn="ctr"/>
            <a:r>
              <a:rPr lang="en-US" sz="2800" b="1" dirty="0">
                <a:latin typeface="Goudy Old Style" panose="02020502050305020303" pitchFamily="18" charset="77"/>
              </a:rPr>
              <a:t>“Desiderata”</a:t>
            </a:r>
          </a:p>
        </p:txBody>
      </p:sp>
      <p:sp>
        <p:nvSpPr>
          <p:cNvPr id="7" name="Rectangle 6">
            <a:extLst>
              <a:ext uri="{FF2B5EF4-FFF2-40B4-BE49-F238E27FC236}">
                <a16:creationId xmlns:a16="http://schemas.microsoft.com/office/drawing/2014/main" id="{E767C573-175F-CC45-8DFE-63D6AD36E2CE}"/>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70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7732-4F94-C043-B2B1-D2145736906B}"/>
              </a:ext>
            </a:extLst>
          </p:cNvPr>
          <p:cNvSpPr>
            <a:spLocks noGrp="1"/>
          </p:cNvSpPr>
          <p:nvPr>
            <p:ph type="title"/>
          </p:nvPr>
        </p:nvSpPr>
        <p:spPr/>
        <p:txBody>
          <a:bodyPr/>
          <a:lstStyle/>
          <a:p>
            <a:endParaRPr lang="en-US"/>
          </a:p>
        </p:txBody>
      </p:sp>
      <p:pic>
        <p:nvPicPr>
          <p:cNvPr id="4" name="Online Media 3" descr="Over Sharing   v2">
            <a:hlinkClick r:id="" action="ppaction://media"/>
            <a:extLst>
              <a:ext uri="{FF2B5EF4-FFF2-40B4-BE49-F238E27FC236}">
                <a16:creationId xmlns:a16="http://schemas.microsoft.com/office/drawing/2014/main" id="{764F7D07-0A79-8C4E-A9F8-3C8DA12F7388}"/>
              </a:ext>
            </a:extLst>
          </p:cNvPr>
          <p:cNvPicPr>
            <a:picLocks noGrp="1" noRot="1" noChangeAspect="1"/>
          </p:cNvPicPr>
          <p:nvPr>
            <p:ph idx="1"/>
            <a:videoFile r:link="rId1"/>
          </p:nvPr>
        </p:nvPicPr>
        <p:blipFill>
          <a:blip r:embed="rId4"/>
          <a:stretch>
            <a:fillRect/>
          </a:stretch>
        </p:blipFill>
        <p:spPr>
          <a:xfrm>
            <a:off x="0" y="-15473"/>
            <a:ext cx="12192000" cy="6888946"/>
          </a:xfrm>
          <a:prstGeom prst="rect">
            <a:avLst/>
          </a:prstGeom>
        </p:spPr>
      </p:pic>
    </p:spTree>
    <p:extLst>
      <p:ext uri="{BB962C8B-B14F-4D97-AF65-F5344CB8AC3E}">
        <p14:creationId xmlns:p14="http://schemas.microsoft.com/office/powerpoint/2010/main" val="14588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Love is the only future God offers.</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8" name="TextBox 7">
            <a:extLst>
              <a:ext uri="{FF2B5EF4-FFF2-40B4-BE49-F238E27FC236}">
                <a16:creationId xmlns:a16="http://schemas.microsoft.com/office/drawing/2014/main" id="{C11DCED6-46B6-5844-9DD5-8E1813B4296D}"/>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Victor Hugo</a:t>
            </a:r>
          </a:p>
          <a:p>
            <a:pPr algn="ctr"/>
            <a:r>
              <a:rPr lang="en-US" sz="2800" b="1" dirty="0">
                <a:latin typeface="Goudy Old Style" panose="02020502050305020303" pitchFamily="18" charset="77"/>
              </a:rPr>
              <a:t>“Les </a:t>
            </a:r>
            <a:r>
              <a:rPr lang="en-US" sz="2800" b="1" dirty="0" err="1">
                <a:latin typeface="Goudy Old Style" panose="02020502050305020303" pitchFamily="18" charset="77"/>
              </a:rPr>
              <a:t>Miserables</a:t>
            </a:r>
            <a:r>
              <a:rPr lang="en-US" sz="2800" b="1" dirty="0">
                <a:latin typeface="Goudy Old Style" panose="02020502050305020303" pitchFamily="18" charset="77"/>
              </a:rPr>
              <a:t>"</a:t>
            </a:r>
          </a:p>
        </p:txBody>
      </p:sp>
      <p:sp>
        <p:nvSpPr>
          <p:cNvPr id="11" name="Rectangle 10">
            <a:extLst>
              <a:ext uri="{FF2B5EF4-FFF2-40B4-BE49-F238E27FC236}">
                <a16:creationId xmlns:a16="http://schemas.microsoft.com/office/drawing/2014/main" id="{BE4A591F-97B5-294B-BFEA-AD13918639CD}"/>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54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Hope is the thing with feathers that perches in the soul.</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5" name="TextBox 4">
            <a:extLst>
              <a:ext uri="{FF2B5EF4-FFF2-40B4-BE49-F238E27FC236}">
                <a16:creationId xmlns:a16="http://schemas.microsoft.com/office/drawing/2014/main" id="{5D21D9DC-7BBB-3542-AD0C-118B54861312}"/>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Emily Dickinson</a:t>
            </a:r>
          </a:p>
          <a:p>
            <a:pPr algn="ctr"/>
            <a:r>
              <a:rPr lang="en-US" sz="2800" b="1" dirty="0">
                <a:latin typeface="Goudy Old Style" panose="02020502050305020303" pitchFamily="18" charset="77"/>
              </a:rPr>
              <a:t>“Hope is the Thing With Feathers”</a:t>
            </a:r>
          </a:p>
        </p:txBody>
      </p:sp>
      <p:sp>
        <p:nvSpPr>
          <p:cNvPr id="7" name="Rectangle 6">
            <a:extLst>
              <a:ext uri="{FF2B5EF4-FFF2-40B4-BE49-F238E27FC236}">
                <a16:creationId xmlns:a16="http://schemas.microsoft.com/office/drawing/2014/main" id="{8F3280C3-6787-1C41-A273-9B975AE7B01A}"/>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126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C80-7650-2143-A740-AC6416F919DB}"/>
              </a:ext>
            </a:extLst>
          </p:cNvPr>
          <p:cNvSpPr>
            <a:spLocks noGrp="1"/>
          </p:cNvSpPr>
          <p:nvPr>
            <p:ph type="title"/>
          </p:nvPr>
        </p:nvSpPr>
        <p:spPr/>
        <p:txBody>
          <a:bodyPr/>
          <a:lstStyle/>
          <a:p>
            <a:r>
              <a:rPr lang="en-US" dirty="0">
                <a:latin typeface="Avenir Book" panose="02000503020000020003" pitchFamily="2" charset="0"/>
              </a:rPr>
              <a:t>Bible Verse?</a:t>
            </a:r>
          </a:p>
        </p:txBody>
      </p:sp>
      <p:sp>
        <p:nvSpPr>
          <p:cNvPr id="3" name="Content Placeholder 2">
            <a:extLst>
              <a:ext uri="{FF2B5EF4-FFF2-40B4-BE49-F238E27FC236}">
                <a16:creationId xmlns:a16="http://schemas.microsoft.com/office/drawing/2014/main" id="{CA9B698C-6AB3-C543-8331-C4CF5AACF555}"/>
              </a:ext>
            </a:extLst>
          </p:cNvPr>
          <p:cNvSpPr>
            <a:spLocks noGrp="1"/>
          </p:cNvSpPr>
          <p:nvPr>
            <p:ph sz="half" idx="1"/>
          </p:nvPr>
        </p:nvSpPr>
        <p:spPr/>
        <p:txBody>
          <a:bodyPr anchor="ctr">
            <a:normAutofit/>
          </a:bodyPr>
          <a:lstStyle/>
          <a:p>
            <a:pPr marL="0" indent="0" algn="ctr">
              <a:buNone/>
            </a:pPr>
            <a:r>
              <a:rPr lang="en-US" sz="4000" dirty="0">
                <a:latin typeface="Goudy Old Style" panose="02020502050305020303" pitchFamily="18" charset="77"/>
              </a:rPr>
              <a:t>If you know yourself and know your enemy, you can win a hundred battles without jeopardy.</a:t>
            </a:r>
          </a:p>
        </p:txBody>
      </p:sp>
      <p:pic>
        <p:nvPicPr>
          <p:cNvPr id="9" name="Picture 8" descr="Icon&#10;&#10;Description automatically generated">
            <a:extLst>
              <a:ext uri="{FF2B5EF4-FFF2-40B4-BE49-F238E27FC236}">
                <a16:creationId xmlns:a16="http://schemas.microsoft.com/office/drawing/2014/main" id="{80B58B30-AD80-334F-B058-AA1EFA2808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6858" y="1566862"/>
            <a:ext cx="3721608" cy="3721608"/>
          </a:xfrm>
          <a:prstGeom prst="rect">
            <a:avLst/>
          </a:prstGeom>
        </p:spPr>
      </p:pic>
      <p:sp>
        <p:nvSpPr>
          <p:cNvPr id="5" name="TextBox 4">
            <a:extLst>
              <a:ext uri="{FF2B5EF4-FFF2-40B4-BE49-F238E27FC236}">
                <a16:creationId xmlns:a16="http://schemas.microsoft.com/office/drawing/2014/main" id="{2D950E9F-2D1B-C041-8CE5-7A8531997806}"/>
              </a:ext>
            </a:extLst>
          </p:cNvPr>
          <p:cNvSpPr txBox="1"/>
          <p:nvPr/>
        </p:nvSpPr>
        <p:spPr>
          <a:xfrm>
            <a:off x="6658938" y="5440850"/>
            <a:ext cx="5657447" cy="954107"/>
          </a:xfrm>
          <a:prstGeom prst="rect">
            <a:avLst/>
          </a:prstGeom>
          <a:noFill/>
        </p:spPr>
        <p:txBody>
          <a:bodyPr wrap="square" rtlCol="0" anchor="ctr">
            <a:spAutoFit/>
          </a:bodyPr>
          <a:lstStyle/>
          <a:p>
            <a:pPr algn="ctr"/>
            <a:r>
              <a:rPr lang="en-US" sz="2800" b="1" dirty="0">
                <a:latin typeface="Goudy Old Style" panose="02020502050305020303" pitchFamily="18" charset="77"/>
              </a:rPr>
              <a:t>Sun Tzu </a:t>
            </a:r>
          </a:p>
          <a:p>
            <a:pPr algn="ctr"/>
            <a:r>
              <a:rPr lang="en-US" sz="2800" b="1" dirty="0">
                <a:latin typeface="Goudy Old Style" panose="02020502050305020303" pitchFamily="18" charset="77"/>
              </a:rPr>
              <a:t>“The Art of War”</a:t>
            </a:r>
          </a:p>
        </p:txBody>
      </p:sp>
      <p:sp>
        <p:nvSpPr>
          <p:cNvPr id="7" name="Rectangle 6">
            <a:extLst>
              <a:ext uri="{FF2B5EF4-FFF2-40B4-BE49-F238E27FC236}">
                <a16:creationId xmlns:a16="http://schemas.microsoft.com/office/drawing/2014/main" id="{568AA83F-77FF-A648-812B-7A0EF55B6640}"/>
              </a:ext>
            </a:extLst>
          </p:cNvPr>
          <p:cNvSpPr/>
          <p:nvPr/>
        </p:nvSpPr>
        <p:spPr>
          <a:xfrm>
            <a:off x="6421348" y="365125"/>
            <a:ext cx="5770652"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89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Deception Security: Modern Maturity for Automated Detection and Response -  Fidelis Cybersecurity">
            <a:extLst>
              <a:ext uri="{FF2B5EF4-FFF2-40B4-BE49-F238E27FC236}">
                <a16:creationId xmlns:a16="http://schemas.microsoft.com/office/drawing/2014/main" id="{67AA6258-A32A-894E-BC31-E1A3957610C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74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8E66E3-F39E-DB48-B1C2-83C86758B212}"/>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i="1" spc="300">
                <a:solidFill>
                  <a:srgbClr val="FFFFFF"/>
                </a:solidFill>
                <a:latin typeface="+mj-lt"/>
                <a:ea typeface="+mj-ea"/>
                <a:cs typeface="+mj-cs"/>
              </a:rPr>
              <a:t>DECEPTION</a:t>
            </a:r>
          </a:p>
        </p:txBody>
      </p:sp>
    </p:spTree>
    <p:extLst>
      <p:ext uri="{BB962C8B-B14F-4D97-AF65-F5344CB8AC3E}">
        <p14:creationId xmlns:p14="http://schemas.microsoft.com/office/powerpoint/2010/main" val="21472504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BAEC56-42B4-AC4A-BBCF-AA65D57C113C}"/>
              </a:ext>
            </a:extLst>
          </p:cNvPr>
          <p:cNvSpPr txBox="1"/>
          <p:nvPr/>
        </p:nvSpPr>
        <p:spPr>
          <a:xfrm>
            <a:off x="838200" y="3872547"/>
            <a:ext cx="1540806" cy="461665"/>
          </a:xfrm>
          <a:prstGeom prst="rect">
            <a:avLst/>
          </a:prstGeom>
          <a:noFill/>
        </p:spPr>
        <p:txBody>
          <a:bodyPr wrap="none" rtlCol="0">
            <a:spAutoFit/>
          </a:bodyPr>
          <a:lstStyle/>
          <a:p>
            <a:r>
              <a:rPr lang="en-US" sz="2400" dirty="0"/>
              <a:t>John 10:10</a:t>
            </a:r>
          </a:p>
        </p:txBody>
      </p:sp>
      <p:sp>
        <p:nvSpPr>
          <p:cNvPr id="12" name="Content Placeholder 2">
            <a:extLst>
              <a:ext uri="{FF2B5EF4-FFF2-40B4-BE49-F238E27FC236}">
                <a16:creationId xmlns:a16="http://schemas.microsoft.com/office/drawing/2014/main" id="{38F0F693-2C19-D94D-BAC7-526FCD8F7FC4}"/>
              </a:ext>
            </a:extLst>
          </p:cNvPr>
          <p:cNvSpPr txBox="1">
            <a:spLocks/>
          </p:cNvSpPr>
          <p:nvPr/>
        </p:nvSpPr>
        <p:spPr>
          <a:xfrm>
            <a:off x="838200" y="2985452"/>
            <a:ext cx="10515600" cy="887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dirty="0"/>
              <a:t>10 </a:t>
            </a:r>
            <a:r>
              <a:rPr lang="en-US" dirty="0"/>
              <a:t>The thief comes only to </a:t>
            </a:r>
            <a:r>
              <a:rPr lang="en-US" b="1" dirty="0">
                <a:solidFill>
                  <a:schemeClr val="accent2"/>
                </a:solidFill>
              </a:rPr>
              <a:t>steal and kill and destroy</a:t>
            </a:r>
            <a:r>
              <a:rPr lang="en-US" dirty="0"/>
              <a:t>. I came that they may </a:t>
            </a:r>
            <a:r>
              <a:rPr lang="en-US" b="1" dirty="0">
                <a:solidFill>
                  <a:schemeClr val="accent2"/>
                </a:solidFill>
              </a:rPr>
              <a:t>have life and have it abundantly</a:t>
            </a:r>
            <a:r>
              <a:rPr lang="en-US" dirty="0"/>
              <a:t>.</a:t>
            </a:r>
          </a:p>
        </p:txBody>
      </p:sp>
    </p:spTree>
    <p:extLst>
      <p:ext uri="{BB962C8B-B14F-4D97-AF65-F5344CB8AC3E}">
        <p14:creationId xmlns:p14="http://schemas.microsoft.com/office/powerpoint/2010/main" val="1621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8FD0A4-CFBB-444A-9E10-437CAF209B7C}"/>
              </a:ext>
            </a:extLst>
          </p:cNvPr>
          <p:cNvSpPr txBox="1"/>
          <p:nvPr/>
        </p:nvSpPr>
        <p:spPr>
          <a:xfrm>
            <a:off x="411940" y="338410"/>
            <a:ext cx="11368119" cy="6181179"/>
          </a:xfrm>
          <a:prstGeom prst="rect">
            <a:avLst/>
          </a:prstGeom>
          <a:noFill/>
        </p:spPr>
        <p:txBody>
          <a:bodyPr wrap="square" rtlCol="0">
            <a:spAutoFit/>
          </a:bodyPr>
          <a:lstStyle/>
          <a:p>
            <a:r>
              <a:rPr lang="en-US" sz="2800" b="1" dirty="0"/>
              <a:t>The Temptation of Jesus</a:t>
            </a:r>
            <a:endParaRPr lang="en-US" sz="2800" dirty="0"/>
          </a:p>
          <a:p>
            <a:r>
              <a:rPr lang="en-US" sz="1600" b="1" dirty="0"/>
              <a:t>4 </a:t>
            </a:r>
            <a:r>
              <a:rPr lang="en-US" sz="1600" dirty="0"/>
              <a:t>Then Jesus was led up by the Spirit into the wilderness to be </a:t>
            </a:r>
            <a:r>
              <a:rPr lang="en-US" sz="1600" b="1" dirty="0">
                <a:solidFill>
                  <a:schemeClr val="accent2"/>
                </a:solidFill>
              </a:rPr>
              <a:t>tempted by the devil</a:t>
            </a:r>
            <a:r>
              <a:rPr lang="en-US" sz="1600" dirty="0"/>
              <a:t>. </a:t>
            </a:r>
            <a:r>
              <a:rPr lang="en-US" sz="1600" b="1" baseline="30000" dirty="0"/>
              <a:t>2 </a:t>
            </a:r>
            <a:r>
              <a:rPr lang="en-US" sz="1600" dirty="0"/>
              <a:t>And after fasting forty days and forty nights, he was hungry. </a:t>
            </a:r>
            <a:r>
              <a:rPr lang="en-US" sz="1600" b="1" baseline="30000" dirty="0"/>
              <a:t>3 </a:t>
            </a:r>
            <a:r>
              <a:rPr lang="en-US" sz="1600" dirty="0"/>
              <a:t>And the </a:t>
            </a:r>
            <a:r>
              <a:rPr lang="en-US" sz="1600" b="1" dirty="0">
                <a:solidFill>
                  <a:schemeClr val="accent2"/>
                </a:solidFill>
              </a:rPr>
              <a:t>tempter came </a:t>
            </a:r>
            <a:r>
              <a:rPr lang="en-US" sz="1600" dirty="0"/>
              <a:t>and said to him, “</a:t>
            </a:r>
            <a:r>
              <a:rPr lang="en-US" sz="1600" b="1" dirty="0">
                <a:solidFill>
                  <a:schemeClr val="accent2"/>
                </a:solidFill>
              </a:rPr>
              <a:t>If you are the Son of God</a:t>
            </a:r>
            <a:r>
              <a:rPr lang="en-US" sz="1600" dirty="0"/>
              <a:t>, command these stones to become loaves of bread.” </a:t>
            </a:r>
            <a:r>
              <a:rPr lang="en-US" sz="1600" b="1" baseline="30000" dirty="0"/>
              <a:t>4 </a:t>
            </a:r>
            <a:r>
              <a:rPr lang="en-US" sz="1600" dirty="0"/>
              <a:t>But he answered, </a:t>
            </a:r>
          </a:p>
          <a:p>
            <a:endParaRPr lang="en-US" sz="800" dirty="0"/>
          </a:p>
          <a:p>
            <a:pPr lvl="1"/>
            <a:r>
              <a:rPr lang="en-US" sz="2400" dirty="0">
                <a:solidFill>
                  <a:srgbClr val="FF0000"/>
                </a:solidFill>
              </a:rPr>
              <a:t>“</a:t>
            </a:r>
            <a:r>
              <a:rPr lang="en-US" sz="2400" b="1" u="sng" dirty="0">
                <a:solidFill>
                  <a:srgbClr val="FF0000"/>
                </a:solidFill>
              </a:rPr>
              <a:t>It is written</a:t>
            </a:r>
            <a:r>
              <a:rPr lang="en-US" sz="2400" dirty="0">
                <a:solidFill>
                  <a:srgbClr val="FF0000"/>
                </a:solidFill>
              </a:rPr>
              <a:t>,</a:t>
            </a:r>
            <a:r>
              <a:rPr lang="en-US" sz="2400" i="1" dirty="0">
                <a:solidFill>
                  <a:srgbClr val="FF0000"/>
                </a:solidFill>
              </a:rPr>
              <a:t> ‘Man shall not live by bread alone, </a:t>
            </a:r>
          </a:p>
          <a:p>
            <a:pPr lvl="1"/>
            <a:r>
              <a:rPr lang="en-US" sz="2400" i="1" dirty="0">
                <a:solidFill>
                  <a:srgbClr val="FF0000"/>
                </a:solidFill>
              </a:rPr>
              <a:t>but by every word that comes from the mouth of God.’ ” </a:t>
            </a:r>
          </a:p>
          <a:p>
            <a:pPr lvl="1"/>
            <a:endParaRPr lang="en-US" sz="900" i="1" dirty="0"/>
          </a:p>
          <a:p>
            <a:r>
              <a:rPr lang="en-US" sz="1600" b="1" baseline="30000" dirty="0"/>
              <a:t>5 </a:t>
            </a:r>
            <a:r>
              <a:rPr lang="en-US" sz="1600" dirty="0"/>
              <a:t>Then the devil took him to the holy city and set him on the pinnacle of the temple </a:t>
            </a:r>
            <a:r>
              <a:rPr lang="en-US" sz="1600" b="1" baseline="30000" dirty="0"/>
              <a:t>6 </a:t>
            </a:r>
            <a:r>
              <a:rPr lang="en-US" sz="1600" dirty="0"/>
              <a:t>and said to him, “</a:t>
            </a:r>
            <a:r>
              <a:rPr lang="en-US" sz="1600" b="1" dirty="0">
                <a:solidFill>
                  <a:schemeClr val="accent2"/>
                </a:solidFill>
              </a:rPr>
              <a:t>If you are the Son of God</a:t>
            </a:r>
            <a:r>
              <a:rPr lang="en-US" sz="1600" dirty="0"/>
              <a:t>, throw yourself down, for it is written, “ </a:t>
            </a:r>
            <a:r>
              <a:rPr lang="en-US" sz="1600" b="1" dirty="0">
                <a:solidFill>
                  <a:schemeClr val="accent2"/>
                </a:solidFill>
              </a:rPr>
              <a:t>‘He will command his angels concerning you,’ </a:t>
            </a:r>
            <a:r>
              <a:rPr lang="en-US" sz="1600" dirty="0"/>
              <a:t>and </a:t>
            </a:r>
            <a:r>
              <a:rPr lang="en-US" sz="1600" b="1" dirty="0">
                <a:solidFill>
                  <a:schemeClr val="accent2"/>
                </a:solidFill>
              </a:rPr>
              <a:t>‘On their hands they will bear you up, lest you strike your foot against a stone.’</a:t>
            </a:r>
            <a:r>
              <a:rPr lang="en-US" sz="1600" dirty="0"/>
              <a:t> ” </a:t>
            </a:r>
          </a:p>
          <a:p>
            <a:pPr lvl="1"/>
            <a:endParaRPr lang="en-US" sz="900" i="1" dirty="0"/>
          </a:p>
          <a:p>
            <a:r>
              <a:rPr lang="en-US" sz="1600" b="1" baseline="30000" dirty="0"/>
              <a:t>7 </a:t>
            </a:r>
            <a:r>
              <a:rPr lang="en-US" sz="1600" dirty="0"/>
              <a:t>Jesus said to him, </a:t>
            </a:r>
          </a:p>
          <a:p>
            <a:endParaRPr lang="en-US" sz="900" dirty="0"/>
          </a:p>
          <a:p>
            <a:pPr lvl="1"/>
            <a:r>
              <a:rPr lang="en-US" sz="2400" i="1" dirty="0">
                <a:solidFill>
                  <a:srgbClr val="FF0000"/>
                </a:solidFill>
              </a:rPr>
              <a:t>“Again </a:t>
            </a:r>
            <a:r>
              <a:rPr lang="en-US" sz="2400" b="1" i="1" u="sng" dirty="0">
                <a:solidFill>
                  <a:srgbClr val="FF0000"/>
                </a:solidFill>
              </a:rPr>
              <a:t>it is written</a:t>
            </a:r>
            <a:r>
              <a:rPr lang="en-US" sz="2400" i="1" dirty="0">
                <a:solidFill>
                  <a:srgbClr val="FF0000"/>
                </a:solidFill>
              </a:rPr>
              <a:t>, ‘You shall not put the Lord your God to the test.’ ” </a:t>
            </a:r>
          </a:p>
          <a:p>
            <a:pPr lvl="1"/>
            <a:endParaRPr lang="en-US" sz="1600" b="1" baseline="30000" dirty="0"/>
          </a:p>
          <a:p>
            <a:r>
              <a:rPr lang="en-US" sz="1600" b="1" baseline="30000" dirty="0"/>
              <a:t>8 </a:t>
            </a:r>
            <a:r>
              <a:rPr lang="en-US" sz="1600" dirty="0"/>
              <a:t>Again, the devil took him to a very high mountain and showed him all the kingdoms of the world and their glory. </a:t>
            </a:r>
            <a:r>
              <a:rPr lang="en-US" sz="1600" b="1" baseline="30000" dirty="0"/>
              <a:t>9 </a:t>
            </a:r>
            <a:r>
              <a:rPr lang="en-US" sz="1600" dirty="0"/>
              <a:t>And he said to him, “</a:t>
            </a:r>
            <a:r>
              <a:rPr lang="en-US" sz="1600" b="1" dirty="0">
                <a:solidFill>
                  <a:schemeClr val="accent2"/>
                </a:solidFill>
              </a:rPr>
              <a:t>All these I will give you</a:t>
            </a:r>
            <a:r>
              <a:rPr lang="en-US" sz="1600" dirty="0"/>
              <a:t>, if you will fall down and worship me.” </a:t>
            </a:r>
            <a:r>
              <a:rPr lang="en-US" sz="1600" b="1" baseline="30000" dirty="0"/>
              <a:t>10 </a:t>
            </a:r>
            <a:r>
              <a:rPr lang="en-US" sz="1600" dirty="0"/>
              <a:t>Then Jesus said to him, </a:t>
            </a:r>
          </a:p>
          <a:p>
            <a:endParaRPr lang="en-US" sz="900" dirty="0"/>
          </a:p>
          <a:p>
            <a:pPr lvl="1"/>
            <a:r>
              <a:rPr lang="en-US" sz="2400" i="1" dirty="0">
                <a:solidFill>
                  <a:srgbClr val="FF0000"/>
                </a:solidFill>
              </a:rPr>
              <a:t>“Be gone, Satan! For </a:t>
            </a:r>
            <a:r>
              <a:rPr lang="en-US" sz="2400" b="1" i="1" u="sng" dirty="0">
                <a:solidFill>
                  <a:srgbClr val="FF0000"/>
                </a:solidFill>
              </a:rPr>
              <a:t>it is written</a:t>
            </a:r>
            <a:r>
              <a:rPr lang="en-US" sz="2400" i="1" dirty="0">
                <a:solidFill>
                  <a:srgbClr val="FF0000"/>
                </a:solidFill>
              </a:rPr>
              <a:t>,</a:t>
            </a:r>
            <a:r>
              <a:rPr lang="en-US" sz="2400" dirty="0">
                <a:solidFill>
                  <a:srgbClr val="FF0000"/>
                </a:solidFill>
              </a:rPr>
              <a:t> </a:t>
            </a:r>
          </a:p>
          <a:p>
            <a:pPr lvl="1"/>
            <a:r>
              <a:rPr lang="en-US" sz="2400" i="1" dirty="0">
                <a:solidFill>
                  <a:srgbClr val="FF0000"/>
                </a:solidFill>
              </a:rPr>
              <a:t>“ ‘You shall worship the Lord your God </a:t>
            </a:r>
          </a:p>
          <a:p>
            <a:pPr lvl="1"/>
            <a:r>
              <a:rPr lang="en-US" sz="2400" i="1" dirty="0">
                <a:solidFill>
                  <a:srgbClr val="FF0000"/>
                </a:solidFill>
              </a:rPr>
              <a:t>and him only shall you serve.’ ” </a:t>
            </a:r>
          </a:p>
          <a:p>
            <a:pPr lvl="1"/>
            <a:endParaRPr lang="en-US" sz="900" i="1" dirty="0"/>
          </a:p>
          <a:p>
            <a:r>
              <a:rPr lang="en-US" sz="1600" b="1" baseline="30000" dirty="0"/>
              <a:t>11 </a:t>
            </a:r>
            <a:r>
              <a:rPr lang="en-US" sz="1600" dirty="0"/>
              <a:t>Then the devil left him, and behold, angels came and were ministering to him.</a:t>
            </a:r>
          </a:p>
        </p:txBody>
      </p:sp>
    </p:spTree>
    <p:extLst>
      <p:ext uri="{BB962C8B-B14F-4D97-AF65-F5344CB8AC3E}">
        <p14:creationId xmlns:p14="http://schemas.microsoft.com/office/powerpoint/2010/main" val="300272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BEE00-5ADD-9540-9FDC-B3ED2F204F8B}"/>
              </a:ext>
            </a:extLst>
          </p:cNvPr>
          <p:cNvSpPr>
            <a:spLocks noGrp="1"/>
          </p:cNvSpPr>
          <p:nvPr>
            <p:ph idx="1"/>
          </p:nvPr>
        </p:nvSpPr>
        <p:spPr>
          <a:xfrm>
            <a:off x="838200" y="1825625"/>
            <a:ext cx="10515600" cy="3425997"/>
          </a:xfrm>
        </p:spPr>
        <p:txBody>
          <a:bodyPr>
            <a:normAutofit/>
          </a:bodyPr>
          <a:lstStyle/>
          <a:p>
            <a:pPr marL="0" indent="0">
              <a:buNone/>
            </a:pPr>
            <a:r>
              <a:rPr lang="en-US" b="1" dirty="0"/>
              <a:t>Jesus Foretells His Death and Resurrection</a:t>
            </a:r>
            <a:endParaRPr lang="en-US" dirty="0"/>
          </a:p>
          <a:p>
            <a:pPr marL="0" indent="0">
              <a:buNone/>
            </a:pPr>
            <a:r>
              <a:rPr lang="en-US" b="1" baseline="30000" dirty="0"/>
              <a:t>21 </a:t>
            </a:r>
            <a:r>
              <a:rPr lang="en-US" dirty="0"/>
              <a:t>From that time Jesus began to show his disciples that he must go to Jerusalem and suffer many things from the elders and chief priests and scribes, and be killed, and on the third day be raised. </a:t>
            </a:r>
            <a:r>
              <a:rPr lang="en-US" b="1" baseline="30000" dirty="0"/>
              <a:t>22 </a:t>
            </a:r>
            <a:r>
              <a:rPr lang="en-US" dirty="0"/>
              <a:t>And Peter took him aside and began to rebuke him, saying, </a:t>
            </a:r>
            <a:r>
              <a:rPr lang="en-US" b="1" dirty="0">
                <a:solidFill>
                  <a:schemeClr val="accent2"/>
                </a:solidFill>
              </a:rPr>
              <a:t>“Far be it from you, Lord! This shall never happen to you.”</a:t>
            </a:r>
            <a:r>
              <a:rPr lang="en-US" dirty="0"/>
              <a:t> </a:t>
            </a:r>
            <a:r>
              <a:rPr lang="en-US" b="1" baseline="30000" dirty="0"/>
              <a:t>23 </a:t>
            </a:r>
            <a:r>
              <a:rPr lang="en-US" dirty="0"/>
              <a:t>But he turned and said to Peter, </a:t>
            </a:r>
            <a:r>
              <a:rPr lang="en-US" dirty="0">
                <a:solidFill>
                  <a:srgbClr val="FF0000"/>
                </a:solidFill>
              </a:rPr>
              <a:t>“Get behind me, Satan! You are a hindrance to me. For you are not setting your mind on the things of God, but on the things of man.”</a:t>
            </a:r>
          </a:p>
        </p:txBody>
      </p:sp>
      <p:sp>
        <p:nvSpPr>
          <p:cNvPr id="4" name="TextBox 3">
            <a:extLst>
              <a:ext uri="{FF2B5EF4-FFF2-40B4-BE49-F238E27FC236}">
                <a16:creationId xmlns:a16="http://schemas.microsoft.com/office/drawing/2014/main" id="{D1A23D3E-EB40-FD47-BE82-19427B112923}"/>
              </a:ext>
            </a:extLst>
          </p:cNvPr>
          <p:cNvSpPr txBox="1"/>
          <p:nvPr/>
        </p:nvSpPr>
        <p:spPr>
          <a:xfrm>
            <a:off x="838200" y="5251622"/>
            <a:ext cx="2564420" cy="461665"/>
          </a:xfrm>
          <a:prstGeom prst="rect">
            <a:avLst/>
          </a:prstGeom>
          <a:noFill/>
        </p:spPr>
        <p:txBody>
          <a:bodyPr wrap="none" rtlCol="0">
            <a:spAutoFit/>
          </a:bodyPr>
          <a:lstStyle/>
          <a:p>
            <a:r>
              <a:rPr lang="en-US" sz="2400" dirty="0"/>
              <a:t>Matthew 16:21–23</a:t>
            </a:r>
          </a:p>
        </p:txBody>
      </p:sp>
    </p:spTree>
    <p:extLst>
      <p:ext uri="{BB962C8B-B14F-4D97-AF65-F5344CB8AC3E}">
        <p14:creationId xmlns:p14="http://schemas.microsoft.com/office/powerpoint/2010/main" val="3186600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11040</TotalTime>
  <Words>3547</Words>
  <Application>Microsoft Macintosh PowerPoint</Application>
  <PresentationFormat>Widescreen</PresentationFormat>
  <Paragraphs>308</Paragraphs>
  <Slides>52</Slides>
  <Notes>13</Notes>
  <HiddenSlides>31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Abadi MT Condensed Light</vt:lpstr>
      <vt:lpstr>American Typewriter</vt:lpstr>
      <vt:lpstr>Arial</vt:lpstr>
      <vt:lpstr>Avenir Book</vt:lpstr>
      <vt:lpstr>Bradley Hand ITC</vt:lpstr>
      <vt:lpstr>Calibri</vt:lpstr>
      <vt:lpstr>Calibri Light</vt:lpstr>
      <vt:lpstr>Goudy Old Style</vt:lpstr>
      <vt:lpstr>Office Theme</vt:lpstr>
      <vt:lpstr>Colossians 2:4-15</vt:lpstr>
      <vt:lpstr>Background: Colossians</vt:lpstr>
      <vt:lpstr>Threats against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His Word</vt:lpstr>
      <vt:lpstr>Now, don’t just take my word for it, Fact Check Me!</vt:lpstr>
      <vt:lpstr>PowerPoint Presentation</vt:lpstr>
      <vt:lpstr>Outline</vt:lpstr>
      <vt:lpstr>Me-We-God-You-We</vt:lpstr>
      <vt:lpstr>PowerPoint Presentation</vt:lpstr>
      <vt:lpstr>PowerPoint Presentation</vt:lpstr>
      <vt:lpstr>PowerPoint Presentation</vt:lpstr>
      <vt:lpstr>Abundance of Christ</vt:lpstr>
      <vt:lpstr>PowerPoint Presentation</vt:lpstr>
      <vt:lpstr>Hellenistic</vt:lpstr>
      <vt:lpstr>Ascetism</vt:lpstr>
      <vt:lpstr>Philosophers</vt:lpstr>
      <vt:lpstr>Legalistic</vt:lpstr>
      <vt:lpstr>Gnostic</vt:lpstr>
      <vt:lpstr>Bible Verse or Not </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lpstr>Bible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8</cp:revision>
  <dcterms:created xsi:type="dcterms:W3CDTF">2021-10-23T22:24:29Z</dcterms:created>
  <dcterms:modified xsi:type="dcterms:W3CDTF">2022-08-08T03:38:13Z</dcterms:modified>
</cp:coreProperties>
</file>