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81" r:id="rId1"/>
  </p:sldMasterIdLst>
  <p:notesMasterIdLst>
    <p:notesMasterId r:id="rId25"/>
  </p:notesMasterIdLst>
  <p:sldIdLst>
    <p:sldId id="256" r:id="rId2"/>
    <p:sldId id="260" r:id="rId3"/>
    <p:sldId id="286" r:id="rId4"/>
    <p:sldId id="267" r:id="rId5"/>
    <p:sldId id="257" r:id="rId6"/>
    <p:sldId id="270" r:id="rId7"/>
    <p:sldId id="289" r:id="rId8"/>
    <p:sldId id="264" r:id="rId9"/>
    <p:sldId id="276" r:id="rId10"/>
    <p:sldId id="265" r:id="rId11"/>
    <p:sldId id="280" r:id="rId12"/>
    <p:sldId id="288" r:id="rId13"/>
    <p:sldId id="290" r:id="rId14"/>
    <p:sldId id="269" r:id="rId15"/>
    <p:sldId id="274" r:id="rId16"/>
    <p:sldId id="279" r:id="rId17"/>
    <p:sldId id="268" r:id="rId18"/>
    <p:sldId id="271" r:id="rId19"/>
    <p:sldId id="275" r:id="rId20"/>
    <p:sldId id="258" r:id="rId21"/>
    <p:sldId id="273" r:id="rId22"/>
    <p:sldId id="262" r:id="rId23"/>
    <p:sldId id="263"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7"/>
    <p:restoredTop sz="82032"/>
  </p:normalViewPr>
  <p:slideViewPr>
    <p:cSldViewPr snapToGrid="0" snapToObjects="1">
      <p:cViewPr varScale="1">
        <p:scale>
          <a:sx n="95" d="100"/>
          <a:sy n="95" d="100"/>
        </p:scale>
        <p:origin x="1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B61EAD-D0C0-B548-9FA1-68065A6999C8}" type="doc">
      <dgm:prSet loTypeId="urn:microsoft.com/office/officeart/2005/8/layout/hChevron3" loCatId="" qsTypeId="urn:microsoft.com/office/officeart/2005/8/quickstyle/simple2" qsCatId="simple" csTypeId="urn:microsoft.com/office/officeart/2005/8/colors/colorful1" csCatId="colorful" phldr="1"/>
      <dgm:spPr/>
    </dgm:pt>
    <dgm:pt modelId="{2DF92CAA-E27E-6040-AA2E-AAEF4C7754DF}">
      <dgm:prSet phldrT="[Text]"/>
      <dgm:spPr/>
      <dgm:t>
        <a:bodyPr/>
        <a:lstStyle/>
        <a:p>
          <a:pPr algn="l"/>
          <a:r>
            <a:rPr lang="en-US" dirty="0"/>
            <a:t>Emotional Exhaustion</a:t>
          </a:r>
        </a:p>
      </dgm:t>
    </dgm:pt>
    <dgm:pt modelId="{102483D3-EEBB-DA4F-9942-30A68DE2A08B}" type="parTrans" cxnId="{110C6F2A-8A6D-9049-84EB-4EC3D42C148C}">
      <dgm:prSet/>
      <dgm:spPr/>
      <dgm:t>
        <a:bodyPr/>
        <a:lstStyle/>
        <a:p>
          <a:pPr algn="l"/>
          <a:endParaRPr lang="en-US"/>
        </a:p>
      </dgm:t>
    </dgm:pt>
    <dgm:pt modelId="{EEDD571C-A885-A54E-8F3D-CB2984ABEB34}" type="sibTrans" cxnId="{110C6F2A-8A6D-9049-84EB-4EC3D42C148C}">
      <dgm:prSet/>
      <dgm:spPr/>
      <dgm:t>
        <a:bodyPr/>
        <a:lstStyle/>
        <a:p>
          <a:pPr algn="l"/>
          <a:endParaRPr lang="en-US"/>
        </a:p>
      </dgm:t>
    </dgm:pt>
    <dgm:pt modelId="{0F21C1AD-83D9-7C4B-AC35-B1C587731486}">
      <dgm:prSet phldrT="[Text]"/>
      <dgm:spPr/>
      <dgm:t>
        <a:bodyPr/>
        <a:lstStyle/>
        <a:p>
          <a:pPr algn="l"/>
          <a:r>
            <a:rPr lang="en-US" dirty="0"/>
            <a:t>Depersonalization</a:t>
          </a:r>
        </a:p>
      </dgm:t>
    </dgm:pt>
    <dgm:pt modelId="{0A027841-51C9-6A48-98DF-F4CD89F27228}" type="parTrans" cxnId="{4BF077EE-6552-7F4A-8187-3405EA3498F9}">
      <dgm:prSet/>
      <dgm:spPr/>
      <dgm:t>
        <a:bodyPr/>
        <a:lstStyle/>
        <a:p>
          <a:pPr algn="l"/>
          <a:endParaRPr lang="en-US"/>
        </a:p>
      </dgm:t>
    </dgm:pt>
    <dgm:pt modelId="{F988ED73-1651-8B49-BD57-E36B557D6571}" type="sibTrans" cxnId="{4BF077EE-6552-7F4A-8187-3405EA3498F9}">
      <dgm:prSet/>
      <dgm:spPr/>
      <dgm:t>
        <a:bodyPr/>
        <a:lstStyle/>
        <a:p>
          <a:pPr algn="l"/>
          <a:endParaRPr lang="en-US"/>
        </a:p>
      </dgm:t>
    </dgm:pt>
    <dgm:pt modelId="{A398A1AC-A067-7549-941E-E1B7FDD74E9D}">
      <dgm:prSet phldrT="[Text]"/>
      <dgm:spPr/>
      <dgm:t>
        <a:bodyPr/>
        <a:lstStyle/>
        <a:p>
          <a:pPr algn="l"/>
          <a:r>
            <a:rPr lang="en-US" dirty="0"/>
            <a:t>Diminished Sense of Accomplishment</a:t>
          </a:r>
        </a:p>
      </dgm:t>
    </dgm:pt>
    <dgm:pt modelId="{25EB938C-E5FB-BB41-BBF4-2FF7CB5F3025}" type="parTrans" cxnId="{C8604527-5E36-0B40-A607-7C47257F6026}">
      <dgm:prSet/>
      <dgm:spPr/>
      <dgm:t>
        <a:bodyPr/>
        <a:lstStyle/>
        <a:p>
          <a:pPr algn="l"/>
          <a:endParaRPr lang="en-US"/>
        </a:p>
      </dgm:t>
    </dgm:pt>
    <dgm:pt modelId="{FCA602BA-42BC-0440-AFFE-E74955D08F58}" type="sibTrans" cxnId="{C8604527-5E36-0B40-A607-7C47257F6026}">
      <dgm:prSet/>
      <dgm:spPr/>
      <dgm:t>
        <a:bodyPr/>
        <a:lstStyle/>
        <a:p>
          <a:pPr algn="l"/>
          <a:endParaRPr lang="en-US"/>
        </a:p>
      </dgm:t>
    </dgm:pt>
    <dgm:pt modelId="{EFB96D2C-DBC6-0045-B0C0-3F5621D8F554}" type="pres">
      <dgm:prSet presAssocID="{58B61EAD-D0C0-B548-9FA1-68065A6999C8}" presName="Name0" presStyleCnt="0">
        <dgm:presLayoutVars>
          <dgm:dir/>
          <dgm:resizeHandles val="exact"/>
        </dgm:presLayoutVars>
      </dgm:prSet>
      <dgm:spPr/>
    </dgm:pt>
    <dgm:pt modelId="{DD0986AF-E9BC-E648-9349-B0259A92E238}" type="pres">
      <dgm:prSet presAssocID="{2DF92CAA-E27E-6040-AA2E-AAEF4C7754DF}" presName="parTxOnly" presStyleLbl="node1" presStyleIdx="0" presStyleCnt="3">
        <dgm:presLayoutVars>
          <dgm:bulletEnabled val="1"/>
        </dgm:presLayoutVars>
      </dgm:prSet>
      <dgm:spPr/>
    </dgm:pt>
    <dgm:pt modelId="{94C51585-41A6-B948-85B9-296BBC3EC13C}" type="pres">
      <dgm:prSet presAssocID="{EEDD571C-A885-A54E-8F3D-CB2984ABEB34}" presName="parSpace" presStyleCnt="0"/>
      <dgm:spPr/>
    </dgm:pt>
    <dgm:pt modelId="{1507357F-04C6-4D40-8D28-FD7C1AFB03C1}" type="pres">
      <dgm:prSet presAssocID="{0F21C1AD-83D9-7C4B-AC35-B1C587731486}" presName="parTxOnly" presStyleLbl="node1" presStyleIdx="1" presStyleCnt="3">
        <dgm:presLayoutVars>
          <dgm:bulletEnabled val="1"/>
        </dgm:presLayoutVars>
      </dgm:prSet>
      <dgm:spPr/>
    </dgm:pt>
    <dgm:pt modelId="{FDFCEABA-E34D-4348-A8DB-197195441195}" type="pres">
      <dgm:prSet presAssocID="{F988ED73-1651-8B49-BD57-E36B557D6571}" presName="parSpace" presStyleCnt="0"/>
      <dgm:spPr/>
    </dgm:pt>
    <dgm:pt modelId="{0451F8AC-A7C5-6A49-8C83-B2741A1AC78D}" type="pres">
      <dgm:prSet presAssocID="{A398A1AC-A067-7549-941E-E1B7FDD74E9D}" presName="parTxOnly" presStyleLbl="node1" presStyleIdx="2" presStyleCnt="3">
        <dgm:presLayoutVars>
          <dgm:bulletEnabled val="1"/>
        </dgm:presLayoutVars>
      </dgm:prSet>
      <dgm:spPr/>
    </dgm:pt>
  </dgm:ptLst>
  <dgm:cxnLst>
    <dgm:cxn modelId="{C8604527-5E36-0B40-A607-7C47257F6026}" srcId="{58B61EAD-D0C0-B548-9FA1-68065A6999C8}" destId="{A398A1AC-A067-7549-941E-E1B7FDD74E9D}" srcOrd="2" destOrd="0" parTransId="{25EB938C-E5FB-BB41-BBF4-2FF7CB5F3025}" sibTransId="{FCA602BA-42BC-0440-AFFE-E74955D08F58}"/>
    <dgm:cxn modelId="{110C6F2A-8A6D-9049-84EB-4EC3D42C148C}" srcId="{58B61EAD-D0C0-B548-9FA1-68065A6999C8}" destId="{2DF92CAA-E27E-6040-AA2E-AAEF4C7754DF}" srcOrd="0" destOrd="0" parTransId="{102483D3-EEBB-DA4F-9942-30A68DE2A08B}" sibTransId="{EEDD571C-A885-A54E-8F3D-CB2984ABEB34}"/>
    <dgm:cxn modelId="{D277B72C-04F1-EB43-9857-200FA1DB6CCA}" type="presOf" srcId="{2DF92CAA-E27E-6040-AA2E-AAEF4C7754DF}" destId="{DD0986AF-E9BC-E648-9349-B0259A92E238}" srcOrd="0" destOrd="0" presId="urn:microsoft.com/office/officeart/2005/8/layout/hChevron3"/>
    <dgm:cxn modelId="{C7653D3C-9D54-004A-9E5C-3B022860260E}" type="presOf" srcId="{A398A1AC-A067-7549-941E-E1B7FDD74E9D}" destId="{0451F8AC-A7C5-6A49-8C83-B2741A1AC78D}" srcOrd="0" destOrd="0" presId="urn:microsoft.com/office/officeart/2005/8/layout/hChevron3"/>
    <dgm:cxn modelId="{75000166-77BD-9C43-9BE8-390AB7034807}" type="presOf" srcId="{58B61EAD-D0C0-B548-9FA1-68065A6999C8}" destId="{EFB96D2C-DBC6-0045-B0C0-3F5621D8F554}" srcOrd="0" destOrd="0" presId="urn:microsoft.com/office/officeart/2005/8/layout/hChevron3"/>
    <dgm:cxn modelId="{23983592-3B3D-D64B-B958-358863441AC0}" type="presOf" srcId="{0F21C1AD-83D9-7C4B-AC35-B1C587731486}" destId="{1507357F-04C6-4D40-8D28-FD7C1AFB03C1}" srcOrd="0" destOrd="0" presId="urn:microsoft.com/office/officeart/2005/8/layout/hChevron3"/>
    <dgm:cxn modelId="{4BF077EE-6552-7F4A-8187-3405EA3498F9}" srcId="{58B61EAD-D0C0-B548-9FA1-68065A6999C8}" destId="{0F21C1AD-83D9-7C4B-AC35-B1C587731486}" srcOrd="1" destOrd="0" parTransId="{0A027841-51C9-6A48-98DF-F4CD89F27228}" sibTransId="{F988ED73-1651-8B49-BD57-E36B557D6571}"/>
    <dgm:cxn modelId="{D71DB6CC-62A1-104B-B427-484DBEC18320}" type="presParOf" srcId="{EFB96D2C-DBC6-0045-B0C0-3F5621D8F554}" destId="{DD0986AF-E9BC-E648-9349-B0259A92E238}" srcOrd="0" destOrd="0" presId="urn:microsoft.com/office/officeart/2005/8/layout/hChevron3"/>
    <dgm:cxn modelId="{8956D40D-CEAA-D24F-8106-D9093A026CF5}" type="presParOf" srcId="{EFB96D2C-DBC6-0045-B0C0-3F5621D8F554}" destId="{94C51585-41A6-B948-85B9-296BBC3EC13C}" srcOrd="1" destOrd="0" presId="urn:microsoft.com/office/officeart/2005/8/layout/hChevron3"/>
    <dgm:cxn modelId="{AEE6809C-CE6F-394E-9E00-FCA2E0876587}" type="presParOf" srcId="{EFB96D2C-DBC6-0045-B0C0-3F5621D8F554}" destId="{1507357F-04C6-4D40-8D28-FD7C1AFB03C1}" srcOrd="2" destOrd="0" presId="urn:microsoft.com/office/officeart/2005/8/layout/hChevron3"/>
    <dgm:cxn modelId="{2D99AEC0-2AC0-4B4D-8903-E04F6B6A34D6}" type="presParOf" srcId="{EFB96D2C-DBC6-0045-B0C0-3F5621D8F554}" destId="{FDFCEABA-E34D-4348-A8DB-197195441195}" srcOrd="3" destOrd="0" presId="urn:microsoft.com/office/officeart/2005/8/layout/hChevron3"/>
    <dgm:cxn modelId="{A73CFB37-BF78-8B4F-AB0B-E8D0E3BA49CE}" type="presParOf" srcId="{EFB96D2C-DBC6-0045-B0C0-3F5621D8F554}" destId="{0451F8AC-A7C5-6A49-8C83-B2741A1AC78D}"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DAAABF-557F-4B58-AEAE-6B4C5F6E41A5}"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6848361B-709E-4329-834E-C9DC89002CA9}">
      <dgm:prSet custT="1"/>
      <dgm:spPr/>
      <dgm:t>
        <a:bodyPr/>
        <a:lstStyle/>
        <a:p>
          <a:r>
            <a:rPr lang="en-US" sz="3000" b="1" baseline="0" dirty="0"/>
            <a:t>Combat Burnout </a:t>
          </a:r>
        </a:p>
        <a:p>
          <a:r>
            <a:rPr lang="en-US" sz="2400" baseline="0" dirty="0"/>
            <a:t>Prayer, Reflection, Mindfulness, Put Down Your Phones</a:t>
          </a:r>
        </a:p>
      </dgm:t>
    </dgm:pt>
    <dgm:pt modelId="{157DEDCB-982B-4CFD-BCAE-D7F541FF7F1C}" type="parTrans" cxnId="{B77CDE0F-477D-408C-878F-8CF1A4362755}">
      <dgm:prSet/>
      <dgm:spPr/>
      <dgm:t>
        <a:bodyPr/>
        <a:lstStyle/>
        <a:p>
          <a:endParaRPr lang="en-US"/>
        </a:p>
      </dgm:t>
    </dgm:pt>
    <dgm:pt modelId="{CF17D410-6664-40B8-B136-501646122623}" type="sibTrans" cxnId="{B77CDE0F-477D-408C-878F-8CF1A4362755}">
      <dgm:prSet/>
      <dgm:spPr/>
      <dgm:t>
        <a:bodyPr/>
        <a:lstStyle/>
        <a:p>
          <a:endParaRPr lang="en-US"/>
        </a:p>
      </dgm:t>
    </dgm:pt>
    <dgm:pt modelId="{1DCA7BBF-597C-43DB-A0B1-95D6A756ED65}">
      <dgm:prSet custT="1"/>
      <dgm:spPr/>
      <dgm:t>
        <a:bodyPr/>
        <a:lstStyle/>
        <a:p>
          <a:r>
            <a:rPr lang="en-US" sz="3000" b="1" baseline="0" dirty="0"/>
            <a:t>Christian Work Ethic</a:t>
          </a:r>
        </a:p>
        <a:p>
          <a:r>
            <a:rPr lang="en-US" sz="2400" dirty="0"/>
            <a:t>Set the Example, Work for the Lord, Take Breaks </a:t>
          </a:r>
        </a:p>
      </dgm:t>
    </dgm:pt>
    <dgm:pt modelId="{298855F8-574B-4D4B-B607-2BA3308614EC}" type="parTrans" cxnId="{921B8051-BAA2-4AF6-A8CD-6EC05CCD937E}">
      <dgm:prSet/>
      <dgm:spPr/>
      <dgm:t>
        <a:bodyPr/>
        <a:lstStyle/>
        <a:p>
          <a:endParaRPr lang="en-US"/>
        </a:p>
      </dgm:t>
    </dgm:pt>
    <dgm:pt modelId="{66238CCB-7B42-4481-8682-D3A576935623}" type="sibTrans" cxnId="{921B8051-BAA2-4AF6-A8CD-6EC05CCD937E}">
      <dgm:prSet/>
      <dgm:spPr/>
      <dgm:t>
        <a:bodyPr/>
        <a:lstStyle/>
        <a:p>
          <a:endParaRPr lang="en-US"/>
        </a:p>
      </dgm:t>
    </dgm:pt>
    <dgm:pt modelId="{13535A35-5B6D-4D5F-91DB-86BC5FCF4EAD}">
      <dgm:prSet custT="1"/>
      <dgm:spPr/>
      <dgm:t>
        <a:bodyPr/>
        <a:lstStyle/>
        <a:p>
          <a:r>
            <a:rPr lang="en-US" sz="3000" b="1" baseline="0" dirty="0"/>
            <a:t>Surround Yourself with Believers</a:t>
          </a:r>
        </a:p>
        <a:p>
          <a:r>
            <a:rPr lang="en-US" sz="2400" dirty="0"/>
            <a:t>Fellowship, Accountability, Level-up Your Average</a:t>
          </a:r>
        </a:p>
      </dgm:t>
    </dgm:pt>
    <dgm:pt modelId="{7F292F4C-9A48-47FF-804A-2C6408E5B323}" type="parTrans" cxnId="{B52D2722-3352-409C-98DF-50268F9B8738}">
      <dgm:prSet/>
      <dgm:spPr/>
      <dgm:t>
        <a:bodyPr/>
        <a:lstStyle/>
        <a:p>
          <a:endParaRPr lang="en-US"/>
        </a:p>
      </dgm:t>
    </dgm:pt>
    <dgm:pt modelId="{AD7A04C8-3516-470F-9E27-CDDE1956CD9F}" type="sibTrans" cxnId="{B52D2722-3352-409C-98DF-50268F9B8738}">
      <dgm:prSet/>
      <dgm:spPr/>
      <dgm:t>
        <a:bodyPr/>
        <a:lstStyle/>
        <a:p>
          <a:endParaRPr lang="en-US"/>
        </a:p>
      </dgm:t>
    </dgm:pt>
    <dgm:pt modelId="{8DA08742-4779-C248-AB62-B728CBCCBEED}" type="pres">
      <dgm:prSet presAssocID="{5ADAAABF-557F-4B58-AEAE-6B4C5F6E41A5}" presName="vert0" presStyleCnt="0">
        <dgm:presLayoutVars>
          <dgm:dir/>
          <dgm:animOne val="branch"/>
          <dgm:animLvl val="lvl"/>
        </dgm:presLayoutVars>
      </dgm:prSet>
      <dgm:spPr/>
    </dgm:pt>
    <dgm:pt modelId="{1272C2AC-AF64-E84A-960B-F7F4CC5FB8BB}" type="pres">
      <dgm:prSet presAssocID="{6848361B-709E-4329-834E-C9DC89002CA9}" presName="thickLine" presStyleLbl="alignNode1" presStyleIdx="0" presStyleCnt="3"/>
      <dgm:spPr/>
    </dgm:pt>
    <dgm:pt modelId="{84873276-73D0-5F4E-9B18-680470B6BE19}" type="pres">
      <dgm:prSet presAssocID="{6848361B-709E-4329-834E-C9DC89002CA9}" presName="horz1" presStyleCnt="0"/>
      <dgm:spPr/>
    </dgm:pt>
    <dgm:pt modelId="{EC511E13-0670-E244-8F01-6B88AFC96E72}" type="pres">
      <dgm:prSet presAssocID="{6848361B-709E-4329-834E-C9DC89002CA9}" presName="tx1" presStyleLbl="revTx" presStyleIdx="0" presStyleCnt="3"/>
      <dgm:spPr/>
    </dgm:pt>
    <dgm:pt modelId="{EB8B66D5-2C1F-534C-94BD-31B947DD5BBA}" type="pres">
      <dgm:prSet presAssocID="{6848361B-709E-4329-834E-C9DC89002CA9}" presName="vert1" presStyleCnt="0"/>
      <dgm:spPr/>
    </dgm:pt>
    <dgm:pt modelId="{D36A093B-5871-DF45-A44B-619AD7E61C06}" type="pres">
      <dgm:prSet presAssocID="{1DCA7BBF-597C-43DB-A0B1-95D6A756ED65}" presName="thickLine" presStyleLbl="alignNode1" presStyleIdx="1" presStyleCnt="3"/>
      <dgm:spPr/>
    </dgm:pt>
    <dgm:pt modelId="{886714A2-DE73-A74E-A4A0-EB3C59355410}" type="pres">
      <dgm:prSet presAssocID="{1DCA7BBF-597C-43DB-A0B1-95D6A756ED65}" presName="horz1" presStyleCnt="0"/>
      <dgm:spPr/>
    </dgm:pt>
    <dgm:pt modelId="{3DE1FF97-3A9D-BE4A-B56D-6EAC92B645A3}" type="pres">
      <dgm:prSet presAssocID="{1DCA7BBF-597C-43DB-A0B1-95D6A756ED65}" presName="tx1" presStyleLbl="revTx" presStyleIdx="1" presStyleCnt="3"/>
      <dgm:spPr/>
    </dgm:pt>
    <dgm:pt modelId="{F1471AAE-7710-E349-A69A-AD9684F7081F}" type="pres">
      <dgm:prSet presAssocID="{1DCA7BBF-597C-43DB-A0B1-95D6A756ED65}" presName="vert1" presStyleCnt="0"/>
      <dgm:spPr/>
    </dgm:pt>
    <dgm:pt modelId="{BE37D767-CB7F-D64D-9D2D-CFC165A8BCE3}" type="pres">
      <dgm:prSet presAssocID="{13535A35-5B6D-4D5F-91DB-86BC5FCF4EAD}" presName="thickLine" presStyleLbl="alignNode1" presStyleIdx="2" presStyleCnt="3"/>
      <dgm:spPr/>
    </dgm:pt>
    <dgm:pt modelId="{3875C63E-7F8B-514C-B5BF-17E7C4B9A279}" type="pres">
      <dgm:prSet presAssocID="{13535A35-5B6D-4D5F-91DB-86BC5FCF4EAD}" presName="horz1" presStyleCnt="0"/>
      <dgm:spPr/>
    </dgm:pt>
    <dgm:pt modelId="{8B0397AF-4994-E645-AC8D-A75EB48A5AAC}" type="pres">
      <dgm:prSet presAssocID="{13535A35-5B6D-4D5F-91DB-86BC5FCF4EAD}" presName="tx1" presStyleLbl="revTx" presStyleIdx="2" presStyleCnt="3"/>
      <dgm:spPr/>
    </dgm:pt>
    <dgm:pt modelId="{E600F965-49C8-7C4B-8905-490EA1BBB9C9}" type="pres">
      <dgm:prSet presAssocID="{13535A35-5B6D-4D5F-91DB-86BC5FCF4EAD}" presName="vert1" presStyleCnt="0"/>
      <dgm:spPr/>
    </dgm:pt>
  </dgm:ptLst>
  <dgm:cxnLst>
    <dgm:cxn modelId="{464B5F03-C595-D24A-839A-729779A92E70}" type="presOf" srcId="{6848361B-709E-4329-834E-C9DC89002CA9}" destId="{EC511E13-0670-E244-8F01-6B88AFC96E72}" srcOrd="0" destOrd="0" presId="urn:microsoft.com/office/officeart/2008/layout/LinedList"/>
    <dgm:cxn modelId="{B77CDE0F-477D-408C-878F-8CF1A4362755}" srcId="{5ADAAABF-557F-4B58-AEAE-6B4C5F6E41A5}" destId="{6848361B-709E-4329-834E-C9DC89002CA9}" srcOrd="0" destOrd="0" parTransId="{157DEDCB-982B-4CFD-BCAE-D7F541FF7F1C}" sibTransId="{CF17D410-6664-40B8-B136-501646122623}"/>
    <dgm:cxn modelId="{B52D2722-3352-409C-98DF-50268F9B8738}" srcId="{5ADAAABF-557F-4B58-AEAE-6B4C5F6E41A5}" destId="{13535A35-5B6D-4D5F-91DB-86BC5FCF4EAD}" srcOrd="2" destOrd="0" parTransId="{7F292F4C-9A48-47FF-804A-2C6408E5B323}" sibTransId="{AD7A04C8-3516-470F-9E27-CDDE1956CD9F}"/>
    <dgm:cxn modelId="{921B8051-BAA2-4AF6-A8CD-6EC05CCD937E}" srcId="{5ADAAABF-557F-4B58-AEAE-6B4C5F6E41A5}" destId="{1DCA7BBF-597C-43DB-A0B1-95D6A756ED65}" srcOrd="1" destOrd="0" parTransId="{298855F8-574B-4D4B-B607-2BA3308614EC}" sibTransId="{66238CCB-7B42-4481-8682-D3A576935623}"/>
    <dgm:cxn modelId="{47754256-5372-AF45-9E0D-BC04F8660962}" type="presOf" srcId="{1DCA7BBF-597C-43DB-A0B1-95D6A756ED65}" destId="{3DE1FF97-3A9D-BE4A-B56D-6EAC92B645A3}" srcOrd="0" destOrd="0" presId="urn:microsoft.com/office/officeart/2008/layout/LinedList"/>
    <dgm:cxn modelId="{FE185788-8E3C-0E42-A169-AA3883EB782C}" type="presOf" srcId="{5ADAAABF-557F-4B58-AEAE-6B4C5F6E41A5}" destId="{8DA08742-4779-C248-AB62-B728CBCCBEED}" srcOrd="0" destOrd="0" presId="urn:microsoft.com/office/officeart/2008/layout/LinedList"/>
    <dgm:cxn modelId="{DB88F3BA-3475-1C4D-866C-8B260D11C60F}" type="presOf" srcId="{13535A35-5B6D-4D5F-91DB-86BC5FCF4EAD}" destId="{8B0397AF-4994-E645-AC8D-A75EB48A5AAC}" srcOrd="0" destOrd="0" presId="urn:microsoft.com/office/officeart/2008/layout/LinedList"/>
    <dgm:cxn modelId="{02612E1C-706F-B746-A338-8F612450180D}" type="presParOf" srcId="{8DA08742-4779-C248-AB62-B728CBCCBEED}" destId="{1272C2AC-AF64-E84A-960B-F7F4CC5FB8BB}" srcOrd="0" destOrd="0" presId="urn:microsoft.com/office/officeart/2008/layout/LinedList"/>
    <dgm:cxn modelId="{4CD814C0-413B-F443-A158-40A06501125B}" type="presParOf" srcId="{8DA08742-4779-C248-AB62-B728CBCCBEED}" destId="{84873276-73D0-5F4E-9B18-680470B6BE19}" srcOrd="1" destOrd="0" presId="urn:microsoft.com/office/officeart/2008/layout/LinedList"/>
    <dgm:cxn modelId="{D01968C9-DC6E-E14F-AF92-EEC7508012B1}" type="presParOf" srcId="{84873276-73D0-5F4E-9B18-680470B6BE19}" destId="{EC511E13-0670-E244-8F01-6B88AFC96E72}" srcOrd="0" destOrd="0" presId="urn:microsoft.com/office/officeart/2008/layout/LinedList"/>
    <dgm:cxn modelId="{D2B84E63-0D1D-D94B-BF24-82721A48C81A}" type="presParOf" srcId="{84873276-73D0-5F4E-9B18-680470B6BE19}" destId="{EB8B66D5-2C1F-534C-94BD-31B947DD5BBA}" srcOrd="1" destOrd="0" presId="urn:microsoft.com/office/officeart/2008/layout/LinedList"/>
    <dgm:cxn modelId="{FFF7020E-C801-B54A-8FC0-6CC51C805FE1}" type="presParOf" srcId="{8DA08742-4779-C248-AB62-B728CBCCBEED}" destId="{D36A093B-5871-DF45-A44B-619AD7E61C06}" srcOrd="2" destOrd="0" presId="urn:microsoft.com/office/officeart/2008/layout/LinedList"/>
    <dgm:cxn modelId="{91B2B1A7-0371-FD48-AEB7-7C810AAB52B6}" type="presParOf" srcId="{8DA08742-4779-C248-AB62-B728CBCCBEED}" destId="{886714A2-DE73-A74E-A4A0-EB3C59355410}" srcOrd="3" destOrd="0" presId="urn:microsoft.com/office/officeart/2008/layout/LinedList"/>
    <dgm:cxn modelId="{A3DFC94E-874C-804D-8DFE-906DA264525B}" type="presParOf" srcId="{886714A2-DE73-A74E-A4A0-EB3C59355410}" destId="{3DE1FF97-3A9D-BE4A-B56D-6EAC92B645A3}" srcOrd="0" destOrd="0" presId="urn:microsoft.com/office/officeart/2008/layout/LinedList"/>
    <dgm:cxn modelId="{5D52199D-11AB-4C4F-83BC-F87812FB4713}" type="presParOf" srcId="{886714A2-DE73-A74E-A4A0-EB3C59355410}" destId="{F1471AAE-7710-E349-A69A-AD9684F7081F}" srcOrd="1" destOrd="0" presId="urn:microsoft.com/office/officeart/2008/layout/LinedList"/>
    <dgm:cxn modelId="{CA7E9DE7-FBC9-0347-B75C-D735B1B63415}" type="presParOf" srcId="{8DA08742-4779-C248-AB62-B728CBCCBEED}" destId="{BE37D767-CB7F-D64D-9D2D-CFC165A8BCE3}" srcOrd="4" destOrd="0" presId="urn:microsoft.com/office/officeart/2008/layout/LinedList"/>
    <dgm:cxn modelId="{819473CB-A06C-854E-A2DD-5B958B9235B8}" type="presParOf" srcId="{8DA08742-4779-C248-AB62-B728CBCCBEED}" destId="{3875C63E-7F8B-514C-B5BF-17E7C4B9A279}" srcOrd="5" destOrd="0" presId="urn:microsoft.com/office/officeart/2008/layout/LinedList"/>
    <dgm:cxn modelId="{07063299-0570-454D-A665-ADD4E2E5BD6D}" type="presParOf" srcId="{3875C63E-7F8B-514C-B5BF-17E7C4B9A279}" destId="{8B0397AF-4994-E645-AC8D-A75EB48A5AAC}" srcOrd="0" destOrd="0" presId="urn:microsoft.com/office/officeart/2008/layout/LinedList"/>
    <dgm:cxn modelId="{3DD9C7F8-8E30-CF42-B1F4-878A50C1329A}" type="presParOf" srcId="{3875C63E-7F8B-514C-B5BF-17E7C4B9A279}" destId="{E600F965-49C8-7C4B-8905-490EA1BBB9C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986AF-E9BC-E648-9349-B0259A92E238}">
      <dsp:nvSpPr>
        <dsp:cNvPr id="0" name=""/>
        <dsp:cNvSpPr/>
      </dsp:nvSpPr>
      <dsp:spPr>
        <a:xfrm>
          <a:off x="4542" y="0"/>
          <a:ext cx="3972582" cy="634999"/>
        </a:xfrm>
        <a:prstGeom prst="homePlate">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l" defTabSz="889000">
            <a:lnSpc>
              <a:spcPct val="90000"/>
            </a:lnSpc>
            <a:spcBef>
              <a:spcPct val="0"/>
            </a:spcBef>
            <a:spcAft>
              <a:spcPct val="35000"/>
            </a:spcAft>
            <a:buNone/>
          </a:pPr>
          <a:r>
            <a:rPr lang="en-US" sz="2000" kern="1200" dirty="0"/>
            <a:t>Emotional Exhaustion</a:t>
          </a:r>
        </a:p>
      </dsp:txBody>
      <dsp:txXfrm>
        <a:off x="4542" y="0"/>
        <a:ext cx="3813832" cy="634999"/>
      </dsp:txXfrm>
    </dsp:sp>
    <dsp:sp modelId="{1507357F-04C6-4D40-8D28-FD7C1AFB03C1}">
      <dsp:nvSpPr>
        <dsp:cNvPr id="0" name=""/>
        <dsp:cNvSpPr/>
      </dsp:nvSpPr>
      <dsp:spPr>
        <a:xfrm>
          <a:off x="3182608" y="0"/>
          <a:ext cx="3972582" cy="634999"/>
        </a:xfrm>
        <a:prstGeom prst="chevron">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US" sz="2000" kern="1200" dirty="0"/>
            <a:t>Depersonalization</a:t>
          </a:r>
        </a:p>
      </dsp:txBody>
      <dsp:txXfrm>
        <a:off x="3500108" y="0"/>
        <a:ext cx="3337583" cy="634999"/>
      </dsp:txXfrm>
    </dsp:sp>
    <dsp:sp modelId="{0451F8AC-A7C5-6A49-8C83-B2741A1AC78D}">
      <dsp:nvSpPr>
        <dsp:cNvPr id="0" name=""/>
        <dsp:cNvSpPr/>
      </dsp:nvSpPr>
      <dsp:spPr>
        <a:xfrm>
          <a:off x="6360674" y="0"/>
          <a:ext cx="3972582" cy="634999"/>
        </a:xfrm>
        <a:prstGeom prst="chevron">
          <a:avLst/>
        </a:prstGeom>
        <a:solidFill>
          <a:schemeClr val="accent4">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l" defTabSz="889000">
            <a:lnSpc>
              <a:spcPct val="90000"/>
            </a:lnSpc>
            <a:spcBef>
              <a:spcPct val="0"/>
            </a:spcBef>
            <a:spcAft>
              <a:spcPct val="35000"/>
            </a:spcAft>
            <a:buNone/>
          </a:pPr>
          <a:r>
            <a:rPr lang="en-US" sz="2000" kern="1200" dirty="0"/>
            <a:t>Diminished Sense of Accomplishment</a:t>
          </a:r>
        </a:p>
      </dsp:txBody>
      <dsp:txXfrm>
        <a:off x="6678174" y="0"/>
        <a:ext cx="3337583" cy="634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72C2AC-AF64-E84A-960B-F7F4CC5FB8BB}">
      <dsp:nvSpPr>
        <dsp:cNvPr id="0" name=""/>
        <dsp:cNvSpPr/>
      </dsp:nvSpPr>
      <dsp:spPr>
        <a:xfrm>
          <a:off x="0" y="1748"/>
          <a:ext cx="9601200" cy="0"/>
        </a:xfrm>
        <a:prstGeom prst="line">
          <a:avLst/>
        </a:prstGeom>
        <a:solidFill>
          <a:schemeClr val="accent2">
            <a:hueOff val="0"/>
            <a:satOff val="0"/>
            <a:lumOff val="0"/>
            <a:alphaOff val="0"/>
          </a:schemeClr>
        </a:solidFill>
        <a:ln w="34925"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511E13-0670-E244-8F01-6B88AFC96E72}">
      <dsp:nvSpPr>
        <dsp:cNvPr id="0" name=""/>
        <dsp:cNvSpPr/>
      </dsp:nvSpPr>
      <dsp:spPr>
        <a:xfrm>
          <a:off x="0" y="1748"/>
          <a:ext cx="9601200" cy="119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baseline="0" dirty="0"/>
            <a:t>Combat Burnout </a:t>
          </a:r>
        </a:p>
        <a:p>
          <a:pPr marL="0" lvl="0" indent="0" algn="l" defTabSz="1333500">
            <a:lnSpc>
              <a:spcPct val="90000"/>
            </a:lnSpc>
            <a:spcBef>
              <a:spcPct val="0"/>
            </a:spcBef>
            <a:spcAft>
              <a:spcPct val="35000"/>
            </a:spcAft>
            <a:buNone/>
          </a:pPr>
          <a:r>
            <a:rPr lang="en-US" sz="2400" kern="1200" baseline="0" dirty="0"/>
            <a:t>Prayer, Reflection, Mindfulness, Put Down Your Phones</a:t>
          </a:r>
        </a:p>
      </dsp:txBody>
      <dsp:txXfrm>
        <a:off x="0" y="1748"/>
        <a:ext cx="9601200" cy="1192634"/>
      </dsp:txXfrm>
    </dsp:sp>
    <dsp:sp modelId="{D36A093B-5871-DF45-A44B-619AD7E61C06}">
      <dsp:nvSpPr>
        <dsp:cNvPr id="0" name=""/>
        <dsp:cNvSpPr/>
      </dsp:nvSpPr>
      <dsp:spPr>
        <a:xfrm>
          <a:off x="0" y="1194382"/>
          <a:ext cx="9601200" cy="0"/>
        </a:xfrm>
        <a:prstGeom prst="line">
          <a:avLst/>
        </a:prstGeom>
        <a:solidFill>
          <a:schemeClr val="accent3">
            <a:hueOff val="0"/>
            <a:satOff val="0"/>
            <a:lumOff val="0"/>
            <a:alphaOff val="0"/>
          </a:schemeClr>
        </a:solidFill>
        <a:ln w="34925" cap="flat" cmpd="sng" algn="in">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DE1FF97-3A9D-BE4A-B56D-6EAC92B645A3}">
      <dsp:nvSpPr>
        <dsp:cNvPr id="0" name=""/>
        <dsp:cNvSpPr/>
      </dsp:nvSpPr>
      <dsp:spPr>
        <a:xfrm>
          <a:off x="0" y="1194382"/>
          <a:ext cx="9601200" cy="119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baseline="0" dirty="0"/>
            <a:t>Christian Work Ethic</a:t>
          </a:r>
        </a:p>
        <a:p>
          <a:pPr marL="0" lvl="0" indent="0" algn="l" defTabSz="1333500">
            <a:lnSpc>
              <a:spcPct val="90000"/>
            </a:lnSpc>
            <a:spcBef>
              <a:spcPct val="0"/>
            </a:spcBef>
            <a:spcAft>
              <a:spcPct val="35000"/>
            </a:spcAft>
            <a:buNone/>
          </a:pPr>
          <a:r>
            <a:rPr lang="en-US" sz="2400" kern="1200" dirty="0"/>
            <a:t>Set the Example, Work for the Lord, Take Breaks </a:t>
          </a:r>
        </a:p>
      </dsp:txBody>
      <dsp:txXfrm>
        <a:off x="0" y="1194382"/>
        <a:ext cx="9601200" cy="1192634"/>
      </dsp:txXfrm>
    </dsp:sp>
    <dsp:sp modelId="{BE37D767-CB7F-D64D-9D2D-CFC165A8BCE3}">
      <dsp:nvSpPr>
        <dsp:cNvPr id="0" name=""/>
        <dsp:cNvSpPr/>
      </dsp:nvSpPr>
      <dsp:spPr>
        <a:xfrm>
          <a:off x="0" y="2387017"/>
          <a:ext cx="9601200" cy="0"/>
        </a:xfrm>
        <a:prstGeom prst="line">
          <a:avLst/>
        </a:prstGeom>
        <a:solidFill>
          <a:schemeClr val="accent4">
            <a:hueOff val="0"/>
            <a:satOff val="0"/>
            <a:lumOff val="0"/>
            <a:alphaOff val="0"/>
          </a:schemeClr>
        </a:solidFill>
        <a:ln w="34925" cap="flat" cmpd="sng" algn="in">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0397AF-4994-E645-AC8D-A75EB48A5AAC}">
      <dsp:nvSpPr>
        <dsp:cNvPr id="0" name=""/>
        <dsp:cNvSpPr/>
      </dsp:nvSpPr>
      <dsp:spPr>
        <a:xfrm>
          <a:off x="0" y="2387017"/>
          <a:ext cx="9601200" cy="119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b="1" kern="1200" baseline="0" dirty="0"/>
            <a:t>Surround Yourself with Believers</a:t>
          </a:r>
        </a:p>
        <a:p>
          <a:pPr marL="0" lvl="0" indent="0" algn="l" defTabSz="1333500">
            <a:lnSpc>
              <a:spcPct val="90000"/>
            </a:lnSpc>
            <a:spcBef>
              <a:spcPct val="0"/>
            </a:spcBef>
            <a:spcAft>
              <a:spcPct val="35000"/>
            </a:spcAft>
            <a:buNone/>
          </a:pPr>
          <a:r>
            <a:rPr lang="en-US" sz="2400" kern="1200" dirty="0"/>
            <a:t>Fellowship, Accountability, Level-up Your Average</a:t>
          </a:r>
        </a:p>
      </dsp:txBody>
      <dsp:txXfrm>
        <a:off x="0" y="2387017"/>
        <a:ext cx="9601200" cy="1192634"/>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D8111D-0646-4E45-847D-9CC15CD1C228}" type="datetimeFigureOut">
              <a:rPr lang="en-US" smtClean="0"/>
              <a:t>8/7/22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8896A9-2EEA-694A-BD28-E5E9C025C160}" type="slidenum">
              <a:rPr lang="en-US" smtClean="0"/>
              <a:t>‹#›</a:t>
            </a:fld>
            <a:endParaRPr lang="en-US"/>
          </a:p>
        </p:txBody>
      </p:sp>
    </p:spTree>
    <p:extLst>
      <p:ext uri="{BB962C8B-B14F-4D97-AF65-F5344CB8AC3E}">
        <p14:creationId xmlns:p14="http://schemas.microsoft.com/office/powerpoint/2010/main" val="4266593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ea.org/sites/default/files/2022-02/NEA%20Member%20COVID-19%20Survey%20Summary.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Thessalonians 3:6-15</a:t>
            </a:r>
          </a:p>
          <a:p>
            <a:r>
              <a:rPr lang="en-US" dirty="0"/>
              <a:t>Lately, for some reason, retirement has been top of mind for me. How can I make it come sooner?</a:t>
            </a:r>
          </a:p>
          <a:p>
            <a:endParaRPr lang="en-US" dirty="0"/>
          </a:p>
          <a:p>
            <a:r>
              <a:rPr lang="en-US" dirty="0"/>
              <a:t>Going to dig into that a bit today</a:t>
            </a:r>
          </a:p>
          <a:p>
            <a:r>
              <a:rPr lang="en-US" dirty="0"/>
              <a:t>Before that, let’s get up to speed…</a:t>
            </a:r>
          </a:p>
        </p:txBody>
      </p:sp>
      <p:sp>
        <p:nvSpPr>
          <p:cNvPr id="4" name="Slide Number Placeholder 3"/>
          <p:cNvSpPr>
            <a:spLocks noGrp="1"/>
          </p:cNvSpPr>
          <p:nvPr>
            <p:ph type="sldNum" sz="quarter" idx="5"/>
          </p:nvPr>
        </p:nvSpPr>
        <p:spPr/>
        <p:txBody>
          <a:bodyPr/>
          <a:lstStyle/>
          <a:p>
            <a:fld id="{108896A9-2EEA-694A-BD28-E5E9C025C160}" type="slidenum">
              <a:rPr lang="en-US" smtClean="0"/>
              <a:t>1</a:t>
            </a:fld>
            <a:endParaRPr lang="en-US"/>
          </a:p>
        </p:txBody>
      </p:sp>
    </p:spTree>
    <p:extLst>
      <p:ext uri="{BB962C8B-B14F-4D97-AF65-F5344CB8AC3E}">
        <p14:creationId xmlns:p14="http://schemas.microsoft.com/office/powerpoint/2010/main" val="3073577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suggests that practicing the Jesus Prayer positively impacts mood). </a:t>
            </a:r>
          </a:p>
          <a:p>
            <a:r>
              <a:rPr lang="en-US" dirty="0"/>
              <a:t>Further, some practitioners have reported a deepened sense of peace and calm, furthering their relationship with the transcendent other (</a:t>
            </a:r>
            <a:r>
              <a:rPr lang="en-US" dirty="0" err="1"/>
              <a:t>Rubinart</a:t>
            </a:r>
            <a:r>
              <a:rPr lang="en-US" dirty="0"/>
              <a:t> et al. 2016).</a:t>
            </a:r>
          </a:p>
          <a:p>
            <a:endParaRPr lang="en-US" dirty="0"/>
          </a:p>
        </p:txBody>
      </p:sp>
      <p:sp>
        <p:nvSpPr>
          <p:cNvPr id="4" name="Slide Number Placeholder 3"/>
          <p:cNvSpPr>
            <a:spLocks noGrp="1"/>
          </p:cNvSpPr>
          <p:nvPr>
            <p:ph type="sldNum" sz="quarter" idx="5"/>
          </p:nvPr>
        </p:nvSpPr>
        <p:spPr/>
        <p:txBody>
          <a:bodyPr/>
          <a:lstStyle/>
          <a:p>
            <a:fld id="{108896A9-2EEA-694A-BD28-E5E9C025C160}" type="slidenum">
              <a:rPr lang="en-US" smtClean="0"/>
              <a:t>11</a:t>
            </a:fld>
            <a:endParaRPr lang="en-US"/>
          </a:p>
        </p:txBody>
      </p:sp>
    </p:spTree>
    <p:extLst>
      <p:ext uri="{BB962C8B-B14F-4D97-AF65-F5344CB8AC3E}">
        <p14:creationId xmlns:p14="http://schemas.microsoft.com/office/powerpoint/2010/main" val="18502694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started going for walks – initially with headphone, then I was reminded of Afghanistan</a:t>
            </a:r>
          </a:p>
          <a:p>
            <a:r>
              <a:rPr lang="en-US" dirty="0"/>
              <a:t>Pomodoro – work smarter</a:t>
            </a:r>
          </a:p>
          <a:p>
            <a:r>
              <a:rPr lang="en-US" dirty="0"/>
              <a:t>We never shut off… That’s the difference</a:t>
            </a:r>
          </a:p>
        </p:txBody>
      </p:sp>
      <p:sp>
        <p:nvSpPr>
          <p:cNvPr id="4" name="Slide Number Placeholder 3"/>
          <p:cNvSpPr>
            <a:spLocks noGrp="1"/>
          </p:cNvSpPr>
          <p:nvPr>
            <p:ph type="sldNum" sz="quarter" idx="5"/>
          </p:nvPr>
        </p:nvSpPr>
        <p:spPr/>
        <p:txBody>
          <a:bodyPr/>
          <a:lstStyle/>
          <a:p>
            <a:fld id="{108896A9-2EEA-694A-BD28-E5E9C025C160}" type="slidenum">
              <a:rPr lang="en-US" smtClean="0"/>
              <a:t>12</a:t>
            </a:fld>
            <a:endParaRPr lang="en-US"/>
          </a:p>
        </p:txBody>
      </p:sp>
    </p:spTree>
    <p:extLst>
      <p:ext uri="{BB962C8B-B14F-4D97-AF65-F5344CB8AC3E}">
        <p14:creationId xmlns:p14="http://schemas.microsoft.com/office/powerpoint/2010/main" val="4367494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“Burnout” breathing down our necks how hard should we work?</a:t>
            </a:r>
          </a:p>
          <a:p>
            <a:r>
              <a:rPr lang="en-US" dirty="0"/>
              <a:t>Paul set the example, and he works hard!</a:t>
            </a:r>
          </a:p>
        </p:txBody>
      </p:sp>
      <p:sp>
        <p:nvSpPr>
          <p:cNvPr id="4" name="Slide Number Placeholder 3"/>
          <p:cNvSpPr>
            <a:spLocks noGrp="1"/>
          </p:cNvSpPr>
          <p:nvPr>
            <p:ph type="sldNum" sz="quarter" idx="5"/>
          </p:nvPr>
        </p:nvSpPr>
        <p:spPr/>
        <p:txBody>
          <a:bodyPr/>
          <a:lstStyle/>
          <a:p>
            <a:fld id="{108896A9-2EEA-694A-BD28-E5E9C025C160}" type="slidenum">
              <a:rPr lang="en-US" smtClean="0"/>
              <a:t>14</a:t>
            </a:fld>
            <a:endParaRPr lang="en-US"/>
          </a:p>
        </p:txBody>
      </p:sp>
    </p:spTree>
    <p:extLst>
      <p:ext uri="{BB962C8B-B14F-4D97-AF65-F5344CB8AC3E}">
        <p14:creationId xmlns:p14="http://schemas.microsoft.com/office/powerpoint/2010/main" val="173478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Hard! Work as if working for the Lord and not for men.</a:t>
            </a:r>
          </a:p>
          <a:p>
            <a:r>
              <a:rPr lang="en-US" dirty="0"/>
              <a:t>Be the example</a:t>
            </a:r>
          </a:p>
          <a:p>
            <a:r>
              <a:rPr lang="en-US" dirty="0"/>
              <a:t>Why has God put you there?</a:t>
            </a:r>
          </a:p>
          <a:p>
            <a:r>
              <a:rPr lang="en-US" dirty="0"/>
              <a:t>American Work Culture – ”I’m Busy” == “I’m Important”</a:t>
            </a:r>
          </a:p>
          <a:p>
            <a:endParaRPr lang="en-US" dirty="0"/>
          </a:p>
          <a:p>
            <a:endParaRPr lang="en-US" dirty="0"/>
          </a:p>
        </p:txBody>
      </p:sp>
      <p:sp>
        <p:nvSpPr>
          <p:cNvPr id="4" name="Slide Number Placeholder 3"/>
          <p:cNvSpPr>
            <a:spLocks noGrp="1"/>
          </p:cNvSpPr>
          <p:nvPr>
            <p:ph type="sldNum" sz="quarter" idx="5"/>
          </p:nvPr>
        </p:nvSpPr>
        <p:spPr/>
        <p:txBody>
          <a:bodyPr/>
          <a:lstStyle/>
          <a:p>
            <a:fld id="{108896A9-2EEA-694A-BD28-E5E9C025C160}" type="slidenum">
              <a:rPr lang="en-US" smtClean="0"/>
              <a:t>15</a:t>
            </a:fld>
            <a:endParaRPr lang="en-US"/>
          </a:p>
        </p:txBody>
      </p:sp>
    </p:spTree>
    <p:extLst>
      <p:ext uri="{BB962C8B-B14F-4D97-AF65-F5344CB8AC3E}">
        <p14:creationId xmlns:p14="http://schemas.microsoft.com/office/powerpoint/2010/main" val="10079708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made rest Holy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God Made work Holy</a:t>
            </a:r>
          </a:p>
          <a:p>
            <a:endParaRPr lang="en-US" dirty="0"/>
          </a:p>
          <a:p>
            <a:r>
              <a:rPr lang="en-US" dirty="0"/>
              <a:t>Take the break, take the walk – It’s OK</a:t>
            </a:r>
          </a:p>
          <a:p>
            <a:endParaRPr lang="en-US" dirty="0"/>
          </a:p>
        </p:txBody>
      </p:sp>
      <p:sp>
        <p:nvSpPr>
          <p:cNvPr id="4" name="Slide Number Placeholder 3"/>
          <p:cNvSpPr>
            <a:spLocks noGrp="1"/>
          </p:cNvSpPr>
          <p:nvPr>
            <p:ph type="sldNum" sz="quarter" idx="5"/>
          </p:nvPr>
        </p:nvSpPr>
        <p:spPr/>
        <p:txBody>
          <a:bodyPr/>
          <a:lstStyle/>
          <a:p>
            <a:fld id="{108896A9-2EEA-694A-BD28-E5E9C025C160}" type="slidenum">
              <a:rPr lang="en-US" smtClean="0"/>
              <a:t>16</a:t>
            </a:fld>
            <a:endParaRPr lang="en-US"/>
          </a:p>
        </p:txBody>
      </p:sp>
    </p:spTree>
    <p:extLst>
      <p:ext uri="{BB962C8B-B14F-4D97-AF65-F5344CB8AC3E}">
        <p14:creationId xmlns:p14="http://schemas.microsoft.com/office/powerpoint/2010/main" val="3089118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8896A9-2EEA-694A-BD28-E5E9C025C160}" type="slidenum">
              <a:rPr lang="en-US" smtClean="0"/>
              <a:t>17</a:t>
            </a:fld>
            <a:endParaRPr lang="en-US"/>
          </a:p>
        </p:txBody>
      </p:sp>
    </p:spTree>
    <p:extLst>
      <p:ext uri="{BB962C8B-B14F-4D97-AF65-F5344CB8AC3E}">
        <p14:creationId xmlns:p14="http://schemas.microsoft.com/office/powerpoint/2010/main" val="349711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they holding you Accountable?</a:t>
            </a:r>
          </a:p>
          <a:p>
            <a:r>
              <a:rPr lang="en-US" dirty="0"/>
              <a:t>Are you holding them accountable?</a:t>
            </a:r>
          </a:p>
          <a:p>
            <a:r>
              <a:rPr lang="en-US" dirty="0"/>
              <a:t>How are you raising your averages?</a:t>
            </a:r>
          </a:p>
          <a:p>
            <a:r>
              <a:rPr lang="en-US" dirty="0"/>
              <a:t>Work analogies</a:t>
            </a:r>
          </a:p>
        </p:txBody>
      </p:sp>
      <p:sp>
        <p:nvSpPr>
          <p:cNvPr id="4" name="Slide Number Placeholder 3"/>
          <p:cNvSpPr>
            <a:spLocks noGrp="1"/>
          </p:cNvSpPr>
          <p:nvPr>
            <p:ph type="sldNum" sz="quarter" idx="5"/>
          </p:nvPr>
        </p:nvSpPr>
        <p:spPr/>
        <p:txBody>
          <a:bodyPr/>
          <a:lstStyle/>
          <a:p>
            <a:fld id="{108896A9-2EEA-694A-BD28-E5E9C025C160}" type="slidenum">
              <a:rPr lang="en-US" smtClean="0"/>
              <a:t>18</a:t>
            </a:fld>
            <a:endParaRPr lang="en-US"/>
          </a:p>
        </p:txBody>
      </p:sp>
    </p:spTree>
    <p:extLst>
      <p:ext uri="{BB962C8B-B14F-4D97-AF65-F5344CB8AC3E}">
        <p14:creationId xmlns:p14="http://schemas.microsoft.com/office/powerpoint/2010/main" val="2236075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Accountability isn’t hate.</a:t>
            </a:r>
          </a:p>
          <a:p>
            <a:r>
              <a:rPr lang="en-US" dirty="0"/>
              <a:t>have nothing to do with a brother doesn’t mean you hate them</a:t>
            </a:r>
          </a:p>
          <a:p>
            <a:r>
              <a:rPr lang="en-US" dirty="0"/>
              <a:t>Paul says; do not regard him as an enemy, but warn him as a brother. </a:t>
            </a:r>
          </a:p>
          <a:p>
            <a:endParaRPr lang="en-US" dirty="0"/>
          </a:p>
          <a:p>
            <a:r>
              <a:rPr lang="en-US" dirty="0"/>
              <a:t>Story about Emma... Teaching this to kids -&gt; Block, starting to learn surround yourself with certain </a:t>
            </a:r>
            <a:r>
              <a:rPr lang="en-US" dirty="0" err="1"/>
              <a:t>peoplel</a:t>
            </a:r>
            <a:r>
              <a:rPr lang="en-US" dirty="0"/>
              <a:t> they do things differently than.</a:t>
            </a:r>
          </a:p>
        </p:txBody>
      </p:sp>
      <p:sp>
        <p:nvSpPr>
          <p:cNvPr id="4" name="Slide Number Placeholder 3"/>
          <p:cNvSpPr>
            <a:spLocks noGrp="1"/>
          </p:cNvSpPr>
          <p:nvPr>
            <p:ph type="sldNum" sz="quarter" idx="5"/>
          </p:nvPr>
        </p:nvSpPr>
        <p:spPr/>
        <p:txBody>
          <a:bodyPr/>
          <a:lstStyle/>
          <a:p>
            <a:fld id="{108896A9-2EEA-694A-BD28-E5E9C025C160}" type="slidenum">
              <a:rPr lang="en-US" smtClean="0"/>
              <a:t>19</a:t>
            </a:fld>
            <a:endParaRPr lang="en-US"/>
          </a:p>
        </p:txBody>
      </p:sp>
    </p:spTree>
    <p:extLst>
      <p:ext uri="{BB962C8B-B14F-4D97-AF65-F5344CB8AC3E}">
        <p14:creationId xmlns:p14="http://schemas.microsoft.com/office/powerpoint/2010/main" val="165738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 is good; from the beginning we were built to work</a:t>
            </a:r>
          </a:p>
          <a:p>
            <a:r>
              <a:rPr lang="en-US" dirty="0"/>
              <a:t>But without the right foundation…</a:t>
            </a:r>
          </a:p>
          <a:p>
            <a:endParaRPr lang="en-US" dirty="0"/>
          </a:p>
          <a:p>
            <a:r>
              <a:rPr lang="en-US" dirty="0"/>
              <a:t>Arthur Winston - Employee of the Century - 1906-2006</a:t>
            </a:r>
          </a:p>
        </p:txBody>
      </p:sp>
      <p:sp>
        <p:nvSpPr>
          <p:cNvPr id="4" name="Slide Number Placeholder 3"/>
          <p:cNvSpPr>
            <a:spLocks noGrp="1"/>
          </p:cNvSpPr>
          <p:nvPr>
            <p:ph type="sldNum" sz="quarter" idx="5"/>
          </p:nvPr>
        </p:nvSpPr>
        <p:spPr/>
        <p:txBody>
          <a:bodyPr/>
          <a:lstStyle/>
          <a:p>
            <a:fld id="{108896A9-2EEA-694A-BD28-E5E9C025C160}" type="slidenum">
              <a:rPr lang="en-US" smtClean="0"/>
              <a:t>2</a:t>
            </a:fld>
            <a:endParaRPr lang="en-US"/>
          </a:p>
        </p:txBody>
      </p:sp>
    </p:spTree>
    <p:extLst>
      <p:ext uri="{BB962C8B-B14F-4D97-AF65-F5344CB8AC3E}">
        <p14:creationId xmlns:p14="http://schemas.microsoft.com/office/powerpoint/2010/main" val="16267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=wXaPB7slzNE</a:t>
            </a:r>
          </a:p>
        </p:txBody>
      </p:sp>
      <p:sp>
        <p:nvSpPr>
          <p:cNvPr id="4" name="Slide Number Placeholder 3"/>
          <p:cNvSpPr>
            <a:spLocks noGrp="1"/>
          </p:cNvSpPr>
          <p:nvPr>
            <p:ph type="sldNum" sz="quarter" idx="5"/>
          </p:nvPr>
        </p:nvSpPr>
        <p:spPr/>
        <p:txBody>
          <a:bodyPr/>
          <a:lstStyle/>
          <a:p>
            <a:fld id="{108896A9-2EEA-694A-BD28-E5E9C025C160}" type="slidenum">
              <a:rPr lang="en-US" smtClean="0"/>
              <a:t>3</a:t>
            </a:fld>
            <a:endParaRPr lang="en-US"/>
          </a:p>
        </p:txBody>
      </p:sp>
    </p:spTree>
    <p:extLst>
      <p:ext uri="{BB962C8B-B14F-4D97-AF65-F5344CB8AC3E}">
        <p14:creationId xmlns:p14="http://schemas.microsoft.com/office/powerpoint/2010/main" val="2167068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a:t>
            </a:r>
          </a:p>
          <a:p>
            <a:endParaRPr lang="en-US" dirty="0"/>
          </a:p>
          <a:p>
            <a:r>
              <a:rPr lang="en-US" dirty="0"/>
              <a:t>Where is Paul coming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Acts 17 – Traveling preacher going door-to-door, country-to-country spreading the word for the gospel</a:t>
            </a:r>
          </a:p>
          <a:p>
            <a:r>
              <a:rPr lang="en-US" dirty="0"/>
              <a:t>What happened in Thessalonica?</a:t>
            </a:r>
          </a:p>
          <a:p>
            <a:r>
              <a:rPr lang="en-US" dirty="0"/>
              <a:t>We’ve talked about Serving, Reading, Praying, Memorizing verses</a:t>
            </a:r>
          </a:p>
          <a:p>
            <a:r>
              <a:rPr lang="en-US" dirty="0"/>
              <a:t>Just before Easter we covered going to heaven if you die before Christ comes</a:t>
            </a:r>
          </a:p>
          <a:p>
            <a:r>
              <a:rPr lang="en-US" dirty="0"/>
              <a:t>2 Thessalonians was written a few months after 1 Thessalonians – why?</a:t>
            </a:r>
          </a:p>
          <a:p>
            <a:endParaRPr lang="en-US" dirty="0"/>
          </a:p>
          <a:p>
            <a:endParaRPr lang="en-US" dirty="0"/>
          </a:p>
        </p:txBody>
      </p:sp>
      <p:sp>
        <p:nvSpPr>
          <p:cNvPr id="4" name="Slide Number Placeholder 3"/>
          <p:cNvSpPr>
            <a:spLocks noGrp="1"/>
          </p:cNvSpPr>
          <p:nvPr>
            <p:ph type="sldNum" sz="quarter" idx="5"/>
          </p:nvPr>
        </p:nvSpPr>
        <p:spPr/>
        <p:txBody>
          <a:bodyPr/>
          <a:lstStyle/>
          <a:p>
            <a:fld id="{108896A9-2EEA-694A-BD28-E5E9C025C160}" type="slidenum">
              <a:rPr lang="en-US" smtClean="0"/>
              <a:t>4</a:t>
            </a:fld>
            <a:endParaRPr lang="en-US"/>
          </a:p>
        </p:txBody>
      </p:sp>
    </p:spTree>
    <p:extLst>
      <p:ext uri="{BB962C8B-B14F-4D97-AF65-F5344CB8AC3E}">
        <p14:creationId xmlns:p14="http://schemas.microsoft.com/office/powerpoint/2010/main" val="1473630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a:t>
            </a:r>
          </a:p>
          <a:p>
            <a:endParaRPr lang="en-US" dirty="0"/>
          </a:p>
          <a:p>
            <a:r>
              <a:rPr lang="en-US" dirty="0"/>
              <a:t>Let’s see what Paul has to say about it. Open up to 2 Thessalonians 3:6-15</a:t>
            </a:r>
          </a:p>
          <a:p>
            <a:r>
              <a:rPr lang="en-US" dirty="0"/>
              <a:t>When thinking about the world we live in today, I find verse 13 to stand out…</a:t>
            </a:r>
          </a:p>
        </p:txBody>
      </p:sp>
      <p:sp>
        <p:nvSpPr>
          <p:cNvPr id="4" name="Slide Number Placeholder 3"/>
          <p:cNvSpPr>
            <a:spLocks noGrp="1"/>
          </p:cNvSpPr>
          <p:nvPr>
            <p:ph type="sldNum" sz="quarter" idx="5"/>
          </p:nvPr>
        </p:nvSpPr>
        <p:spPr/>
        <p:txBody>
          <a:bodyPr/>
          <a:lstStyle/>
          <a:p>
            <a:fld id="{108896A9-2EEA-694A-BD28-E5E9C025C160}" type="slidenum">
              <a:rPr lang="en-US" smtClean="0"/>
              <a:t>5</a:t>
            </a:fld>
            <a:endParaRPr lang="en-US"/>
          </a:p>
        </p:txBody>
      </p:sp>
    </p:spTree>
    <p:extLst>
      <p:ext uri="{BB962C8B-B14F-4D97-AF65-F5344CB8AC3E}">
        <p14:creationId xmlns:p14="http://schemas.microsoft.com/office/powerpoint/2010/main" val="3664621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says here: don’t grow weary in doing good</a:t>
            </a:r>
          </a:p>
          <a:p>
            <a:r>
              <a:rPr lang="en-US" dirty="0"/>
              <a:t>A word that comes to mind for me is…</a:t>
            </a:r>
          </a:p>
          <a:p>
            <a:endParaRPr lang="en-US" dirty="0"/>
          </a:p>
          <a:p>
            <a:r>
              <a:rPr lang="en-US" dirty="0"/>
              <a:t>Today, burnout is a popular term right up there with the great resignation.</a:t>
            </a:r>
          </a:p>
          <a:p>
            <a:endParaRPr lang="en-US" dirty="0"/>
          </a:p>
          <a:p>
            <a:r>
              <a:rPr lang="en-US" dirty="0"/>
              <a:t>God says through Paul, don’t grow weary of doing good…</a:t>
            </a:r>
          </a:p>
          <a:p>
            <a:r>
              <a:rPr lang="en-US" dirty="0"/>
              <a:t>What does burnout, what does growing weary look like?</a:t>
            </a:r>
          </a:p>
        </p:txBody>
      </p:sp>
      <p:sp>
        <p:nvSpPr>
          <p:cNvPr id="4" name="Slide Number Placeholder 3"/>
          <p:cNvSpPr>
            <a:spLocks noGrp="1"/>
          </p:cNvSpPr>
          <p:nvPr>
            <p:ph type="sldNum" sz="quarter" idx="5"/>
          </p:nvPr>
        </p:nvSpPr>
        <p:spPr/>
        <p:txBody>
          <a:bodyPr/>
          <a:lstStyle/>
          <a:p>
            <a:fld id="{108896A9-2EEA-694A-BD28-E5E9C025C160}" type="slidenum">
              <a:rPr lang="en-US" smtClean="0"/>
              <a:t>6</a:t>
            </a:fld>
            <a:endParaRPr lang="en-US"/>
          </a:p>
        </p:txBody>
      </p:sp>
    </p:spTree>
    <p:extLst>
      <p:ext uri="{BB962C8B-B14F-4D97-AF65-F5344CB8AC3E}">
        <p14:creationId xmlns:p14="http://schemas.microsoft.com/office/powerpoint/2010/main" val="2020666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Pacing around the house at the beginning of COVID </a:t>
            </a:r>
          </a:p>
          <a:p>
            <a:r>
              <a:rPr lang="en-US" dirty="0"/>
              <a:t>So what are some signs of burnout?</a:t>
            </a:r>
          </a:p>
          <a:p>
            <a:endParaRPr lang="en-US" dirty="0"/>
          </a:p>
          <a:p>
            <a:endParaRPr lang="en-US" dirty="0"/>
          </a:p>
          <a:p>
            <a:r>
              <a:rPr lang="en-US" dirty="0"/>
              <a:t>does anyone know the top industry’s for burnout?</a:t>
            </a:r>
          </a:p>
        </p:txBody>
      </p:sp>
      <p:sp>
        <p:nvSpPr>
          <p:cNvPr id="4" name="Slide Number Placeholder 3"/>
          <p:cNvSpPr>
            <a:spLocks noGrp="1"/>
          </p:cNvSpPr>
          <p:nvPr>
            <p:ph type="sldNum" sz="quarter" idx="5"/>
          </p:nvPr>
        </p:nvSpPr>
        <p:spPr/>
        <p:txBody>
          <a:bodyPr/>
          <a:lstStyle/>
          <a:p>
            <a:fld id="{108896A9-2EEA-694A-BD28-E5E9C025C160}" type="slidenum">
              <a:rPr lang="en-US" smtClean="0"/>
              <a:t>8</a:t>
            </a:fld>
            <a:endParaRPr lang="en-US"/>
          </a:p>
        </p:txBody>
      </p:sp>
    </p:spTree>
    <p:extLst>
      <p:ext uri="{BB962C8B-B14F-4D97-AF65-F5344CB8AC3E}">
        <p14:creationId xmlns:p14="http://schemas.microsoft.com/office/powerpoint/2010/main" val="3137221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Leisure and hospitality </a:t>
            </a:r>
          </a:p>
          <a:p>
            <a:endParaRPr lang="en-US" dirty="0"/>
          </a:p>
          <a:p>
            <a:r>
              <a:rPr lang="en-US" dirty="0"/>
              <a:t>Both of my daughters teachers left this year</a:t>
            </a:r>
          </a:p>
          <a:p>
            <a:r>
              <a:rPr lang="en-US" sz="1200" b="0" i="0" kern="1200" dirty="0">
                <a:solidFill>
                  <a:schemeClr val="tx1"/>
                </a:solidFill>
                <a:effectLst/>
                <a:latin typeface="+mn-lt"/>
                <a:ea typeface="+mn-ea"/>
                <a:cs typeface="+mn-cs"/>
              </a:rPr>
              <a:t>55 percent of educators are thinking about leaving the profession earlier than they had planned, </a:t>
            </a:r>
            <a:r>
              <a:rPr lang="en-US" sz="1200" b="0" i="0" u="sng" kern="1200" dirty="0">
                <a:solidFill>
                  <a:schemeClr val="tx1"/>
                </a:solidFill>
                <a:effectLst/>
                <a:latin typeface="+mn-lt"/>
                <a:ea typeface="+mn-ea"/>
                <a:cs typeface="+mn-cs"/>
                <a:hlinkClick r:id="rId3"/>
              </a:rPr>
              <a:t>according to a National Education Association (NEA) survey</a:t>
            </a:r>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08896A9-2EEA-694A-BD28-E5E9C025C160}" type="slidenum">
              <a:rPr lang="en-US" smtClean="0"/>
              <a:t>9</a:t>
            </a:fld>
            <a:endParaRPr lang="en-US"/>
          </a:p>
        </p:txBody>
      </p:sp>
    </p:spTree>
    <p:extLst>
      <p:ext uri="{BB962C8B-B14F-4D97-AF65-F5344CB8AC3E}">
        <p14:creationId xmlns:p14="http://schemas.microsoft.com/office/powerpoint/2010/main" val="56671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Herbert </a:t>
            </a:r>
            <a:r>
              <a:rPr lang="en-US" dirty="0" err="1"/>
              <a:t>Froydenburger</a:t>
            </a:r>
            <a:endParaRPr lang="en-US" dirty="0"/>
          </a:p>
          <a:p>
            <a:endParaRPr lang="en-US" dirty="0"/>
          </a:p>
          <a:p>
            <a:r>
              <a:rPr lang="en-US" dirty="0"/>
              <a:t>Pacing around my house </a:t>
            </a:r>
          </a:p>
        </p:txBody>
      </p:sp>
      <p:sp>
        <p:nvSpPr>
          <p:cNvPr id="4" name="Slide Number Placeholder 3"/>
          <p:cNvSpPr>
            <a:spLocks noGrp="1"/>
          </p:cNvSpPr>
          <p:nvPr>
            <p:ph type="sldNum" sz="quarter" idx="5"/>
          </p:nvPr>
        </p:nvSpPr>
        <p:spPr/>
        <p:txBody>
          <a:bodyPr/>
          <a:lstStyle/>
          <a:p>
            <a:fld id="{108896A9-2EEA-694A-BD28-E5E9C025C160}" type="slidenum">
              <a:rPr lang="en-US" smtClean="0"/>
              <a:t>10</a:t>
            </a:fld>
            <a:endParaRPr lang="en-US"/>
          </a:p>
        </p:txBody>
      </p:sp>
    </p:spTree>
    <p:extLst>
      <p:ext uri="{BB962C8B-B14F-4D97-AF65-F5344CB8AC3E}">
        <p14:creationId xmlns:p14="http://schemas.microsoft.com/office/powerpoint/2010/main" val="50431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F4D57BDD-E64A-4D27-8978-82FFCA18A12C}" type="datetimeFigureOut">
              <a:rPr lang="en-US" smtClean="0"/>
              <a:t>8/7/22</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643A852-0206-46AC-B0EB-645612933129}"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59292288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421992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176296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D57BDD-E64A-4D27-8978-82FFCA18A12C}" type="datetimeFigureOut">
              <a:rPr lang="en-US" smtClean="0"/>
              <a:t>8/7/22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19849900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F4D57BDD-E64A-4D27-8978-82FFCA18A12C}" type="datetimeFigureOut">
              <a:rPr lang="en-US" smtClean="0"/>
              <a:t>8/7/22</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643A852-0206-46AC-B0EB-645612933129}"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5737266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4D57BDD-E64A-4D27-8978-82FFCA18A12C}" type="datetimeFigureOut">
              <a:rPr lang="en-US" smtClean="0"/>
              <a:t>8/7/22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34965066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4D57BDD-E64A-4D27-8978-82FFCA18A12C}" type="datetimeFigureOut">
              <a:rPr lang="en-US" smtClean="0"/>
              <a:t>8/7/22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45404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4D57BDD-E64A-4D27-8978-82FFCA18A12C}" type="datetimeFigureOut">
              <a:rPr lang="en-US" smtClean="0"/>
              <a:t>8/7/22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28086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57BDD-E64A-4D27-8978-82FFCA18A12C}" type="datetimeFigureOut">
              <a:rPr lang="en-US" smtClean="0"/>
              <a:t>8/7/22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43A852-0206-46AC-B0EB-645612933129}" type="slidenum">
              <a:rPr lang="en-US" smtClean="0"/>
              <a:t>‹#›</a:t>
            </a:fld>
            <a:endParaRPr lang="en-US"/>
          </a:p>
        </p:txBody>
      </p:sp>
    </p:spTree>
    <p:extLst>
      <p:ext uri="{BB962C8B-B14F-4D97-AF65-F5344CB8AC3E}">
        <p14:creationId xmlns:p14="http://schemas.microsoft.com/office/powerpoint/2010/main" val="2733012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4D57BDD-E64A-4D27-8978-82FFCA18A12C}" type="datetimeFigureOut">
              <a:rPr lang="en-US" smtClean="0"/>
              <a:t>8/7/22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643A852-0206-46AC-B0EB-64561293312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9547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F4D57BDD-E64A-4D27-8978-82FFCA18A12C}" type="datetimeFigureOut">
              <a:rPr lang="en-US" smtClean="0"/>
              <a:t>8/7/22</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643A852-0206-46AC-B0EB-645612933129}"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447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F4D57BDD-E64A-4D27-8978-82FFCA18A12C}" type="datetimeFigureOut">
              <a:rPr lang="en-US" smtClean="0"/>
              <a:pPr/>
              <a:t>8/7/22</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643A852-0206-46AC-B0EB-645612933129}"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56531213"/>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wXaPB7slzNE?feature=oembed" TargetMode="Externa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Smoothing the Road for Your Retirement Application">
            <a:extLst>
              <a:ext uri="{FF2B5EF4-FFF2-40B4-BE49-F238E27FC236}">
                <a16:creationId xmlns:a16="http://schemas.microsoft.com/office/drawing/2014/main" id="{F6F35C33-A153-7403-1EC5-5B4118F39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0"/>
            <a:ext cx="12211050" cy="77122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DA7A4061-1B22-6C53-B9C3-6E827C752412}"/>
              </a:ext>
            </a:extLst>
          </p:cNvPr>
          <p:cNvSpPr>
            <a:spLocks noGrp="1"/>
          </p:cNvSpPr>
          <p:nvPr>
            <p:ph type="ctrTitle"/>
          </p:nvPr>
        </p:nvSpPr>
        <p:spPr>
          <a:xfrm>
            <a:off x="7532270" y="1824559"/>
            <a:ext cx="4468812" cy="2338389"/>
          </a:xfrm>
        </p:spPr>
        <p:txBody>
          <a:bodyPr anchor="ctr">
            <a:normAutofit/>
          </a:bodyPr>
          <a:lstStyle/>
          <a:p>
            <a:pPr algn="l"/>
            <a:r>
              <a:rPr lang="en-US" sz="8000" dirty="0">
                <a:solidFill>
                  <a:schemeClr val="tx1">
                    <a:lumMod val="75000"/>
                    <a:lumOff val="25000"/>
                  </a:schemeClr>
                </a:solidFill>
              </a:rPr>
              <a:t>Work</a:t>
            </a:r>
            <a:br>
              <a:rPr lang="en-US" sz="8000" dirty="0">
                <a:solidFill>
                  <a:schemeClr val="tx1">
                    <a:lumMod val="75000"/>
                    <a:lumOff val="25000"/>
                  </a:schemeClr>
                </a:solidFill>
              </a:rPr>
            </a:br>
            <a:r>
              <a:rPr lang="en-US" sz="2800" dirty="0">
                <a:solidFill>
                  <a:schemeClr val="tx1">
                    <a:lumMod val="75000"/>
                    <a:lumOff val="25000"/>
                  </a:schemeClr>
                </a:solidFill>
              </a:rPr>
              <a:t>2 Thessalonians 3:6-15</a:t>
            </a:r>
            <a:endParaRPr lang="en-US" sz="8000" dirty="0">
              <a:solidFill>
                <a:schemeClr val="tx1">
                  <a:lumMod val="75000"/>
                  <a:lumOff val="25000"/>
                </a:schemeClr>
              </a:solidFill>
            </a:endParaRPr>
          </a:p>
        </p:txBody>
      </p:sp>
    </p:spTree>
    <p:extLst>
      <p:ext uri="{BB962C8B-B14F-4D97-AF65-F5344CB8AC3E}">
        <p14:creationId xmlns:p14="http://schemas.microsoft.com/office/powerpoint/2010/main" val="1962515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The Voice of Burnout is Not YOUR Voice: A Sketchnote on Burnout -  LindsayBraman.com">
            <a:extLst>
              <a:ext uri="{FF2B5EF4-FFF2-40B4-BE49-F238E27FC236}">
                <a16:creationId xmlns:a16="http://schemas.microsoft.com/office/drawing/2014/main" id="{BE1F102F-AE1A-F701-0D37-54327A1FEAD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593041" y="187471"/>
            <a:ext cx="7005915" cy="6480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e Voice of Burnout is Not YOUR Voice: A Sketchnote on Burnout -  LindsayBraman.com">
            <a:extLst>
              <a:ext uri="{FF2B5EF4-FFF2-40B4-BE49-F238E27FC236}">
                <a16:creationId xmlns:a16="http://schemas.microsoft.com/office/drawing/2014/main" id="{8008D11A-E67C-2C64-6D8B-0F14349281F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3" t="48348" r="55734" b="5917"/>
          <a:stretch/>
        </p:blipFill>
        <p:spPr bwMode="auto">
          <a:xfrm>
            <a:off x="808596" y="1641778"/>
            <a:ext cx="5116936" cy="4852547"/>
          </a:xfrm>
          <a:prstGeom prst="ellipse">
            <a:avLst/>
          </a:prstGeom>
          <a:ln w="63500" cap="rnd">
            <a:solidFill>
              <a:srgbClr val="33333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Rounded Rectangle 1">
            <a:extLst>
              <a:ext uri="{FF2B5EF4-FFF2-40B4-BE49-F238E27FC236}">
                <a16:creationId xmlns:a16="http://schemas.microsoft.com/office/drawing/2014/main" id="{37B9A9F1-F257-E5F6-845B-BEF3B0A5B2E2}"/>
              </a:ext>
            </a:extLst>
          </p:cNvPr>
          <p:cNvSpPr/>
          <p:nvPr/>
        </p:nvSpPr>
        <p:spPr>
          <a:xfrm>
            <a:off x="3060700" y="3886200"/>
            <a:ext cx="1257300" cy="66040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The Voice of Burnout is Not YOUR Voice: A Sketchnote on Burnout -  LindsayBraman.com">
            <a:extLst>
              <a:ext uri="{FF2B5EF4-FFF2-40B4-BE49-F238E27FC236}">
                <a16:creationId xmlns:a16="http://schemas.microsoft.com/office/drawing/2014/main" id="{5CE9350B-0670-C766-0A1F-25FC4E9E02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946" t="70103" r="22597" b="641"/>
          <a:stretch/>
        </p:blipFill>
        <p:spPr bwMode="auto">
          <a:xfrm>
            <a:off x="4590370" y="3251893"/>
            <a:ext cx="3954916" cy="3568453"/>
          </a:xfrm>
          <a:prstGeom prst="ellipse">
            <a:avLst/>
          </a:prstGeom>
          <a:ln w="63500" cap="rnd">
            <a:solidFill>
              <a:srgbClr val="333333"/>
            </a:solidFill>
          </a:ln>
          <a:effectLst>
            <a:outerShdw blurRad="381000" dist="292100" dir="5400000" sx="-80000" sy="-18000" rotWithShape="0">
              <a:srgbClr val="000000">
                <a:alpha val="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17654113-B59E-9581-1BB7-290C8D3A2876}"/>
              </a:ext>
            </a:extLst>
          </p:cNvPr>
          <p:cNvGrpSpPr/>
          <p:nvPr/>
        </p:nvGrpSpPr>
        <p:grpSpPr>
          <a:xfrm>
            <a:off x="5757862" y="5757863"/>
            <a:ext cx="1743076" cy="309563"/>
            <a:chOff x="5757862" y="5757863"/>
            <a:chExt cx="1743076" cy="309563"/>
          </a:xfrm>
        </p:grpSpPr>
        <p:cxnSp>
          <p:nvCxnSpPr>
            <p:cNvPr id="5" name="Straight Connector 4">
              <a:extLst>
                <a:ext uri="{FF2B5EF4-FFF2-40B4-BE49-F238E27FC236}">
                  <a16:creationId xmlns:a16="http://schemas.microsoft.com/office/drawing/2014/main" id="{64C9559B-82C9-DB1F-83E1-79CAF26EC379}"/>
                </a:ext>
              </a:extLst>
            </p:cNvPr>
            <p:cNvCxnSpPr/>
            <p:nvPr/>
          </p:nvCxnSpPr>
          <p:spPr>
            <a:xfrm>
              <a:off x="6629400" y="5757863"/>
              <a:ext cx="871538"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31CC9C-F587-AB4F-B25E-2A5E27027169}"/>
                </a:ext>
              </a:extLst>
            </p:cNvPr>
            <p:cNvCxnSpPr>
              <a:cxnSpLocks/>
            </p:cNvCxnSpPr>
            <p:nvPr/>
          </p:nvCxnSpPr>
          <p:spPr>
            <a:xfrm>
              <a:off x="5757862" y="6067426"/>
              <a:ext cx="1743076" cy="0"/>
            </a:xfrm>
            <a:prstGeom prst="line">
              <a:avLst/>
            </a:prstGeom>
            <a:ln w="76200">
              <a:solidFill>
                <a:schemeClr val="accent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943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29D1A-F32A-7C60-5177-F1997506E88A}"/>
              </a:ext>
            </a:extLst>
          </p:cNvPr>
          <p:cNvSpPr>
            <a:spLocks noGrp="1"/>
          </p:cNvSpPr>
          <p:nvPr>
            <p:ph type="title"/>
          </p:nvPr>
        </p:nvSpPr>
        <p:spPr/>
        <p:txBody>
          <a:bodyPr/>
          <a:lstStyle/>
          <a:p>
            <a:r>
              <a:rPr lang="en-US" dirty="0"/>
              <a:t>Christian approach to combating burnout</a:t>
            </a:r>
          </a:p>
        </p:txBody>
      </p:sp>
      <p:sp>
        <p:nvSpPr>
          <p:cNvPr id="5" name="Rectangle 4">
            <a:extLst>
              <a:ext uri="{FF2B5EF4-FFF2-40B4-BE49-F238E27FC236}">
                <a16:creationId xmlns:a16="http://schemas.microsoft.com/office/drawing/2014/main" id="{8103E295-7A41-56DD-F4DF-A5AB94EAAEFB}"/>
              </a:ext>
            </a:extLst>
          </p:cNvPr>
          <p:cNvSpPr/>
          <p:nvPr/>
        </p:nvSpPr>
        <p:spPr>
          <a:xfrm>
            <a:off x="1054100" y="2171700"/>
            <a:ext cx="3416300" cy="4165600"/>
          </a:xfrm>
          <a:prstGeom prst="rect">
            <a:avLst/>
          </a:prstGeom>
        </p:spPr>
        <p:style>
          <a:lnRef idx="3">
            <a:schemeClr val="lt1"/>
          </a:lnRef>
          <a:fillRef idx="1">
            <a:schemeClr val="accent5"/>
          </a:fillRef>
          <a:effectRef idx="1">
            <a:schemeClr val="accent5"/>
          </a:effectRef>
          <a:fontRef idx="minor">
            <a:schemeClr val="lt1"/>
          </a:fontRef>
        </p:style>
        <p:txBody>
          <a:bodyPr rtlCol="0" anchor="t"/>
          <a:lstStyle/>
          <a:p>
            <a:pPr algn="ctr"/>
            <a:r>
              <a:rPr lang="en-US" sz="2000" dirty="0"/>
              <a:t>“Lord Jesus Christ, Son of God, have mercy on me, a sinner.”</a:t>
            </a:r>
          </a:p>
          <a:p>
            <a:pPr algn="ctr"/>
            <a:endParaRPr lang="en-US" sz="1600" dirty="0"/>
          </a:p>
          <a:p>
            <a:r>
              <a:rPr lang="en-US" sz="2000" b="1" dirty="0"/>
              <a:t>Breath In</a:t>
            </a:r>
            <a:endParaRPr lang="en-US" sz="2000" dirty="0"/>
          </a:p>
          <a:p>
            <a:r>
              <a:rPr lang="en-US" sz="1600" i="1" dirty="0"/>
              <a:t>“Lord Jesus Christ, Son of God,…”</a:t>
            </a:r>
          </a:p>
          <a:p>
            <a:pPr marL="285750" indent="-285750">
              <a:buFont typeface="Arial" panose="020B0604020202020204" pitchFamily="34" charset="0"/>
              <a:buChar char="•"/>
            </a:pPr>
            <a:r>
              <a:rPr lang="en-US" sz="1600" dirty="0"/>
              <a:t>fills us up, holding on</a:t>
            </a:r>
          </a:p>
          <a:p>
            <a:endParaRPr lang="en-US" sz="1600" dirty="0"/>
          </a:p>
          <a:p>
            <a:r>
              <a:rPr lang="en-US" sz="2000" dirty="0"/>
              <a:t>Breath Out</a:t>
            </a:r>
            <a:endParaRPr lang="en-US" sz="1600" dirty="0"/>
          </a:p>
          <a:p>
            <a:r>
              <a:rPr lang="en-US" sz="1600" i="1" dirty="0"/>
              <a:t>“…have mercy on me, a sinner.”</a:t>
            </a:r>
          </a:p>
          <a:p>
            <a:pPr marL="285750" indent="-285750">
              <a:buFont typeface="Arial" panose="020B0604020202020204" pitchFamily="34" charset="0"/>
              <a:buChar char="•"/>
            </a:pPr>
            <a:r>
              <a:rPr lang="en-US" sz="1600" dirty="0"/>
              <a:t>empties us, lets go of guilt, shame, and anxiety</a:t>
            </a:r>
          </a:p>
        </p:txBody>
      </p:sp>
      <p:sp>
        <p:nvSpPr>
          <p:cNvPr id="6" name="Rectangle 5">
            <a:extLst>
              <a:ext uri="{FF2B5EF4-FFF2-40B4-BE49-F238E27FC236}">
                <a16:creationId xmlns:a16="http://schemas.microsoft.com/office/drawing/2014/main" id="{410B812B-EF9F-1857-122B-F02AA87A788C}"/>
              </a:ext>
            </a:extLst>
          </p:cNvPr>
          <p:cNvSpPr/>
          <p:nvPr/>
        </p:nvSpPr>
        <p:spPr>
          <a:xfrm>
            <a:off x="4648200" y="2171700"/>
            <a:ext cx="3416300" cy="4165600"/>
          </a:xfrm>
          <a:prstGeom prst="rect">
            <a:avLst/>
          </a:prstGeom>
        </p:spPr>
        <p:style>
          <a:lnRef idx="3">
            <a:schemeClr val="lt1"/>
          </a:lnRef>
          <a:fillRef idx="1">
            <a:schemeClr val="accent6"/>
          </a:fillRef>
          <a:effectRef idx="1">
            <a:schemeClr val="accent6"/>
          </a:effectRef>
          <a:fontRef idx="minor">
            <a:schemeClr val="lt1"/>
          </a:fontRef>
        </p:style>
        <p:txBody>
          <a:bodyPr rtlCol="0" anchor="t"/>
          <a:lstStyle/>
          <a:p>
            <a:pPr algn="ctr"/>
            <a:r>
              <a:rPr lang="en-US" sz="2000" dirty="0"/>
              <a:t>Daily Examen</a:t>
            </a:r>
          </a:p>
          <a:p>
            <a:pPr algn="ctr"/>
            <a:endParaRPr lang="en-US" dirty="0"/>
          </a:p>
          <a:p>
            <a:r>
              <a:rPr lang="en-US" sz="1600" dirty="0"/>
              <a:t>Twice a day, prayerful reflection recognizing God’s active, loving presence. </a:t>
            </a:r>
          </a:p>
          <a:p>
            <a:endParaRPr lang="en-US" dirty="0"/>
          </a:p>
          <a:p>
            <a:r>
              <a:rPr lang="en-US" sz="1600" dirty="0"/>
              <a:t>5 steps:</a:t>
            </a:r>
          </a:p>
          <a:p>
            <a:pPr marL="342900" indent="-342900">
              <a:buFont typeface="+mj-lt"/>
              <a:buAutoNum type="arabicPeriod"/>
            </a:pPr>
            <a:r>
              <a:rPr lang="en-US" sz="1600" dirty="0"/>
              <a:t>Notice God’s presence</a:t>
            </a:r>
          </a:p>
          <a:p>
            <a:pPr marL="342900" indent="-342900">
              <a:buFont typeface="+mj-lt"/>
              <a:buAutoNum type="arabicPeriod"/>
            </a:pPr>
            <a:r>
              <a:rPr lang="en-US" sz="1600" dirty="0"/>
              <a:t>Reflect on the day with gratitude</a:t>
            </a:r>
          </a:p>
          <a:p>
            <a:pPr marL="342900" indent="-342900">
              <a:buFont typeface="+mj-lt"/>
              <a:buAutoNum type="arabicPeriod"/>
            </a:pPr>
            <a:r>
              <a:rPr lang="en-US" sz="1600" dirty="0"/>
              <a:t>Notice your subjective experience </a:t>
            </a:r>
          </a:p>
          <a:p>
            <a:pPr marL="342900" indent="-342900">
              <a:buFont typeface="+mj-lt"/>
              <a:buAutoNum type="arabicPeriod"/>
            </a:pPr>
            <a:r>
              <a:rPr lang="en-US" sz="1600" dirty="0"/>
              <a:t>Pick one part of the day; pray from that experience </a:t>
            </a:r>
          </a:p>
          <a:p>
            <a:pPr marL="342900" indent="-342900">
              <a:buFont typeface="+mj-lt"/>
              <a:buAutoNum type="arabicPeriod"/>
            </a:pPr>
            <a:r>
              <a:rPr lang="en-US" sz="1600" dirty="0"/>
              <a:t>Ask God to prepare you for tomorrow, taking what was learned from today’s experience.</a:t>
            </a:r>
          </a:p>
        </p:txBody>
      </p:sp>
      <p:sp>
        <p:nvSpPr>
          <p:cNvPr id="7" name="Rectangle 6">
            <a:extLst>
              <a:ext uri="{FF2B5EF4-FFF2-40B4-BE49-F238E27FC236}">
                <a16:creationId xmlns:a16="http://schemas.microsoft.com/office/drawing/2014/main" id="{A9A58DD8-14B3-34B8-14FA-EFBF4BF18B08}"/>
              </a:ext>
            </a:extLst>
          </p:cNvPr>
          <p:cNvSpPr/>
          <p:nvPr/>
        </p:nvSpPr>
        <p:spPr>
          <a:xfrm>
            <a:off x="8242300" y="2171700"/>
            <a:ext cx="3416300" cy="4165600"/>
          </a:xfrm>
          <a:prstGeom prst="rect">
            <a:avLst/>
          </a:prstGeom>
        </p:spPr>
        <p:style>
          <a:lnRef idx="3">
            <a:schemeClr val="lt1"/>
          </a:lnRef>
          <a:fillRef idx="1">
            <a:schemeClr val="accent1"/>
          </a:fillRef>
          <a:effectRef idx="1">
            <a:schemeClr val="accent1"/>
          </a:effectRef>
          <a:fontRef idx="minor">
            <a:schemeClr val="lt1"/>
          </a:fontRef>
        </p:style>
        <p:txBody>
          <a:bodyPr rtlCol="0" anchor="t"/>
          <a:lstStyle/>
          <a:p>
            <a:pPr algn="ctr"/>
            <a:r>
              <a:rPr lang="en-US" sz="2000" dirty="0"/>
              <a:t>Prayer of Consideration</a:t>
            </a:r>
          </a:p>
          <a:p>
            <a:pPr algn="ctr"/>
            <a:endParaRPr lang="en-US" dirty="0"/>
          </a:p>
          <a:p>
            <a:pPr marL="342900" indent="-342900">
              <a:buFont typeface="+mj-lt"/>
              <a:buAutoNum type="arabicPeriod"/>
            </a:pPr>
            <a:r>
              <a:rPr lang="en-US" sz="1600" b="1" dirty="0"/>
              <a:t>Creation</a:t>
            </a:r>
            <a:r>
              <a:rPr lang="en-US" sz="1600" dirty="0"/>
              <a:t>, find in God in the beauty of nature, </a:t>
            </a:r>
          </a:p>
          <a:p>
            <a:pPr marL="342900" indent="-342900">
              <a:buFont typeface="+mj-lt"/>
              <a:buAutoNum type="arabicPeriod"/>
            </a:pPr>
            <a:endParaRPr lang="en-US" sz="1600" b="1" dirty="0"/>
          </a:p>
          <a:p>
            <a:pPr marL="342900" indent="-342900">
              <a:buFont typeface="+mj-lt"/>
              <a:buAutoNum type="arabicPeriod"/>
            </a:pPr>
            <a:r>
              <a:rPr lang="en-US" sz="1600" b="1" dirty="0"/>
              <a:t>People</a:t>
            </a:r>
            <a:r>
              <a:rPr lang="en-US" sz="1600" dirty="0"/>
              <a:t>, reflect on encounters throughout the day, </a:t>
            </a:r>
          </a:p>
          <a:p>
            <a:pPr marL="342900" indent="-342900">
              <a:buFont typeface="+mj-lt"/>
              <a:buAutoNum type="arabicPeriod"/>
            </a:pPr>
            <a:endParaRPr lang="en-US" sz="1600" b="1" dirty="0"/>
          </a:p>
          <a:p>
            <a:pPr marL="342900" indent="-342900">
              <a:buFont typeface="+mj-lt"/>
              <a:buAutoNum type="arabicPeriod"/>
            </a:pPr>
            <a:r>
              <a:rPr lang="en-US" sz="1600" b="1" dirty="0"/>
              <a:t>Work</a:t>
            </a:r>
            <a:r>
              <a:rPr lang="en-US" sz="1600" dirty="0"/>
              <a:t>, focus on colleagues, tasks, projects, and skills as reflecting God’s image, </a:t>
            </a:r>
          </a:p>
          <a:p>
            <a:pPr marL="342900" indent="-342900">
              <a:buFont typeface="+mj-lt"/>
              <a:buAutoNum type="arabicPeriod"/>
            </a:pPr>
            <a:endParaRPr lang="en-US" sz="1600" b="1" dirty="0"/>
          </a:p>
          <a:p>
            <a:pPr marL="342900" indent="-342900">
              <a:buFont typeface="+mj-lt"/>
              <a:buAutoNum type="arabicPeriod"/>
            </a:pPr>
            <a:r>
              <a:rPr lang="en-US" sz="1600" b="1" dirty="0"/>
              <a:t>Children</a:t>
            </a:r>
            <a:r>
              <a:rPr lang="en-US" sz="1600" dirty="0"/>
              <a:t>, focus on what they teach us about entering God’s Kingdom</a:t>
            </a:r>
          </a:p>
        </p:txBody>
      </p:sp>
    </p:spTree>
    <p:extLst>
      <p:ext uri="{BB962C8B-B14F-4D97-AF65-F5344CB8AC3E}">
        <p14:creationId xmlns:p14="http://schemas.microsoft.com/office/powerpoint/2010/main" val="12563068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A61A5-2277-0FAC-8877-9A8E78E3DC32}"/>
              </a:ext>
            </a:extLst>
          </p:cNvPr>
          <p:cNvSpPr>
            <a:spLocks noGrp="1"/>
          </p:cNvSpPr>
          <p:nvPr>
            <p:ph type="title"/>
          </p:nvPr>
        </p:nvSpPr>
        <p:spPr/>
        <p:txBody>
          <a:bodyPr/>
          <a:lstStyle/>
          <a:p>
            <a:r>
              <a:rPr lang="en-US" dirty="0"/>
              <a:t>There’s more!</a:t>
            </a:r>
          </a:p>
        </p:txBody>
      </p:sp>
      <p:sp>
        <p:nvSpPr>
          <p:cNvPr id="3" name="Content Placeholder 2">
            <a:extLst>
              <a:ext uri="{FF2B5EF4-FFF2-40B4-BE49-F238E27FC236}">
                <a16:creationId xmlns:a16="http://schemas.microsoft.com/office/drawing/2014/main" id="{B7C9078E-48B6-F442-6385-88D2CE020B88}"/>
              </a:ext>
            </a:extLst>
          </p:cNvPr>
          <p:cNvSpPr>
            <a:spLocks noGrp="1"/>
          </p:cNvSpPr>
          <p:nvPr>
            <p:ph idx="1"/>
          </p:nvPr>
        </p:nvSpPr>
        <p:spPr/>
        <p:txBody>
          <a:bodyPr>
            <a:normAutofit/>
          </a:bodyPr>
          <a:lstStyle/>
          <a:p>
            <a:r>
              <a:rPr lang="en-US" sz="2800" dirty="0"/>
              <a:t>Pomodoro – work/break cycles (25/5, 50/10, etc.)</a:t>
            </a:r>
          </a:p>
          <a:p>
            <a:r>
              <a:rPr lang="en-US" sz="2800" dirty="0"/>
              <a:t>Stand up, move around – Get blood flowing</a:t>
            </a:r>
          </a:p>
          <a:p>
            <a:r>
              <a:rPr lang="en-US" sz="2800" dirty="0"/>
              <a:t>Drink water – stay hydrated </a:t>
            </a:r>
          </a:p>
          <a:p>
            <a:r>
              <a:rPr lang="en-US" sz="2800" dirty="0"/>
              <a:t>Go for walks – rest </a:t>
            </a:r>
          </a:p>
        </p:txBody>
      </p:sp>
    </p:spTree>
    <p:extLst>
      <p:ext uri="{BB962C8B-B14F-4D97-AF65-F5344CB8AC3E}">
        <p14:creationId xmlns:p14="http://schemas.microsoft.com/office/powerpoint/2010/main" val="1007393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ABD94-7ECD-97FB-1CB8-2D85D78E3DB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692ECEF-0D73-F420-C2F6-9A611C9A7702}"/>
              </a:ext>
            </a:extLst>
          </p:cNvPr>
          <p:cNvSpPr>
            <a:spLocks noGrp="1"/>
          </p:cNvSpPr>
          <p:nvPr>
            <p:ph idx="1"/>
          </p:nvPr>
        </p:nvSpPr>
        <p:spPr/>
        <p:txBody>
          <a:bodyPr/>
          <a:lstStyle/>
          <a:p>
            <a:endParaRPr lang="en-US"/>
          </a:p>
        </p:txBody>
      </p:sp>
      <p:grpSp>
        <p:nvGrpSpPr>
          <p:cNvPr id="4" name="Group 3">
            <a:extLst>
              <a:ext uri="{FF2B5EF4-FFF2-40B4-BE49-F238E27FC236}">
                <a16:creationId xmlns:a16="http://schemas.microsoft.com/office/drawing/2014/main" id="{B7DC4A15-1BC4-029B-FFBB-199B35C58458}"/>
              </a:ext>
            </a:extLst>
          </p:cNvPr>
          <p:cNvGrpSpPr/>
          <p:nvPr/>
        </p:nvGrpSpPr>
        <p:grpSpPr>
          <a:xfrm>
            <a:off x="1219200" y="663904"/>
            <a:ext cx="9840202" cy="5530192"/>
            <a:chOff x="1371599" y="642008"/>
            <a:chExt cx="9840202" cy="5530192"/>
          </a:xfrm>
        </p:grpSpPr>
        <p:pic>
          <p:nvPicPr>
            <p:cNvPr id="5" name="Picture 4" descr="modern_family500 - Consumers Choice Award">
              <a:extLst>
                <a:ext uri="{FF2B5EF4-FFF2-40B4-BE49-F238E27FC236}">
                  <a16:creationId xmlns:a16="http://schemas.microsoft.com/office/drawing/2014/main" id="{5DFB4B7B-E3A8-3E7C-6013-9A6FEC9CE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1" y="642008"/>
              <a:ext cx="9840200" cy="553019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65A7AD85-5C50-9F42-A3BC-E733DB3931E1}"/>
                </a:ext>
              </a:extLst>
            </p:cNvPr>
            <p:cNvSpPr/>
            <p:nvPr/>
          </p:nvSpPr>
          <p:spPr>
            <a:xfrm>
              <a:off x="1371599" y="5407572"/>
              <a:ext cx="9840200" cy="764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libri" panose="020F0502020204030204" pitchFamily="34" charset="0"/>
                  <a:cs typeface="Calibri" panose="020F0502020204030204" pitchFamily="34" charset="0"/>
                </a:rPr>
                <a:t>PUT DOWN YOUR PHONES!</a:t>
              </a:r>
            </a:p>
          </p:txBody>
        </p:sp>
      </p:grpSp>
    </p:spTree>
    <p:extLst>
      <p:ext uri="{BB962C8B-B14F-4D97-AF65-F5344CB8AC3E}">
        <p14:creationId xmlns:p14="http://schemas.microsoft.com/office/powerpoint/2010/main" val="3736116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3189-8CA5-C356-3D1E-92DC43C93467}"/>
              </a:ext>
            </a:extLst>
          </p:cNvPr>
          <p:cNvSpPr>
            <a:spLocks noGrp="1"/>
          </p:cNvSpPr>
          <p:nvPr>
            <p:ph type="title"/>
          </p:nvPr>
        </p:nvSpPr>
        <p:spPr>
          <a:xfrm>
            <a:off x="1143835" y="1137557"/>
            <a:ext cx="3558794" cy="4572000"/>
          </a:xfrm>
        </p:spPr>
        <p:txBody>
          <a:bodyPr anchor="ctr">
            <a:normAutofit/>
          </a:bodyPr>
          <a:lstStyle/>
          <a:p>
            <a:pPr algn="ctr"/>
            <a:r>
              <a:rPr lang="en-US" dirty="0"/>
              <a:t>Christian Work Ethic</a:t>
            </a:r>
          </a:p>
        </p:txBody>
      </p:sp>
      <p:sp>
        <p:nvSpPr>
          <p:cNvPr id="3" name="Content Placeholder 2">
            <a:extLst>
              <a:ext uri="{FF2B5EF4-FFF2-40B4-BE49-F238E27FC236}">
                <a16:creationId xmlns:a16="http://schemas.microsoft.com/office/drawing/2014/main" id="{4A492592-A739-6286-311D-FC888C8E6E49}"/>
              </a:ext>
            </a:extLst>
          </p:cNvPr>
          <p:cNvSpPr>
            <a:spLocks noGrp="1"/>
          </p:cNvSpPr>
          <p:nvPr>
            <p:ph idx="1"/>
          </p:nvPr>
        </p:nvSpPr>
        <p:spPr>
          <a:xfrm>
            <a:off x="5313941" y="326571"/>
            <a:ext cx="6627688" cy="6193972"/>
          </a:xfrm>
        </p:spPr>
        <p:txBody>
          <a:bodyPr anchor="ctr">
            <a:normAutofit/>
          </a:bodyPr>
          <a:lstStyle/>
          <a:p>
            <a:pPr marL="0" indent="0">
              <a:buNone/>
            </a:pPr>
            <a:r>
              <a:rPr lang="en-US" sz="1800" b="1" baseline="30000" dirty="0">
                <a:solidFill>
                  <a:schemeClr val="bg1">
                    <a:lumMod val="75000"/>
                  </a:schemeClr>
                </a:solidFill>
              </a:rPr>
              <a:t>6 </a:t>
            </a:r>
            <a:r>
              <a:rPr lang="en-US" sz="1800" dirty="0">
                <a:solidFill>
                  <a:schemeClr val="bg1">
                    <a:lumMod val="75000"/>
                  </a:schemeClr>
                </a:solidFill>
              </a:rPr>
              <a:t>Now we command you, brothers, in the name of our Lord Jesus Christ, that you </a:t>
            </a:r>
            <a:r>
              <a:rPr lang="en-US" sz="1800" b="1" dirty="0">
                <a:solidFill>
                  <a:schemeClr val="bg1">
                    <a:lumMod val="75000"/>
                  </a:schemeClr>
                </a:solidFill>
              </a:rPr>
              <a:t>keep away from any brother who is walking in idleness</a:t>
            </a:r>
            <a:r>
              <a:rPr lang="en-US" sz="1800" dirty="0">
                <a:solidFill>
                  <a:schemeClr val="bg1">
                    <a:lumMod val="75000"/>
                  </a:schemeClr>
                </a:solidFill>
              </a:rPr>
              <a:t> and not in accord with the tradition that you received from us.</a:t>
            </a:r>
            <a:r>
              <a:rPr lang="en-US" sz="1800" dirty="0"/>
              <a:t> </a:t>
            </a:r>
            <a:r>
              <a:rPr lang="en-US" sz="1800" b="1" baseline="30000" dirty="0"/>
              <a:t>7 </a:t>
            </a:r>
            <a:r>
              <a:rPr lang="en-US" sz="1800" dirty="0"/>
              <a:t>For you yourselves know how you ought to imitate us, because we were not idle when we were with you, </a:t>
            </a:r>
            <a:r>
              <a:rPr lang="en-US" sz="1800" b="1" baseline="30000" dirty="0"/>
              <a:t>8 </a:t>
            </a:r>
            <a:r>
              <a:rPr lang="en-US" sz="1800" dirty="0"/>
              <a:t>nor did we eat anyone’s bread without paying for it, but </a:t>
            </a:r>
            <a:r>
              <a:rPr lang="en-US" sz="1800" b="1" dirty="0">
                <a:solidFill>
                  <a:schemeClr val="accent2"/>
                </a:solidFill>
              </a:rPr>
              <a:t>with toil and labor we worked night and day</a:t>
            </a:r>
            <a:r>
              <a:rPr lang="en-US" sz="1800" dirty="0"/>
              <a:t>, that we might not be a burden to any of you. </a:t>
            </a:r>
            <a:r>
              <a:rPr lang="en-US" sz="1800" b="1" baseline="30000" dirty="0"/>
              <a:t>9 </a:t>
            </a:r>
            <a:r>
              <a:rPr lang="en-US" sz="1800" dirty="0"/>
              <a:t>It was not because we do not have that right, but </a:t>
            </a:r>
            <a:r>
              <a:rPr lang="en-US" sz="1800" b="1" dirty="0">
                <a:solidFill>
                  <a:schemeClr val="accent2"/>
                </a:solidFill>
              </a:rPr>
              <a:t>to give you in ourselves an example to imitate.</a:t>
            </a:r>
            <a:r>
              <a:rPr lang="en-US" sz="1800" dirty="0"/>
              <a:t> </a:t>
            </a:r>
            <a:r>
              <a:rPr lang="en-US" sz="1800" b="1" baseline="30000" dirty="0">
                <a:solidFill>
                  <a:schemeClr val="bg1">
                    <a:lumMod val="75000"/>
                  </a:schemeClr>
                </a:solidFill>
              </a:rPr>
              <a:t>10 </a:t>
            </a:r>
            <a:r>
              <a:rPr lang="en-US" sz="1800" dirty="0">
                <a:solidFill>
                  <a:schemeClr val="bg1">
                    <a:lumMod val="75000"/>
                  </a:schemeClr>
                </a:solidFill>
              </a:rPr>
              <a:t>For even when we were with you, we would give you this command: </a:t>
            </a:r>
            <a:r>
              <a:rPr lang="en-US" sz="1800" b="1" dirty="0">
                <a:solidFill>
                  <a:schemeClr val="bg1">
                    <a:lumMod val="75000"/>
                  </a:schemeClr>
                </a:solidFill>
              </a:rPr>
              <a:t>If anyone is not willing to work, let him not eat.</a:t>
            </a:r>
            <a:r>
              <a:rPr lang="en-US" sz="1800" dirty="0">
                <a:solidFill>
                  <a:schemeClr val="bg1">
                    <a:lumMod val="75000"/>
                  </a:schemeClr>
                </a:solidFill>
              </a:rPr>
              <a:t> </a:t>
            </a:r>
            <a:r>
              <a:rPr lang="en-US" sz="1800" b="1" baseline="30000" dirty="0">
                <a:solidFill>
                  <a:schemeClr val="bg1">
                    <a:lumMod val="75000"/>
                  </a:schemeClr>
                </a:solidFill>
              </a:rPr>
              <a:t>11 </a:t>
            </a:r>
            <a:r>
              <a:rPr lang="en-US" sz="1800" dirty="0">
                <a:solidFill>
                  <a:schemeClr val="bg1">
                    <a:lumMod val="75000"/>
                  </a:schemeClr>
                </a:solidFill>
              </a:rPr>
              <a:t>For we hear that some among you walk in idleness, not busy at work, but busybodies. </a:t>
            </a:r>
            <a:r>
              <a:rPr lang="en-US" sz="1800" b="1" baseline="30000" dirty="0">
                <a:solidFill>
                  <a:schemeClr val="bg1">
                    <a:lumMod val="75000"/>
                  </a:schemeClr>
                </a:solidFill>
              </a:rPr>
              <a:t>12</a:t>
            </a:r>
            <a:r>
              <a:rPr lang="en-US" sz="1800" baseline="30000" dirty="0">
                <a:solidFill>
                  <a:schemeClr val="bg1">
                    <a:lumMod val="75000"/>
                  </a:schemeClr>
                </a:solidFill>
              </a:rPr>
              <a:t> </a:t>
            </a:r>
            <a:r>
              <a:rPr lang="en-US" sz="1800" b="1" dirty="0">
                <a:solidFill>
                  <a:schemeClr val="bg1">
                    <a:lumMod val="75000"/>
                  </a:schemeClr>
                </a:solidFill>
              </a:rPr>
              <a:t>Now such persons we command and encourage in the Lord Jesus Christ to do their work quietly and to earn their own living. </a:t>
            </a:r>
          </a:p>
          <a:p>
            <a:pPr marL="0" indent="0">
              <a:buNone/>
            </a:pPr>
            <a:r>
              <a:rPr lang="en-US" sz="1800" b="1" baseline="30000" dirty="0">
                <a:solidFill>
                  <a:schemeClr val="bg1">
                    <a:lumMod val="75000"/>
                  </a:schemeClr>
                </a:solidFill>
              </a:rPr>
              <a:t>13 </a:t>
            </a:r>
            <a:r>
              <a:rPr lang="en-US" sz="1800" dirty="0">
                <a:solidFill>
                  <a:schemeClr val="bg1">
                    <a:lumMod val="75000"/>
                  </a:schemeClr>
                </a:solidFill>
              </a:rPr>
              <a:t>As for you, brothers, </a:t>
            </a:r>
            <a:r>
              <a:rPr lang="en-US" sz="1800" b="1" dirty="0">
                <a:solidFill>
                  <a:schemeClr val="bg1">
                    <a:lumMod val="75000"/>
                  </a:schemeClr>
                </a:solidFill>
              </a:rPr>
              <a:t>do not grow weary in doing good</a:t>
            </a:r>
            <a:r>
              <a:rPr lang="en-US" sz="1800" dirty="0">
                <a:solidFill>
                  <a:schemeClr val="bg1">
                    <a:lumMod val="75000"/>
                  </a:schemeClr>
                </a:solidFill>
              </a:rPr>
              <a:t>. </a:t>
            </a:r>
            <a:r>
              <a:rPr lang="en-US" sz="1800" b="1" baseline="30000" dirty="0">
                <a:solidFill>
                  <a:schemeClr val="bg1">
                    <a:lumMod val="75000"/>
                  </a:schemeClr>
                </a:solidFill>
              </a:rPr>
              <a:t>14 </a:t>
            </a:r>
            <a:r>
              <a:rPr lang="en-US" sz="1800" dirty="0">
                <a:solidFill>
                  <a:schemeClr val="bg1">
                    <a:lumMod val="75000"/>
                  </a:schemeClr>
                </a:solidFill>
              </a:rPr>
              <a:t>If anyone does not obey what we say in this letter, take note of that person, and </a:t>
            </a:r>
            <a:r>
              <a:rPr lang="en-US" sz="1800" b="1" dirty="0">
                <a:solidFill>
                  <a:schemeClr val="bg1">
                    <a:lumMod val="75000"/>
                  </a:schemeClr>
                </a:solidFill>
              </a:rPr>
              <a:t>have nothing to do with him, that he may be ashamed. </a:t>
            </a:r>
            <a:r>
              <a:rPr lang="en-US" sz="1800" b="1" baseline="30000" dirty="0">
                <a:solidFill>
                  <a:schemeClr val="bg1">
                    <a:lumMod val="75000"/>
                  </a:schemeClr>
                </a:solidFill>
              </a:rPr>
              <a:t>15 </a:t>
            </a:r>
            <a:r>
              <a:rPr lang="en-US" sz="1800" b="1" dirty="0">
                <a:solidFill>
                  <a:schemeClr val="bg1">
                    <a:lumMod val="75000"/>
                  </a:schemeClr>
                </a:solidFill>
              </a:rPr>
              <a:t>Do not regard him as an enemy, but </a:t>
            </a:r>
            <a:r>
              <a:rPr lang="en-US" sz="1800" b="1" u="sng" dirty="0">
                <a:solidFill>
                  <a:schemeClr val="bg1">
                    <a:lumMod val="75000"/>
                  </a:schemeClr>
                </a:solidFill>
              </a:rPr>
              <a:t>warn him as a brother.</a:t>
            </a:r>
            <a:r>
              <a:rPr lang="en-US" sz="1800" b="1" dirty="0">
                <a:solidFill>
                  <a:schemeClr val="bg1">
                    <a:lumMod val="75000"/>
                  </a:schemeClr>
                </a:solidFill>
              </a:rPr>
              <a:t> </a:t>
            </a:r>
          </a:p>
        </p:txBody>
      </p:sp>
    </p:spTree>
    <p:extLst>
      <p:ext uri="{BB962C8B-B14F-4D97-AF65-F5344CB8AC3E}">
        <p14:creationId xmlns:p14="http://schemas.microsoft.com/office/powerpoint/2010/main" val="330331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C2B7AB3-CF93-6191-9A0C-F9745476D8D1}"/>
              </a:ext>
            </a:extLst>
          </p:cNvPr>
          <p:cNvSpPr>
            <a:spLocks noGrp="1"/>
          </p:cNvSpPr>
          <p:nvPr>
            <p:ph idx="1"/>
          </p:nvPr>
        </p:nvSpPr>
        <p:spPr>
          <a:xfrm>
            <a:off x="1219201" y="1123486"/>
            <a:ext cx="9639868" cy="3516753"/>
          </a:xfrm>
        </p:spPr>
        <p:txBody>
          <a:bodyPr anchor="ctr">
            <a:normAutofit/>
          </a:bodyPr>
          <a:lstStyle/>
          <a:p>
            <a:pPr marL="0" indent="0">
              <a:buNone/>
            </a:pPr>
            <a:r>
              <a:rPr lang="en-US" sz="2800" b="1" baseline="30000" dirty="0"/>
              <a:t>22 </a:t>
            </a:r>
            <a:r>
              <a:rPr lang="en-US" sz="2800" dirty="0"/>
              <a:t>Bondservants, obey in everything those who are your earthly masters, not by way of eye-service, as people-pleasers, but </a:t>
            </a:r>
            <a:r>
              <a:rPr lang="en-US" sz="2800" b="1" dirty="0">
                <a:solidFill>
                  <a:schemeClr val="accent2"/>
                </a:solidFill>
              </a:rPr>
              <a:t>with sincerity of heart, fearing the Lord</a:t>
            </a:r>
            <a:r>
              <a:rPr lang="en-US" sz="2800" dirty="0"/>
              <a:t>. </a:t>
            </a:r>
            <a:r>
              <a:rPr lang="en-US" sz="2800" b="1" baseline="30000" dirty="0">
                <a:solidFill>
                  <a:schemeClr val="accent2"/>
                </a:solidFill>
              </a:rPr>
              <a:t>23 </a:t>
            </a:r>
            <a:r>
              <a:rPr lang="en-US" sz="2800" b="1" dirty="0">
                <a:solidFill>
                  <a:schemeClr val="accent2"/>
                </a:solidFill>
              </a:rPr>
              <a:t>Whatever you do, work heartily, as </a:t>
            </a:r>
            <a:r>
              <a:rPr lang="en-US" sz="2800" b="1" u="sng" dirty="0">
                <a:solidFill>
                  <a:schemeClr val="accent2"/>
                </a:solidFill>
              </a:rPr>
              <a:t>for the Lord</a:t>
            </a:r>
            <a:r>
              <a:rPr lang="en-US" sz="2800" b="1" dirty="0">
                <a:solidFill>
                  <a:schemeClr val="accent2"/>
                </a:solidFill>
              </a:rPr>
              <a:t> and not for men,</a:t>
            </a:r>
            <a:r>
              <a:rPr lang="en-US" sz="2800" dirty="0"/>
              <a:t> </a:t>
            </a:r>
            <a:r>
              <a:rPr lang="en-US" sz="2800" b="1" baseline="30000" dirty="0"/>
              <a:t>24 </a:t>
            </a:r>
            <a:r>
              <a:rPr lang="en-US" sz="2800" dirty="0"/>
              <a:t>knowing that from the Lord you will receive the inheritance as your reward. You are serving the Lord Christ.</a:t>
            </a:r>
          </a:p>
          <a:p>
            <a:pPr marL="0" indent="0">
              <a:buNone/>
            </a:pPr>
            <a:r>
              <a:rPr lang="en-US" sz="2800" dirty="0"/>
              <a:t>Colossians 3:22–24</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689253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C2B7AB3-CF93-6191-9A0C-F9745476D8D1}"/>
              </a:ext>
            </a:extLst>
          </p:cNvPr>
          <p:cNvSpPr>
            <a:spLocks noGrp="1"/>
          </p:cNvSpPr>
          <p:nvPr>
            <p:ph idx="1"/>
          </p:nvPr>
        </p:nvSpPr>
        <p:spPr>
          <a:xfrm>
            <a:off x="1219201" y="1123486"/>
            <a:ext cx="9639868" cy="3516753"/>
          </a:xfrm>
        </p:spPr>
        <p:txBody>
          <a:bodyPr anchor="ctr">
            <a:normAutofit/>
          </a:bodyPr>
          <a:lstStyle/>
          <a:p>
            <a:pPr marL="0" indent="0">
              <a:buNone/>
            </a:pPr>
            <a:r>
              <a:rPr lang="en-US" sz="2800" b="1" baseline="30000" dirty="0"/>
              <a:t>2 </a:t>
            </a:r>
            <a:r>
              <a:rPr lang="en-US" sz="2800" dirty="0"/>
              <a:t>And on the seventh day God finished his work that he had done, and </a:t>
            </a:r>
            <a:r>
              <a:rPr lang="en-US" sz="2800" b="1" dirty="0">
                <a:solidFill>
                  <a:schemeClr val="accent2"/>
                </a:solidFill>
              </a:rPr>
              <a:t>he </a:t>
            </a:r>
            <a:r>
              <a:rPr lang="en-US" sz="2800" b="1" u="sng" dirty="0">
                <a:solidFill>
                  <a:schemeClr val="accent2"/>
                </a:solidFill>
              </a:rPr>
              <a:t>rested</a:t>
            </a:r>
            <a:r>
              <a:rPr lang="en-US" sz="2800" b="1" dirty="0">
                <a:solidFill>
                  <a:schemeClr val="accent2"/>
                </a:solidFill>
              </a:rPr>
              <a:t> </a:t>
            </a:r>
            <a:r>
              <a:rPr lang="en-US" sz="2800" dirty="0"/>
              <a:t>on the seventh day from all his work that he had done. </a:t>
            </a:r>
            <a:r>
              <a:rPr lang="en-US" sz="2800" b="1" baseline="30000" dirty="0"/>
              <a:t>3 </a:t>
            </a:r>
            <a:r>
              <a:rPr lang="en-US" sz="2800" dirty="0"/>
              <a:t>So </a:t>
            </a:r>
            <a:r>
              <a:rPr lang="en-US" sz="2800" b="1" dirty="0">
                <a:solidFill>
                  <a:schemeClr val="accent2"/>
                </a:solidFill>
              </a:rPr>
              <a:t>God blessed </a:t>
            </a:r>
            <a:r>
              <a:rPr lang="en-US" sz="2800" dirty="0"/>
              <a:t>the seventh day and </a:t>
            </a:r>
            <a:r>
              <a:rPr lang="en-US" sz="2800" b="1" dirty="0">
                <a:solidFill>
                  <a:schemeClr val="accent2"/>
                </a:solidFill>
              </a:rPr>
              <a:t>made it holy</a:t>
            </a:r>
            <a:r>
              <a:rPr lang="en-US" sz="2800" dirty="0"/>
              <a:t>, because on it </a:t>
            </a:r>
            <a:r>
              <a:rPr lang="en-US" sz="2800" b="1" dirty="0">
                <a:solidFill>
                  <a:schemeClr val="accent2"/>
                </a:solidFill>
              </a:rPr>
              <a:t>God </a:t>
            </a:r>
            <a:r>
              <a:rPr lang="en-US" sz="2800" b="1" u="sng" dirty="0">
                <a:solidFill>
                  <a:schemeClr val="accent2"/>
                </a:solidFill>
              </a:rPr>
              <a:t>rested</a:t>
            </a:r>
            <a:r>
              <a:rPr lang="en-US" sz="2800" b="1" dirty="0">
                <a:solidFill>
                  <a:schemeClr val="accent2"/>
                </a:solidFill>
              </a:rPr>
              <a:t> </a:t>
            </a:r>
            <a:r>
              <a:rPr lang="en-US" sz="2800" dirty="0"/>
              <a:t>from all his work that he had done in creation. </a:t>
            </a:r>
          </a:p>
          <a:p>
            <a:pPr marL="0" indent="0">
              <a:buNone/>
            </a:pPr>
            <a:r>
              <a:rPr lang="en-US" sz="2800" dirty="0"/>
              <a:t>Genesis 2:2–3</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7837136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3189-8CA5-C356-3D1E-92DC43C93467}"/>
              </a:ext>
            </a:extLst>
          </p:cNvPr>
          <p:cNvSpPr>
            <a:spLocks noGrp="1"/>
          </p:cNvSpPr>
          <p:nvPr>
            <p:ph type="title"/>
          </p:nvPr>
        </p:nvSpPr>
        <p:spPr>
          <a:xfrm>
            <a:off x="1143835" y="1137557"/>
            <a:ext cx="3558794" cy="4572000"/>
          </a:xfrm>
        </p:spPr>
        <p:txBody>
          <a:bodyPr anchor="ctr">
            <a:normAutofit/>
          </a:bodyPr>
          <a:lstStyle/>
          <a:p>
            <a:pPr algn="ctr"/>
            <a:r>
              <a:rPr lang="en-US" dirty="0"/>
              <a:t>Fellowship</a:t>
            </a:r>
          </a:p>
        </p:txBody>
      </p:sp>
      <p:sp>
        <p:nvSpPr>
          <p:cNvPr id="3" name="Content Placeholder 2">
            <a:extLst>
              <a:ext uri="{FF2B5EF4-FFF2-40B4-BE49-F238E27FC236}">
                <a16:creationId xmlns:a16="http://schemas.microsoft.com/office/drawing/2014/main" id="{4A492592-A739-6286-311D-FC888C8E6E49}"/>
              </a:ext>
            </a:extLst>
          </p:cNvPr>
          <p:cNvSpPr>
            <a:spLocks noGrp="1"/>
          </p:cNvSpPr>
          <p:nvPr>
            <p:ph idx="1"/>
          </p:nvPr>
        </p:nvSpPr>
        <p:spPr>
          <a:xfrm>
            <a:off x="5313941" y="326571"/>
            <a:ext cx="6627688" cy="6193972"/>
          </a:xfrm>
        </p:spPr>
        <p:txBody>
          <a:bodyPr anchor="ctr">
            <a:normAutofit/>
          </a:bodyPr>
          <a:lstStyle/>
          <a:p>
            <a:pPr marL="0" indent="0">
              <a:buNone/>
            </a:pPr>
            <a:r>
              <a:rPr lang="en-US" sz="1800" b="1" baseline="30000" dirty="0"/>
              <a:t>6 </a:t>
            </a:r>
            <a:r>
              <a:rPr lang="en-US" sz="1800" dirty="0"/>
              <a:t>Now we command you, brothers, in the name of our Lord Jesus Christ, that you </a:t>
            </a:r>
            <a:r>
              <a:rPr lang="en-US" sz="1800" b="1" dirty="0">
                <a:solidFill>
                  <a:schemeClr val="accent2"/>
                </a:solidFill>
              </a:rPr>
              <a:t>keep away from any brother who is walking in idleness</a:t>
            </a:r>
            <a:r>
              <a:rPr lang="en-US" sz="1800" dirty="0"/>
              <a:t> and not in accord with the tradition that you received from us. </a:t>
            </a:r>
            <a:r>
              <a:rPr lang="en-US" sz="1800" b="1" baseline="30000" dirty="0">
                <a:solidFill>
                  <a:schemeClr val="bg1">
                    <a:lumMod val="75000"/>
                  </a:schemeClr>
                </a:solidFill>
              </a:rPr>
              <a:t>7 </a:t>
            </a:r>
            <a:r>
              <a:rPr lang="en-US" sz="1800" dirty="0">
                <a:solidFill>
                  <a:schemeClr val="bg1">
                    <a:lumMod val="75000"/>
                  </a:schemeClr>
                </a:solidFill>
              </a:rPr>
              <a:t>For you yourselves know how you ought to imitate us, because we were not idle when we were with you, </a:t>
            </a:r>
            <a:r>
              <a:rPr lang="en-US" sz="1800" b="1" baseline="30000" dirty="0">
                <a:solidFill>
                  <a:schemeClr val="bg1">
                    <a:lumMod val="75000"/>
                  </a:schemeClr>
                </a:solidFill>
              </a:rPr>
              <a:t>8 </a:t>
            </a:r>
            <a:r>
              <a:rPr lang="en-US" sz="1800" dirty="0">
                <a:solidFill>
                  <a:schemeClr val="bg1">
                    <a:lumMod val="75000"/>
                  </a:schemeClr>
                </a:solidFill>
              </a:rPr>
              <a:t>nor did we eat anyone’s bread without paying for it, but </a:t>
            </a:r>
            <a:r>
              <a:rPr lang="en-US" sz="1800" b="1" dirty="0">
                <a:solidFill>
                  <a:schemeClr val="bg1">
                    <a:lumMod val="75000"/>
                  </a:schemeClr>
                </a:solidFill>
              </a:rPr>
              <a:t>with toil and labor we worked night and day</a:t>
            </a:r>
            <a:r>
              <a:rPr lang="en-US" sz="1800" dirty="0">
                <a:solidFill>
                  <a:schemeClr val="bg1">
                    <a:lumMod val="75000"/>
                  </a:schemeClr>
                </a:solidFill>
              </a:rPr>
              <a:t>, that we might not be a burden to any of you. </a:t>
            </a:r>
            <a:r>
              <a:rPr lang="en-US" sz="1800" b="1" baseline="30000" dirty="0">
                <a:solidFill>
                  <a:schemeClr val="bg1">
                    <a:lumMod val="75000"/>
                  </a:schemeClr>
                </a:solidFill>
              </a:rPr>
              <a:t>9 </a:t>
            </a:r>
            <a:r>
              <a:rPr lang="en-US" sz="1800" dirty="0">
                <a:solidFill>
                  <a:schemeClr val="bg1">
                    <a:lumMod val="75000"/>
                  </a:schemeClr>
                </a:solidFill>
              </a:rPr>
              <a:t>It was not because we do not have that right, but </a:t>
            </a:r>
            <a:r>
              <a:rPr lang="en-US" sz="1800" b="1" dirty="0">
                <a:solidFill>
                  <a:schemeClr val="bg1">
                    <a:lumMod val="75000"/>
                  </a:schemeClr>
                </a:solidFill>
              </a:rPr>
              <a:t>to give you in ourselves an example to imitate.</a:t>
            </a:r>
            <a:r>
              <a:rPr lang="en-US" sz="1800" dirty="0">
                <a:solidFill>
                  <a:schemeClr val="bg1">
                    <a:lumMod val="75000"/>
                  </a:schemeClr>
                </a:solidFill>
              </a:rPr>
              <a:t> </a:t>
            </a:r>
            <a:r>
              <a:rPr lang="en-US" sz="1800" b="1" baseline="30000" dirty="0"/>
              <a:t>10 </a:t>
            </a:r>
            <a:r>
              <a:rPr lang="en-US" sz="1800" dirty="0"/>
              <a:t>For even when we were with you, we would give you this command: </a:t>
            </a:r>
            <a:r>
              <a:rPr lang="en-US" sz="1800" b="1" dirty="0">
                <a:solidFill>
                  <a:schemeClr val="accent2"/>
                </a:solidFill>
              </a:rPr>
              <a:t>If anyone is not willing to work, let him not eat.</a:t>
            </a:r>
            <a:r>
              <a:rPr lang="en-US" sz="1800" dirty="0"/>
              <a:t> </a:t>
            </a:r>
            <a:r>
              <a:rPr lang="en-US" sz="1800" b="1" baseline="30000" dirty="0"/>
              <a:t>11 </a:t>
            </a:r>
            <a:r>
              <a:rPr lang="en-US" sz="1800" dirty="0"/>
              <a:t>For we hear that some among you walk in idleness, not busy at work, but busybodies. 12 Now such persons we </a:t>
            </a:r>
            <a:r>
              <a:rPr lang="en-US" sz="1800" b="1" dirty="0">
                <a:solidFill>
                  <a:schemeClr val="accent2"/>
                </a:solidFill>
              </a:rPr>
              <a:t>command and encourage in the Lord Jesus Christ to do their work quietly and to earn their own living. </a:t>
            </a:r>
          </a:p>
          <a:p>
            <a:pPr marL="0" indent="0">
              <a:buNone/>
            </a:pPr>
            <a:r>
              <a:rPr lang="en-US" sz="1800" b="1" baseline="30000" dirty="0">
                <a:solidFill>
                  <a:schemeClr val="bg1">
                    <a:lumMod val="75000"/>
                  </a:schemeClr>
                </a:solidFill>
              </a:rPr>
              <a:t>13 </a:t>
            </a:r>
            <a:r>
              <a:rPr lang="en-US" sz="1800" dirty="0">
                <a:solidFill>
                  <a:schemeClr val="bg1">
                    <a:lumMod val="75000"/>
                  </a:schemeClr>
                </a:solidFill>
              </a:rPr>
              <a:t>As for you, brothers, </a:t>
            </a:r>
            <a:r>
              <a:rPr lang="en-US" sz="1800" b="1" dirty="0">
                <a:solidFill>
                  <a:schemeClr val="bg1">
                    <a:lumMod val="75000"/>
                  </a:schemeClr>
                </a:solidFill>
              </a:rPr>
              <a:t>do not grow weary in doing good</a:t>
            </a:r>
            <a:r>
              <a:rPr lang="en-US" sz="1800" dirty="0">
                <a:solidFill>
                  <a:schemeClr val="bg1">
                    <a:lumMod val="75000"/>
                  </a:schemeClr>
                </a:solidFill>
              </a:rPr>
              <a:t>. </a:t>
            </a:r>
            <a:r>
              <a:rPr lang="en-US" sz="1800" b="1" baseline="30000" dirty="0"/>
              <a:t>14 </a:t>
            </a:r>
            <a:r>
              <a:rPr lang="en-US" sz="1800" dirty="0"/>
              <a:t>If anyone does not obey what we say in this letter, take note of that person, and </a:t>
            </a:r>
            <a:r>
              <a:rPr lang="en-US" sz="1800" b="1" dirty="0">
                <a:solidFill>
                  <a:schemeClr val="accent2"/>
                </a:solidFill>
              </a:rPr>
              <a:t>have nothing to do with him, that he may be ashamed. </a:t>
            </a:r>
            <a:r>
              <a:rPr lang="en-US" sz="1800" b="1" baseline="30000" dirty="0">
                <a:solidFill>
                  <a:schemeClr val="accent2"/>
                </a:solidFill>
              </a:rPr>
              <a:t>15 </a:t>
            </a:r>
            <a:r>
              <a:rPr lang="en-US" sz="1800" b="1" dirty="0">
                <a:solidFill>
                  <a:schemeClr val="accent2"/>
                </a:solidFill>
              </a:rPr>
              <a:t>Do not regard him as an enemy, but </a:t>
            </a:r>
            <a:r>
              <a:rPr lang="en-US" sz="1800" b="1" u="sng" dirty="0">
                <a:solidFill>
                  <a:schemeClr val="accent2"/>
                </a:solidFill>
              </a:rPr>
              <a:t>warn him as a brother.</a:t>
            </a:r>
            <a:r>
              <a:rPr lang="en-US" sz="1800" b="1" dirty="0">
                <a:solidFill>
                  <a:schemeClr val="accent4"/>
                </a:solidFill>
              </a:rPr>
              <a:t> </a:t>
            </a:r>
            <a:endParaRPr lang="en-US" sz="1800" b="1" dirty="0">
              <a:solidFill>
                <a:schemeClr val="bg1">
                  <a:lumMod val="75000"/>
                </a:schemeClr>
              </a:solidFill>
            </a:endParaRPr>
          </a:p>
        </p:txBody>
      </p:sp>
    </p:spTree>
    <p:extLst>
      <p:ext uri="{BB962C8B-B14F-4D97-AF65-F5344CB8AC3E}">
        <p14:creationId xmlns:p14="http://schemas.microsoft.com/office/powerpoint/2010/main" val="95722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6" name="Picture 5" descr="A picture containing outdoor, silhouette&#10;&#10;Description automatically generated">
            <a:extLst>
              <a:ext uri="{FF2B5EF4-FFF2-40B4-BE49-F238E27FC236}">
                <a16:creationId xmlns:a16="http://schemas.microsoft.com/office/drawing/2014/main" id="{68A201D8-BE5D-C6A6-E315-69560C07BC4E}"/>
              </a:ext>
            </a:extLst>
          </p:cNvPr>
          <p:cNvPicPr>
            <a:picLocks noChangeAspect="1"/>
          </p:cNvPicPr>
          <p:nvPr/>
        </p:nvPicPr>
        <p:blipFill rotWithShape="1">
          <a:blip r:embed="rId3"/>
          <a:srcRect t="15335"/>
          <a:stretch/>
        </p:blipFill>
        <p:spPr>
          <a:xfrm>
            <a:off x="-258" y="-376"/>
            <a:ext cx="12192000" cy="6858000"/>
          </a:xfrm>
          <a:prstGeom prst="rect">
            <a:avLst/>
          </a:prstGeom>
        </p:spPr>
      </p:pic>
      <p:sp>
        <p:nvSpPr>
          <p:cNvPr id="20" name="Rectangle 19">
            <a:extLst>
              <a:ext uri="{FF2B5EF4-FFF2-40B4-BE49-F238E27FC236}">
                <a16:creationId xmlns:a16="http://schemas.microsoft.com/office/drawing/2014/main" id="{BC46CD03-D076-40A3-9AA4-2B7BB288B1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8" y="0"/>
            <a:ext cx="12192000" cy="6858000"/>
          </a:xfrm>
          <a:prstGeom prst="rect">
            <a:avLst/>
          </a:prstGeom>
          <a:gradFill flip="none" rotWithShape="1">
            <a:gsLst>
              <a:gs pos="30000">
                <a:schemeClr val="bg2">
                  <a:alpha val="75000"/>
                </a:schemeClr>
              </a:gs>
              <a:gs pos="100000">
                <a:schemeClr val="bg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864318-6E7B-29AB-C923-CD5C8D04D101}"/>
              </a:ext>
            </a:extLst>
          </p:cNvPr>
          <p:cNvSpPr>
            <a:spLocks noGrp="1"/>
          </p:cNvSpPr>
          <p:nvPr>
            <p:ph type="title"/>
          </p:nvPr>
        </p:nvSpPr>
        <p:spPr>
          <a:xfrm>
            <a:off x="1371600" y="685800"/>
            <a:ext cx="9601200" cy="1485900"/>
          </a:xfrm>
        </p:spPr>
        <p:txBody>
          <a:bodyPr>
            <a:normAutofit/>
          </a:bodyPr>
          <a:lstStyle/>
          <a:p>
            <a:pPr algn="ctr"/>
            <a:r>
              <a:rPr lang="en-US" dirty="0"/>
              <a:t>You are the average of the five people you spend the most time with.</a:t>
            </a:r>
          </a:p>
        </p:txBody>
      </p:sp>
      <p:sp>
        <p:nvSpPr>
          <p:cNvPr id="22" name="Rectangle 21">
            <a:extLst>
              <a:ext uri="{FF2B5EF4-FFF2-40B4-BE49-F238E27FC236}">
                <a16:creationId xmlns:a16="http://schemas.microsoft.com/office/drawing/2014/main" id="{88D28697-83F7-4C09-A9B2-6CAA58855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itle 1">
            <a:extLst>
              <a:ext uri="{FF2B5EF4-FFF2-40B4-BE49-F238E27FC236}">
                <a16:creationId xmlns:a16="http://schemas.microsoft.com/office/drawing/2014/main" id="{D0B6727B-EA3D-AB64-2BAF-E29A983E85E7}"/>
              </a:ext>
            </a:extLst>
          </p:cNvPr>
          <p:cNvSpPr txBox="1">
            <a:spLocks/>
          </p:cNvSpPr>
          <p:nvPr/>
        </p:nvSpPr>
        <p:spPr>
          <a:xfrm>
            <a:off x="1371600" y="4416972"/>
            <a:ext cx="9601200" cy="1485900"/>
          </a:xfrm>
          <a:prstGeom prst="rect">
            <a:avLst/>
          </a:prstGeom>
        </p:spPr>
        <p:txBody>
          <a:bodyPr vert="horz" lIns="91440" tIns="45720" rIns="91440" bIns="45720" rtlCol="0" anchor="ctr">
            <a:normAutofit/>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pPr algn="ctr"/>
            <a:r>
              <a:rPr lang="en-US" dirty="0"/>
              <a:t>Who are you spending your time with?</a:t>
            </a:r>
          </a:p>
        </p:txBody>
      </p:sp>
    </p:spTree>
    <p:extLst>
      <p:ext uri="{BB962C8B-B14F-4D97-AF65-F5344CB8AC3E}">
        <p14:creationId xmlns:p14="http://schemas.microsoft.com/office/powerpoint/2010/main" val="4236427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C2B7AB3-CF93-6191-9A0C-F9745476D8D1}"/>
              </a:ext>
            </a:extLst>
          </p:cNvPr>
          <p:cNvSpPr>
            <a:spLocks noGrp="1"/>
          </p:cNvSpPr>
          <p:nvPr>
            <p:ph idx="1"/>
          </p:nvPr>
        </p:nvSpPr>
        <p:spPr>
          <a:xfrm>
            <a:off x="1219201" y="1123486"/>
            <a:ext cx="9639868" cy="3516753"/>
          </a:xfrm>
        </p:spPr>
        <p:txBody>
          <a:bodyPr anchor="ctr">
            <a:normAutofit/>
          </a:bodyPr>
          <a:lstStyle/>
          <a:p>
            <a:pPr marL="0" indent="0">
              <a:buNone/>
            </a:pPr>
            <a:r>
              <a:rPr lang="en-US" sz="2800" b="1" baseline="30000" dirty="0"/>
              <a:t>17 </a:t>
            </a:r>
            <a:r>
              <a:rPr lang="en-US" sz="2800" dirty="0"/>
              <a:t>“</a:t>
            </a:r>
            <a:r>
              <a:rPr lang="en-US" sz="2800" b="1" dirty="0">
                <a:solidFill>
                  <a:schemeClr val="accent2"/>
                </a:solidFill>
              </a:rPr>
              <a:t>You shall </a:t>
            </a:r>
            <a:r>
              <a:rPr lang="en-US" sz="2800" b="1" u="sng" dirty="0">
                <a:solidFill>
                  <a:schemeClr val="accent2"/>
                </a:solidFill>
              </a:rPr>
              <a:t>not hate</a:t>
            </a:r>
            <a:r>
              <a:rPr lang="en-US" sz="2800" b="1" dirty="0">
                <a:solidFill>
                  <a:schemeClr val="accent2"/>
                </a:solidFill>
              </a:rPr>
              <a:t> your brother</a:t>
            </a:r>
            <a:r>
              <a:rPr lang="en-US" sz="2800" dirty="0"/>
              <a:t> in your heart, but </a:t>
            </a:r>
            <a:r>
              <a:rPr lang="en-US" sz="2800" b="1" dirty="0">
                <a:solidFill>
                  <a:schemeClr val="accent2"/>
                </a:solidFill>
              </a:rPr>
              <a:t>you shall reason frankly</a:t>
            </a:r>
            <a:r>
              <a:rPr lang="en-US" sz="2800" dirty="0"/>
              <a:t> with your neighbor,</a:t>
            </a:r>
            <a:r>
              <a:rPr lang="en-US" sz="2800" b="1" dirty="0"/>
              <a:t> </a:t>
            </a:r>
            <a:r>
              <a:rPr lang="en-US" sz="2800" b="1" dirty="0">
                <a:solidFill>
                  <a:schemeClr val="accent2"/>
                </a:solidFill>
              </a:rPr>
              <a:t>lest you incur sin because of him</a:t>
            </a:r>
          </a:p>
          <a:p>
            <a:pPr marL="0" indent="0">
              <a:buNone/>
            </a:pPr>
            <a:r>
              <a:rPr lang="en-US" sz="2800" dirty="0"/>
              <a:t>Leviticus 19:17.</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04151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AC2B7AB3-CF93-6191-9A0C-F9745476D8D1}"/>
              </a:ext>
            </a:extLst>
          </p:cNvPr>
          <p:cNvSpPr>
            <a:spLocks noGrp="1"/>
          </p:cNvSpPr>
          <p:nvPr>
            <p:ph idx="1"/>
          </p:nvPr>
        </p:nvSpPr>
        <p:spPr>
          <a:xfrm>
            <a:off x="1219201" y="1123486"/>
            <a:ext cx="9639868" cy="3516753"/>
          </a:xfrm>
        </p:spPr>
        <p:txBody>
          <a:bodyPr anchor="ctr">
            <a:normAutofit/>
          </a:bodyPr>
          <a:lstStyle/>
          <a:p>
            <a:pPr marL="0" indent="0">
              <a:buNone/>
            </a:pPr>
            <a:r>
              <a:rPr lang="en-US" sz="2800" b="1" baseline="30000" dirty="0"/>
              <a:t>15 </a:t>
            </a:r>
            <a:r>
              <a:rPr lang="en-US" sz="2800" dirty="0"/>
              <a:t>The Lord God took the man and put him in the garden of Eden </a:t>
            </a:r>
            <a:r>
              <a:rPr lang="en-US" sz="2800" b="1" dirty="0">
                <a:solidFill>
                  <a:schemeClr val="accent2"/>
                </a:solidFill>
              </a:rPr>
              <a:t>to work it </a:t>
            </a:r>
            <a:r>
              <a:rPr lang="en-US" sz="2800" dirty="0"/>
              <a:t>and keep it.</a:t>
            </a:r>
          </a:p>
          <a:p>
            <a:pPr marL="0" indent="0">
              <a:buNone/>
            </a:pPr>
            <a:endParaRPr lang="en-US" sz="2800" dirty="0"/>
          </a:p>
          <a:p>
            <a:pPr marL="0" indent="0">
              <a:buNone/>
            </a:pPr>
            <a:r>
              <a:rPr lang="en-US" sz="2800" dirty="0"/>
              <a:t>Genesis 2:15</a:t>
            </a: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3629435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CD28F-34EE-5260-6DBE-EC816200810A}"/>
              </a:ext>
            </a:extLst>
          </p:cNvPr>
          <p:cNvSpPr>
            <a:spLocks noGrp="1"/>
          </p:cNvSpPr>
          <p:nvPr>
            <p:ph type="title"/>
          </p:nvPr>
        </p:nvSpPr>
        <p:spPr>
          <a:xfrm>
            <a:off x="1371600" y="685800"/>
            <a:ext cx="9601200" cy="1485900"/>
          </a:xfrm>
        </p:spPr>
        <p:txBody>
          <a:bodyPr>
            <a:normAutofit/>
          </a:bodyPr>
          <a:lstStyle/>
          <a:p>
            <a:r>
              <a:rPr lang="en-US" dirty="0"/>
              <a:t>Summary</a:t>
            </a:r>
            <a:endParaRPr lang="en-US"/>
          </a:p>
        </p:txBody>
      </p:sp>
      <p:graphicFrame>
        <p:nvGraphicFramePr>
          <p:cNvPr id="7" name="Content Placeholder 2">
            <a:extLst>
              <a:ext uri="{FF2B5EF4-FFF2-40B4-BE49-F238E27FC236}">
                <a16:creationId xmlns:a16="http://schemas.microsoft.com/office/drawing/2014/main" id="{F971269A-013A-A8E4-9664-83497135C912}"/>
              </a:ext>
            </a:extLst>
          </p:cNvPr>
          <p:cNvGraphicFramePr>
            <a:graphicFrameLocks noGrp="1"/>
          </p:cNvGraphicFramePr>
          <p:nvPr>
            <p:ph idx="1"/>
            <p:extLst>
              <p:ext uri="{D42A27DB-BD31-4B8C-83A1-F6EECF244321}">
                <p14:modId xmlns:p14="http://schemas.microsoft.com/office/powerpoint/2010/main" val="1711906252"/>
              </p:ext>
            </p:extLst>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522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92A64-63E4-731F-6E9F-E8B9478AE07F}"/>
              </a:ext>
            </a:extLst>
          </p:cNvPr>
          <p:cNvSpPr>
            <a:spLocks noGrp="1"/>
          </p:cNvSpPr>
          <p:nvPr>
            <p:ph type="title"/>
          </p:nvPr>
        </p:nvSpPr>
        <p:spPr/>
        <p:txBody>
          <a:bodyPr/>
          <a:lstStyle/>
          <a:p>
            <a:r>
              <a:rPr lang="en-US" dirty="0"/>
              <a:t>The End</a:t>
            </a:r>
          </a:p>
        </p:txBody>
      </p:sp>
      <p:sp>
        <p:nvSpPr>
          <p:cNvPr id="3" name="Content Placeholder 2">
            <a:extLst>
              <a:ext uri="{FF2B5EF4-FFF2-40B4-BE49-F238E27FC236}">
                <a16:creationId xmlns:a16="http://schemas.microsoft.com/office/drawing/2014/main" id="{F4F3BC50-E864-881C-B4F7-19BAF96C226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6606492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500F5F-FA53-B509-9D55-3113E326BDF4}"/>
              </a:ext>
            </a:extLst>
          </p:cNvPr>
          <p:cNvSpPr>
            <a:spLocks noGrp="1"/>
          </p:cNvSpPr>
          <p:nvPr>
            <p:ph idx="1"/>
          </p:nvPr>
        </p:nvSpPr>
        <p:spPr>
          <a:xfrm>
            <a:off x="762000" y="1632857"/>
            <a:ext cx="10668000" cy="4463143"/>
          </a:xfrm>
        </p:spPr>
        <p:txBody>
          <a:bodyPr>
            <a:normAutofit fontScale="85000" lnSpcReduction="20000"/>
          </a:bodyPr>
          <a:lstStyle/>
          <a:p>
            <a:r>
              <a:rPr lang="en-US" dirty="0"/>
              <a:t>Distribution of Work: Moses / Jethro</a:t>
            </a:r>
          </a:p>
          <a:p>
            <a:r>
              <a:rPr lang="en-US" dirty="0"/>
              <a:t>Spirituality combats burnout</a:t>
            </a:r>
          </a:p>
          <a:p>
            <a:r>
              <a:rPr lang="en-US" dirty="0"/>
              <a:t>Self-care implies not only caring for one’s body as the temple of the Holy Spirit (1 Corinthians 6:19-20) by getting proper exercise, sleep, and nutrition; it also means taking time to laugh, to engage in hobbies, to be with friends, to be alone, to go for a hike, to soak in a bath, to read a book, to journal, in essence to actually enjoy those things that God has made to be life-giving to you. </a:t>
            </a:r>
          </a:p>
          <a:p>
            <a:r>
              <a:rPr lang="en-US" dirty="0"/>
              <a:t>As burnout is experienced as a diminished sense of personal accomplishment, emotional exhaustion, and depersonalization, Christian spiritual practices enable reconnecting with the empowering, living spirit of God.</a:t>
            </a:r>
          </a:p>
          <a:p>
            <a:r>
              <a:rPr lang="en-US" dirty="0"/>
              <a:t>Burnout is an international problem that has been attributed to perceived high workloads, inadequate communication, demanding physical conditions, lack of managerial support, conflicting values, absence of fairness, breakdown of community, decline of available workforce, and low financial rewards</a:t>
            </a:r>
          </a:p>
          <a:p>
            <a:r>
              <a:rPr lang="en-US" dirty="0"/>
              <a:t>Taken together, burnout’s effects of emotional exhaustion, depersonalization, and a depleted sense of personal accomplishment on employees leads to a sense of stagnation. When one’s sense of meaning in one’s work is diminished due to burnout or compassion fatigue, stagnation or lack of caring takes hold. In other words, one’s psychological resources to meaningfully engage in work are depleted, leading to lower levels of job satisfaction, higher levels of intent to turnover, higher absenteeism, lower morale, and a deterioration in the quality of care provided.</a:t>
            </a:r>
          </a:p>
        </p:txBody>
      </p:sp>
      <p:sp>
        <p:nvSpPr>
          <p:cNvPr id="4" name="TextBox 3">
            <a:extLst>
              <a:ext uri="{FF2B5EF4-FFF2-40B4-BE49-F238E27FC236}">
                <a16:creationId xmlns:a16="http://schemas.microsoft.com/office/drawing/2014/main" id="{D055BD1D-4660-5A8B-2AEE-5E9A34638AB7}"/>
              </a:ext>
            </a:extLst>
          </p:cNvPr>
          <p:cNvSpPr txBox="1"/>
          <p:nvPr/>
        </p:nvSpPr>
        <p:spPr>
          <a:xfrm>
            <a:off x="1668922" y="392668"/>
            <a:ext cx="8854155" cy="369332"/>
          </a:xfrm>
          <a:prstGeom prst="rect">
            <a:avLst/>
          </a:prstGeom>
          <a:noFill/>
        </p:spPr>
        <p:txBody>
          <a:bodyPr wrap="none" rtlCol="0">
            <a:spAutoFit/>
          </a:bodyPr>
          <a:lstStyle/>
          <a:p>
            <a:pPr algn="ctr"/>
            <a:r>
              <a:rPr lang="en-US" dirty="0"/>
              <a:t>Emotional Exhaustion &gt; Depersonalization &gt; Diminished Sense of Personal Accomplishment</a:t>
            </a:r>
          </a:p>
        </p:txBody>
      </p:sp>
    </p:spTree>
    <p:extLst>
      <p:ext uri="{BB962C8B-B14F-4D97-AF65-F5344CB8AC3E}">
        <p14:creationId xmlns:p14="http://schemas.microsoft.com/office/powerpoint/2010/main" val="37151475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D3ECC-38CA-863A-D9E4-0EBB4E02F4E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B9F1377-AB97-1F62-F5AC-CA4445D0980F}"/>
              </a:ext>
            </a:extLst>
          </p:cNvPr>
          <p:cNvSpPr>
            <a:spLocks noGrp="1"/>
          </p:cNvSpPr>
          <p:nvPr>
            <p:ph idx="1"/>
          </p:nvPr>
        </p:nvSpPr>
        <p:spPr/>
        <p:txBody>
          <a:bodyPr>
            <a:normAutofit/>
          </a:bodyPr>
          <a:lstStyle/>
          <a:p>
            <a:r>
              <a:rPr lang="en-US" dirty="0"/>
              <a:t>The main difference between compassion fatigue and burnout is whether the focus is on psychological factors (compassion fatigue) or workplace environment (burnout)</a:t>
            </a:r>
          </a:p>
          <a:p>
            <a:r>
              <a:rPr lang="en-US" dirty="0"/>
              <a:t>When one’s sense of meaning in one’s work is diminished due to burnout or compassion fatigue, stagnation or lack of caring takes hold. In other words, one’s psychological resources to meaningfully engage in work are depleted, leading to lower levels of job satisfaction, higher levels of intent to turnover, higher absenteeism, lower morale, and a deterioration in the quality of care provided. </a:t>
            </a:r>
          </a:p>
        </p:txBody>
      </p:sp>
    </p:spTree>
    <p:extLst>
      <p:ext uri="{BB962C8B-B14F-4D97-AF65-F5344CB8AC3E}">
        <p14:creationId xmlns:p14="http://schemas.microsoft.com/office/powerpoint/2010/main" val="1119250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descr="Just Office Stress - COMPILATION">
            <a:hlinkClick r:id="" action="ppaction://media"/>
            <a:extLst>
              <a:ext uri="{FF2B5EF4-FFF2-40B4-BE49-F238E27FC236}">
                <a16:creationId xmlns:a16="http://schemas.microsoft.com/office/drawing/2014/main" id="{63B6B637-7404-8E51-4F10-E9326625F868}"/>
              </a:ext>
            </a:extLst>
          </p:cNvPr>
          <p:cNvPicPr>
            <a:picLocks noRot="1" noChangeAspect="1"/>
          </p:cNvPicPr>
          <p:nvPr>
            <a:videoFile r:link="rId1"/>
          </p:nvPr>
        </p:nvPicPr>
        <p:blipFill>
          <a:blip r:embed="rId4"/>
          <a:stretch>
            <a:fillRect/>
          </a:stretch>
        </p:blipFill>
        <p:spPr>
          <a:xfrm>
            <a:off x="1626185" y="75346"/>
            <a:ext cx="8939629" cy="6704722"/>
          </a:xfrm>
          <a:prstGeom prst="rect">
            <a:avLst/>
          </a:prstGeom>
        </p:spPr>
      </p:pic>
    </p:spTree>
    <p:extLst>
      <p:ext uri="{BB962C8B-B14F-4D97-AF65-F5344CB8AC3E}">
        <p14:creationId xmlns:p14="http://schemas.microsoft.com/office/powerpoint/2010/main" val="3002342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descr="Map&#10;&#10;Description automatically generated">
            <a:extLst>
              <a:ext uri="{FF2B5EF4-FFF2-40B4-BE49-F238E27FC236}">
                <a16:creationId xmlns:a16="http://schemas.microsoft.com/office/drawing/2014/main" id="{6B0F5404-C89B-BA66-F894-B02B7F33C271}"/>
              </a:ext>
            </a:extLst>
          </p:cNvPr>
          <p:cNvPicPr>
            <a:picLocks noChangeAspect="1"/>
          </p:cNvPicPr>
          <p:nvPr/>
        </p:nvPicPr>
        <p:blipFill>
          <a:blip r:embed="rId3"/>
          <a:stretch>
            <a:fillRect/>
          </a:stretch>
        </p:blipFill>
        <p:spPr>
          <a:xfrm>
            <a:off x="2106000" y="0"/>
            <a:ext cx="8574700" cy="6816886"/>
          </a:xfrm>
          <a:prstGeom prst="rect">
            <a:avLst/>
          </a:prstGeom>
        </p:spPr>
      </p:pic>
      <p:sp>
        <p:nvSpPr>
          <p:cNvPr id="5" name="Oval 4">
            <a:extLst>
              <a:ext uri="{FF2B5EF4-FFF2-40B4-BE49-F238E27FC236}">
                <a16:creationId xmlns:a16="http://schemas.microsoft.com/office/drawing/2014/main" id="{E38E6BA3-06BC-F4FA-54D1-35362F8BAE7D}"/>
              </a:ext>
            </a:extLst>
          </p:cNvPr>
          <p:cNvSpPr/>
          <p:nvPr/>
        </p:nvSpPr>
        <p:spPr>
          <a:xfrm>
            <a:off x="2634823" y="728318"/>
            <a:ext cx="1911371" cy="11853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452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3189-8CA5-C356-3D1E-92DC43C93467}"/>
              </a:ext>
            </a:extLst>
          </p:cNvPr>
          <p:cNvSpPr>
            <a:spLocks noGrp="1"/>
          </p:cNvSpPr>
          <p:nvPr>
            <p:ph type="title"/>
          </p:nvPr>
        </p:nvSpPr>
        <p:spPr>
          <a:xfrm>
            <a:off x="901700" y="1137557"/>
            <a:ext cx="3800929" cy="4572000"/>
          </a:xfrm>
        </p:spPr>
        <p:txBody>
          <a:bodyPr anchor="ctr">
            <a:normAutofit/>
          </a:bodyPr>
          <a:lstStyle/>
          <a:p>
            <a:pPr algn="ctr"/>
            <a:r>
              <a:rPr lang="en-US" dirty="0"/>
              <a:t>2 Thessalonians 3:6–15</a:t>
            </a:r>
          </a:p>
        </p:txBody>
      </p:sp>
      <p:sp>
        <p:nvSpPr>
          <p:cNvPr id="3" name="Content Placeholder 2">
            <a:extLst>
              <a:ext uri="{FF2B5EF4-FFF2-40B4-BE49-F238E27FC236}">
                <a16:creationId xmlns:a16="http://schemas.microsoft.com/office/drawing/2014/main" id="{4A492592-A739-6286-311D-FC888C8E6E49}"/>
              </a:ext>
            </a:extLst>
          </p:cNvPr>
          <p:cNvSpPr>
            <a:spLocks noGrp="1"/>
          </p:cNvSpPr>
          <p:nvPr>
            <p:ph idx="1"/>
          </p:nvPr>
        </p:nvSpPr>
        <p:spPr>
          <a:xfrm>
            <a:off x="5313941" y="326571"/>
            <a:ext cx="6627688" cy="6193972"/>
          </a:xfrm>
        </p:spPr>
        <p:txBody>
          <a:bodyPr anchor="ctr">
            <a:normAutofit/>
          </a:bodyPr>
          <a:lstStyle/>
          <a:p>
            <a:pPr marL="0" indent="0">
              <a:buNone/>
            </a:pPr>
            <a:r>
              <a:rPr lang="en-US" sz="1800" b="1" baseline="30000" dirty="0"/>
              <a:t>6 </a:t>
            </a:r>
            <a:r>
              <a:rPr lang="en-US" sz="1800" dirty="0"/>
              <a:t>Now we </a:t>
            </a:r>
            <a:r>
              <a:rPr lang="en-US" sz="1800" b="1" dirty="0"/>
              <a:t>command</a:t>
            </a:r>
            <a:r>
              <a:rPr lang="en-US" sz="1800" dirty="0"/>
              <a:t> you, brothers, in the name of our Lord Jesus Christ, that you </a:t>
            </a:r>
            <a:r>
              <a:rPr lang="en-US" sz="1800" b="1" dirty="0">
                <a:solidFill>
                  <a:schemeClr val="accent2"/>
                </a:solidFill>
              </a:rPr>
              <a:t>keep away from any brother who is walking in idleness</a:t>
            </a:r>
            <a:r>
              <a:rPr lang="en-US" sz="1800" dirty="0"/>
              <a:t> and not in accord with the tradition that you received from us. </a:t>
            </a:r>
            <a:r>
              <a:rPr lang="en-US" sz="1800" b="1" baseline="30000" dirty="0"/>
              <a:t>7 </a:t>
            </a:r>
            <a:r>
              <a:rPr lang="en-US" sz="1800" dirty="0"/>
              <a:t>For you yourselves know how you ought to imitate us, because we were not idle when we were with you, </a:t>
            </a:r>
            <a:r>
              <a:rPr lang="en-US" sz="1800" b="1" baseline="30000" dirty="0"/>
              <a:t>8 </a:t>
            </a:r>
            <a:r>
              <a:rPr lang="en-US" sz="1800" dirty="0"/>
              <a:t>nor did we eat anyone’s bread without paying for it, but </a:t>
            </a:r>
            <a:r>
              <a:rPr lang="en-US" sz="1800" b="1" dirty="0">
                <a:solidFill>
                  <a:schemeClr val="accent2"/>
                </a:solidFill>
              </a:rPr>
              <a:t>with toil and labor we worked night and day</a:t>
            </a:r>
            <a:r>
              <a:rPr lang="en-US" sz="1800" dirty="0"/>
              <a:t>, that we might not be a burden to any of you. </a:t>
            </a:r>
            <a:r>
              <a:rPr lang="en-US" sz="1800" b="1" baseline="30000" dirty="0"/>
              <a:t>9 </a:t>
            </a:r>
            <a:r>
              <a:rPr lang="en-US" sz="1800" dirty="0"/>
              <a:t>It was not because we do not have that right, but </a:t>
            </a:r>
            <a:r>
              <a:rPr lang="en-US" sz="1800" b="1" dirty="0">
                <a:solidFill>
                  <a:schemeClr val="accent2"/>
                </a:solidFill>
              </a:rPr>
              <a:t>to give you in ourselves an example to imitate.</a:t>
            </a:r>
            <a:r>
              <a:rPr lang="en-US" sz="1800" dirty="0"/>
              <a:t> </a:t>
            </a:r>
            <a:r>
              <a:rPr lang="en-US" sz="1800" b="1" baseline="30000" dirty="0"/>
              <a:t>10 </a:t>
            </a:r>
            <a:r>
              <a:rPr lang="en-US" sz="1800" dirty="0"/>
              <a:t>For even when we were with you, we would give you this command: </a:t>
            </a:r>
            <a:r>
              <a:rPr lang="en-US" sz="1800" b="1" dirty="0">
                <a:solidFill>
                  <a:schemeClr val="accent2"/>
                </a:solidFill>
              </a:rPr>
              <a:t>If anyone is not willing to work, let him not eat.</a:t>
            </a:r>
            <a:r>
              <a:rPr lang="en-US" sz="1800" dirty="0"/>
              <a:t> </a:t>
            </a:r>
            <a:r>
              <a:rPr lang="en-US" sz="1800" b="1" baseline="30000" dirty="0"/>
              <a:t>11 </a:t>
            </a:r>
            <a:r>
              <a:rPr lang="en-US" sz="1800" dirty="0"/>
              <a:t>For we hear that some among you walk in idleness, not busy at work, but busybodies. </a:t>
            </a:r>
            <a:r>
              <a:rPr lang="en-US" sz="1800" b="1" baseline="30000" dirty="0">
                <a:solidFill>
                  <a:schemeClr val="accent2"/>
                </a:solidFill>
              </a:rPr>
              <a:t>12</a:t>
            </a:r>
            <a:r>
              <a:rPr lang="en-US" sz="1800" baseline="30000" dirty="0">
                <a:solidFill>
                  <a:schemeClr val="accent2"/>
                </a:solidFill>
              </a:rPr>
              <a:t> </a:t>
            </a:r>
            <a:r>
              <a:rPr lang="en-US" sz="1800" b="1" dirty="0">
                <a:solidFill>
                  <a:schemeClr val="accent2"/>
                </a:solidFill>
              </a:rPr>
              <a:t>Now such persons we command and encourage in the Lord Jesus Christ to do their work quietly and to earn their own living. </a:t>
            </a:r>
          </a:p>
          <a:p>
            <a:pPr marL="0" indent="0">
              <a:buNone/>
            </a:pPr>
            <a:r>
              <a:rPr lang="en-US" sz="1800" b="1" baseline="30000" dirty="0"/>
              <a:t>13 </a:t>
            </a:r>
            <a:r>
              <a:rPr lang="en-US" sz="1800" dirty="0"/>
              <a:t>As for you, brothers, </a:t>
            </a:r>
            <a:r>
              <a:rPr lang="en-US" sz="1800" b="1" dirty="0">
                <a:solidFill>
                  <a:schemeClr val="accent2"/>
                </a:solidFill>
              </a:rPr>
              <a:t>do not grow weary in doing good</a:t>
            </a:r>
            <a:r>
              <a:rPr lang="en-US" sz="1800" dirty="0"/>
              <a:t>. </a:t>
            </a:r>
            <a:r>
              <a:rPr lang="en-US" sz="1800" b="1" baseline="30000" dirty="0"/>
              <a:t>14 </a:t>
            </a:r>
            <a:r>
              <a:rPr lang="en-US" sz="1800" dirty="0"/>
              <a:t>If anyone does not obey what we say in this letter, take note of that person, and </a:t>
            </a:r>
            <a:r>
              <a:rPr lang="en-US" sz="1800" b="1" dirty="0">
                <a:solidFill>
                  <a:schemeClr val="accent2"/>
                </a:solidFill>
              </a:rPr>
              <a:t>have nothing to do with him, that he may be ashamed. </a:t>
            </a:r>
            <a:r>
              <a:rPr lang="en-US" sz="1800" b="1" baseline="30000" dirty="0">
                <a:solidFill>
                  <a:schemeClr val="accent2"/>
                </a:solidFill>
              </a:rPr>
              <a:t>15 </a:t>
            </a:r>
            <a:r>
              <a:rPr lang="en-US" sz="1800" b="1" dirty="0">
                <a:solidFill>
                  <a:schemeClr val="accent2"/>
                </a:solidFill>
              </a:rPr>
              <a:t>Do not regard him as an enemy, but </a:t>
            </a:r>
            <a:r>
              <a:rPr lang="en-US" sz="1800" b="1" u="sng" dirty="0">
                <a:solidFill>
                  <a:schemeClr val="accent2"/>
                </a:solidFill>
              </a:rPr>
              <a:t>warn him as a brother.</a:t>
            </a:r>
            <a:r>
              <a:rPr lang="en-US" sz="1800" b="1" dirty="0">
                <a:solidFill>
                  <a:schemeClr val="accent4"/>
                </a:solidFill>
              </a:rPr>
              <a:t> </a:t>
            </a:r>
          </a:p>
        </p:txBody>
      </p:sp>
    </p:spTree>
    <p:extLst>
      <p:ext uri="{BB962C8B-B14F-4D97-AF65-F5344CB8AC3E}">
        <p14:creationId xmlns:p14="http://schemas.microsoft.com/office/powerpoint/2010/main" val="3772974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3189-8CA5-C356-3D1E-92DC43C93467}"/>
              </a:ext>
            </a:extLst>
          </p:cNvPr>
          <p:cNvSpPr>
            <a:spLocks noGrp="1"/>
          </p:cNvSpPr>
          <p:nvPr>
            <p:ph type="title"/>
          </p:nvPr>
        </p:nvSpPr>
        <p:spPr>
          <a:xfrm>
            <a:off x="1143835" y="1137557"/>
            <a:ext cx="3558794" cy="4572000"/>
          </a:xfrm>
        </p:spPr>
        <p:txBody>
          <a:bodyPr anchor="ctr">
            <a:normAutofit/>
          </a:bodyPr>
          <a:lstStyle/>
          <a:p>
            <a:pPr algn="ctr"/>
            <a:r>
              <a:rPr lang="en-US" b="1" dirty="0"/>
              <a:t>Burnout</a:t>
            </a:r>
          </a:p>
        </p:txBody>
      </p:sp>
      <p:sp>
        <p:nvSpPr>
          <p:cNvPr id="3" name="Content Placeholder 2">
            <a:extLst>
              <a:ext uri="{FF2B5EF4-FFF2-40B4-BE49-F238E27FC236}">
                <a16:creationId xmlns:a16="http://schemas.microsoft.com/office/drawing/2014/main" id="{4A492592-A739-6286-311D-FC888C8E6E49}"/>
              </a:ext>
            </a:extLst>
          </p:cNvPr>
          <p:cNvSpPr>
            <a:spLocks noGrp="1"/>
          </p:cNvSpPr>
          <p:nvPr>
            <p:ph idx="1"/>
          </p:nvPr>
        </p:nvSpPr>
        <p:spPr>
          <a:xfrm>
            <a:off x="5313941" y="326571"/>
            <a:ext cx="6627688" cy="6193972"/>
          </a:xfrm>
        </p:spPr>
        <p:txBody>
          <a:bodyPr anchor="ctr">
            <a:normAutofit/>
          </a:bodyPr>
          <a:lstStyle/>
          <a:p>
            <a:pPr marL="0" indent="0">
              <a:buNone/>
            </a:pPr>
            <a:r>
              <a:rPr lang="en-US" sz="1800" b="1" baseline="30000" dirty="0">
                <a:solidFill>
                  <a:schemeClr val="bg1">
                    <a:lumMod val="75000"/>
                  </a:schemeClr>
                </a:solidFill>
              </a:rPr>
              <a:t>6 </a:t>
            </a:r>
            <a:r>
              <a:rPr lang="en-US" sz="1800" dirty="0">
                <a:solidFill>
                  <a:schemeClr val="bg1">
                    <a:lumMod val="75000"/>
                  </a:schemeClr>
                </a:solidFill>
              </a:rPr>
              <a:t>Now we command you, brothers, in the name of our Lord Jesus Christ, that you </a:t>
            </a:r>
            <a:r>
              <a:rPr lang="en-US" sz="1800" b="1" dirty="0">
                <a:solidFill>
                  <a:schemeClr val="bg1">
                    <a:lumMod val="75000"/>
                  </a:schemeClr>
                </a:solidFill>
              </a:rPr>
              <a:t>keep away from any brother who is walking in idleness</a:t>
            </a:r>
            <a:r>
              <a:rPr lang="en-US" sz="1800" dirty="0">
                <a:solidFill>
                  <a:schemeClr val="bg1">
                    <a:lumMod val="75000"/>
                  </a:schemeClr>
                </a:solidFill>
              </a:rPr>
              <a:t> and not in accord with the tradition that you received from us.</a:t>
            </a:r>
            <a:r>
              <a:rPr lang="en-US" sz="1800" dirty="0"/>
              <a:t> </a:t>
            </a:r>
            <a:r>
              <a:rPr lang="en-US" sz="1800" b="1" baseline="30000" dirty="0">
                <a:solidFill>
                  <a:schemeClr val="bg1">
                    <a:lumMod val="75000"/>
                  </a:schemeClr>
                </a:solidFill>
              </a:rPr>
              <a:t>7 </a:t>
            </a:r>
            <a:r>
              <a:rPr lang="en-US" sz="1800" dirty="0">
                <a:solidFill>
                  <a:schemeClr val="bg1">
                    <a:lumMod val="75000"/>
                  </a:schemeClr>
                </a:solidFill>
              </a:rPr>
              <a:t>For you yourselves know how you ought to imitate us, because we were not idle when we were with you, </a:t>
            </a:r>
            <a:r>
              <a:rPr lang="en-US" sz="1800" b="1" baseline="30000" dirty="0">
                <a:solidFill>
                  <a:schemeClr val="bg1">
                    <a:lumMod val="75000"/>
                  </a:schemeClr>
                </a:solidFill>
              </a:rPr>
              <a:t>8 </a:t>
            </a:r>
            <a:r>
              <a:rPr lang="en-US" sz="1800" dirty="0">
                <a:solidFill>
                  <a:schemeClr val="bg1">
                    <a:lumMod val="75000"/>
                  </a:schemeClr>
                </a:solidFill>
              </a:rPr>
              <a:t>nor did we eat anyone’s bread without paying for it, but </a:t>
            </a:r>
            <a:r>
              <a:rPr lang="en-US" sz="1800" b="1" dirty="0">
                <a:solidFill>
                  <a:schemeClr val="bg1">
                    <a:lumMod val="75000"/>
                  </a:schemeClr>
                </a:solidFill>
              </a:rPr>
              <a:t>with toil and labor we worked night and day</a:t>
            </a:r>
            <a:r>
              <a:rPr lang="en-US" sz="1800" dirty="0">
                <a:solidFill>
                  <a:schemeClr val="bg1">
                    <a:lumMod val="75000"/>
                  </a:schemeClr>
                </a:solidFill>
              </a:rPr>
              <a:t>, that we might not be a burden to any of you. </a:t>
            </a:r>
            <a:r>
              <a:rPr lang="en-US" sz="1800" b="1" baseline="30000" dirty="0">
                <a:solidFill>
                  <a:schemeClr val="bg1">
                    <a:lumMod val="75000"/>
                  </a:schemeClr>
                </a:solidFill>
              </a:rPr>
              <a:t>9 </a:t>
            </a:r>
            <a:r>
              <a:rPr lang="en-US" sz="1800" dirty="0">
                <a:solidFill>
                  <a:schemeClr val="bg1">
                    <a:lumMod val="75000"/>
                  </a:schemeClr>
                </a:solidFill>
              </a:rPr>
              <a:t>It was not because we do not have that right, but </a:t>
            </a:r>
            <a:r>
              <a:rPr lang="en-US" sz="1800" b="1" dirty="0">
                <a:solidFill>
                  <a:schemeClr val="bg1">
                    <a:lumMod val="75000"/>
                  </a:schemeClr>
                </a:solidFill>
              </a:rPr>
              <a:t>to give you in ourselves an example to imitate.</a:t>
            </a:r>
            <a:r>
              <a:rPr lang="en-US" sz="1800" dirty="0">
                <a:solidFill>
                  <a:schemeClr val="bg1">
                    <a:lumMod val="75000"/>
                  </a:schemeClr>
                </a:solidFill>
              </a:rPr>
              <a:t> </a:t>
            </a:r>
            <a:r>
              <a:rPr lang="en-US" sz="1800" b="1" baseline="30000" dirty="0">
                <a:solidFill>
                  <a:schemeClr val="bg1">
                    <a:lumMod val="75000"/>
                  </a:schemeClr>
                </a:solidFill>
              </a:rPr>
              <a:t>10 </a:t>
            </a:r>
            <a:r>
              <a:rPr lang="en-US" sz="1800" dirty="0">
                <a:solidFill>
                  <a:schemeClr val="bg1">
                    <a:lumMod val="75000"/>
                  </a:schemeClr>
                </a:solidFill>
              </a:rPr>
              <a:t>For even when we were with you, we would give you this command: </a:t>
            </a:r>
            <a:r>
              <a:rPr lang="en-US" sz="1800" b="1" dirty="0">
                <a:solidFill>
                  <a:schemeClr val="bg1">
                    <a:lumMod val="75000"/>
                  </a:schemeClr>
                </a:solidFill>
              </a:rPr>
              <a:t>If anyone is not willing to work, let him not eat.</a:t>
            </a:r>
            <a:r>
              <a:rPr lang="en-US" sz="1800" dirty="0">
                <a:solidFill>
                  <a:schemeClr val="bg1">
                    <a:lumMod val="75000"/>
                  </a:schemeClr>
                </a:solidFill>
              </a:rPr>
              <a:t> </a:t>
            </a:r>
            <a:r>
              <a:rPr lang="en-US" sz="1800" b="1" baseline="30000" dirty="0">
                <a:solidFill>
                  <a:schemeClr val="bg1">
                    <a:lumMod val="75000"/>
                  </a:schemeClr>
                </a:solidFill>
              </a:rPr>
              <a:t>11 </a:t>
            </a:r>
            <a:r>
              <a:rPr lang="en-US" sz="1800" dirty="0">
                <a:solidFill>
                  <a:schemeClr val="bg1">
                    <a:lumMod val="75000"/>
                  </a:schemeClr>
                </a:solidFill>
              </a:rPr>
              <a:t>For we hear that some among you walk in idleness, not busy at work, but busybodies. </a:t>
            </a:r>
            <a:r>
              <a:rPr lang="en-US" sz="1800" b="1" baseline="30000" dirty="0">
                <a:solidFill>
                  <a:schemeClr val="bg1">
                    <a:lumMod val="75000"/>
                  </a:schemeClr>
                </a:solidFill>
              </a:rPr>
              <a:t>12</a:t>
            </a:r>
            <a:r>
              <a:rPr lang="en-US" sz="1800" baseline="30000" dirty="0">
                <a:solidFill>
                  <a:schemeClr val="bg1">
                    <a:lumMod val="75000"/>
                  </a:schemeClr>
                </a:solidFill>
              </a:rPr>
              <a:t> </a:t>
            </a:r>
            <a:r>
              <a:rPr lang="en-US" sz="1800" b="1" dirty="0">
                <a:solidFill>
                  <a:schemeClr val="bg1">
                    <a:lumMod val="75000"/>
                  </a:schemeClr>
                </a:solidFill>
              </a:rPr>
              <a:t>Now such persons we command and encourage in the Lord Jesus Christ to do their work quietly and to earn their own living. </a:t>
            </a:r>
          </a:p>
          <a:p>
            <a:pPr marL="0" indent="0">
              <a:buNone/>
            </a:pPr>
            <a:r>
              <a:rPr lang="en-US" sz="1800" b="1" baseline="30000" dirty="0"/>
              <a:t>13 </a:t>
            </a:r>
            <a:r>
              <a:rPr lang="en-US" sz="1800" dirty="0"/>
              <a:t>As for you, brothers, </a:t>
            </a:r>
            <a:r>
              <a:rPr lang="en-US" sz="1800" b="1" dirty="0">
                <a:solidFill>
                  <a:schemeClr val="accent2"/>
                </a:solidFill>
              </a:rPr>
              <a:t>do not grow weary in doing good</a:t>
            </a:r>
            <a:r>
              <a:rPr lang="en-US" sz="1800" dirty="0"/>
              <a:t>. </a:t>
            </a:r>
            <a:r>
              <a:rPr lang="en-US" sz="1800" b="1" baseline="30000" dirty="0">
                <a:solidFill>
                  <a:schemeClr val="bg1">
                    <a:lumMod val="75000"/>
                  </a:schemeClr>
                </a:solidFill>
              </a:rPr>
              <a:t>14 </a:t>
            </a:r>
            <a:r>
              <a:rPr lang="en-US" sz="1800" dirty="0">
                <a:solidFill>
                  <a:schemeClr val="bg1">
                    <a:lumMod val="75000"/>
                  </a:schemeClr>
                </a:solidFill>
              </a:rPr>
              <a:t>If anyone does not obey what we say in this letter, take note of that person, and </a:t>
            </a:r>
            <a:r>
              <a:rPr lang="en-US" sz="1800" b="1" dirty="0">
                <a:solidFill>
                  <a:schemeClr val="bg1">
                    <a:lumMod val="75000"/>
                  </a:schemeClr>
                </a:solidFill>
              </a:rPr>
              <a:t>have nothing to do with him, that he may be ashamed. </a:t>
            </a:r>
            <a:r>
              <a:rPr lang="en-US" sz="1800" b="1" baseline="30000" dirty="0">
                <a:solidFill>
                  <a:schemeClr val="bg1">
                    <a:lumMod val="75000"/>
                  </a:schemeClr>
                </a:solidFill>
              </a:rPr>
              <a:t>15 </a:t>
            </a:r>
            <a:r>
              <a:rPr lang="en-US" sz="1800" b="1" dirty="0">
                <a:solidFill>
                  <a:schemeClr val="bg1">
                    <a:lumMod val="75000"/>
                  </a:schemeClr>
                </a:solidFill>
              </a:rPr>
              <a:t>Do not regard him as an enemy, but </a:t>
            </a:r>
            <a:r>
              <a:rPr lang="en-US" sz="1800" b="1" u="sng" dirty="0">
                <a:solidFill>
                  <a:schemeClr val="bg1">
                    <a:lumMod val="75000"/>
                  </a:schemeClr>
                </a:solidFill>
              </a:rPr>
              <a:t>warn him as a brother.</a:t>
            </a:r>
            <a:r>
              <a:rPr lang="en-US" sz="1800" b="1" dirty="0">
                <a:solidFill>
                  <a:schemeClr val="bg1">
                    <a:lumMod val="75000"/>
                  </a:schemeClr>
                </a:solidFill>
              </a:rPr>
              <a:t> </a:t>
            </a:r>
          </a:p>
        </p:txBody>
      </p:sp>
    </p:spTree>
    <p:extLst>
      <p:ext uri="{BB962C8B-B14F-4D97-AF65-F5344CB8AC3E}">
        <p14:creationId xmlns:p14="http://schemas.microsoft.com/office/powerpoint/2010/main" val="2834991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Content Placeholder 2">
            <a:extLst>
              <a:ext uri="{FF2B5EF4-FFF2-40B4-BE49-F238E27FC236}">
                <a16:creationId xmlns:a16="http://schemas.microsoft.com/office/drawing/2014/main" id="{55827DCD-2630-CF9F-B0A6-EED3B6E80DA3}"/>
              </a:ext>
            </a:extLst>
          </p:cNvPr>
          <p:cNvSpPr>
            <a:spLocks noGrp="1"/>
          </p:cNvSpPr>
          <p:nvPr>
            <p:ph idx="1"/>
          </p:nvPr>
        </p:nvSpPr>
        <p:spPr>
          <a:xfrm>
            <a:off x="1219201" y="1123486"/>
            <a:ext cx="9639868" cy="3808278"/>
          </a:xfrm>
        </p:spPr>
        <p:txBody>
          <a:bodyPr anchor="ctr">
            <a:normAutofit lnSpcReduction="10000"/>
          </a:bodyPr>
          <a:lstStyle/>
          <a:p>
            <a:pPr marL="0" indent="0">
              <a:buNone/>
            </a:pPr>
            <a:r>
              <a:rPr lang="en-US" sz="4800" b="1" dirty="0"/>
              <a:t>Weary</a:t>
            </a:r>
            <a:endParaRPr lang="en-US" sz="5400" b="1" dirty="0"/>
          </a:p>
          <a:p>
            <a:pPr marL="0" indent="0">
              <a:buNone/>
            </a:pPr>
            <a:r>
              <a:rPr lang="en-US" sz="2400" i="1" dirty="0" err="1"/>
              <a:t>wear·y</a:t>
            </a:r>
            <a:r>
              <a:rPr lang="en-US" sz="2400" i="1" dirty="0"/>
              <a:t> [ˈ</a:t>
            </a:r>
            <a:r>
              <a:rPr lang="en-US" sz="2400" i="1" dirty="0" err="1"/>
              <a:t>wirē</a:t>
            </a:r>
            <a:r>
              <a:rPr lang="en-US" sz="2400" i="1" dirty="0"/>
              <a:t>]</a:t>
            </a:r>
          </a:p>
          <a:p>
            <a:pPr marL="0" indent="0">
              <a:buNone/>
            </a:pPr>
            <a:r>
              <a:rPr lang="en-US" sz="2400" dirty="0"/>
              <a:t>adjective</a:t>
            </a:r>
          </a:p>
          <a:p>
            <a:pPr marL="0" indent="0">
              <a:buNone/>
            </a:pPr>
            <a:r>
              <a:rPr lang="en-US" sz="2400" dirty="0"/>
              <a:t>feeling or showing tiredness, especially as a result of excessive exertion or lack of sleep: </a:t>
            </a:r>
            <a:br>
              <a:rPr lang="en-US" sz="2400" dirty="0"/>
            </a:br>
            <a:endParaRPr lang="en-US" sz="2400" i="1" dirty="0"/>
          </a:p>
          <a:p>
            <a:pPr marL="0" indent="0">
              <a:buNone/>
            </a:pPr>
            <a:r>
              <a:rPr lang="en-US" sz="2400" i="1" dirty="0"/>
              <a:t>Synonyms: </a:t>
            </a:r>
            <a:r>
              <a:rPr lang="en-US" sz="2400" dirty="0"/>
              <a:t>tired, tired out, worn out, exhausted, fatigued, overtired, sleepy, drowsy, wearied, sapped, dog-tired, spent, drained, …</a:t>
            </a:r>
          </a:p>
          <a:p>
            <a:pPr marL="0" indent="0">
              <a:buNone/>
            </a:pPr>
            <a:endParaRPr lang="en-US" sz="2400" dirty="0"/>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9532302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098EF-B932-1D13-E984-9694DD521125}"/>
              </a:ext>
            </a:extLst>
          </p:cNvPr>
          <p:cNvSpPr>
            <a:spLocks noGrp="1"/>
          </p:cNvSpPr>
          <p:nvPr>
            <p:ph type="title"/>
          </p:nvPr>
        </p:nvSpPr>
        <p:spPr/>
        <p:txBody>
          <a:bodyPr/>
          <a:lstStyle/>
          <a:p>
            <a:r>
              <a:rPr lang="en-US" dirty="0"/>
              <a:t>What are the symptoms of burnout?</a:t>
            </a:r>
          </a:p>
        </p:txBody>
      </p:sp>
      <p:sp>
        <p:nvSpPr>
          <p:cNvPr id="3" name="Content Placeholder 2">
            <a:extLst>
              <a:ext uri="{FF2B5EF4-FFF2-40B4-BE49-F238E27FC236}">
                <a16:creationId xmlns:a16="http://schemas.microsoft.com/office/drawing/2014/main" id="{7A83F779-423A-D5EF-0D14-DE9284B7D02F}"/>
              </a:ext>
            </a:extLst>
          </p:cNvPr>
          <p:cNvSpPr>
            <a:spLocks noGrp="1"/>
          </p:cNvSpPr>
          <p:nvPr>
            <p:ph idx="1"/>
          </p:nvPr>
        </p:nvSpPr>
        <p:spPr>
          <a:xfrm>
            <a:off x="1371600" y="3276600"/>
            <a:ext cx="9601200" cy="2400301"/>
          </a:xfrm>
        </p:spPr>
        <p:txBody>
          <a:bodyPr/>
          <a:lstStyle/>
          <a:p>
            <a:r>
              <a:rPr lang="en-US" dirty="0"/>
              <a:t>Loss of Motivation</a:t>
            </a:r>
          </a:p>
          <a:p>
            <a:r>
              <a:rPr lang="en-US" dirty="0"/>
              <a:t>Emotional Depletion</a:t>
            </a:r>
          </a:p>
          <a:p>
            <a:r>
              <a:rPr lang="en-US" dirty="0"/>
              <a:t>Cynicism </a:t>
            </a:r>
          </a:p>
          <a:p>
            <a:r>
              <a:rPr lang="en-US" dirty="0"/>
              <a:t>Fatigue</a:t>
            </a:r>
          </a:p>
        </p:txBody>
      </p:sp>
      <p:graphicFrame>
        <p:nvGraphicFramePr>
          <p:cNvPr id="4" name="Diagram 3">
            <a:extLst>
              <a:ext uri="{FF2B5EF4-FFF2-40B4-BE49-F238E27FC236}">
                <a16:creationId xmlns:a16="http://schemas.microsoft.com/office/drawing/2014/main" id="{21EAED0D-9280-1B6C-AAA5-6299BDCE2D13}"/>
              </a:ext>
            </a:extLst>
          </p:cNvPr>
          <p:cNvGraphicFramePr/>
          <p:nvPr>
            <p:extLst>
              <p:ext uri="{D42A27DB-BD31-4B8C-83A1-F6EECF244321}">
                <p14:modId xmlns:p14="http://schemas.microsoft.com/office/powerpoint/2010/main" val="3813660682"/>
              </p:ext>
            </p:extLst>
          </p:nvPr>
        </p:nvGraphicFramePr>
        <p:xfrm>
          <a:off x="1219200" y="2089150"/>
          <a:ext cx="10337800" cy="634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55390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2A73920B-79F1-5C0B-1CEA-ED9DE84C635E}"/>
              </a:ext>
            </a:extLst>
          </p:cNvPr>
          <p:cNvGrpSpPr/>
          <p:nvPr/>
        </p:nvGrpSpPr>
        <p:grpSpPr>
          <a:xfrm>
            <a:off x="5123390" y="156697"/>
            <a:ext cx="6907742" cy="6496908"/>
            <a:chOff x="2667000" y="358130"/>
            <a:chExt cx="6907742" cy="6496908"/>
          </a:xfrm>
        </p:grpSpPr>
        <p:pic>
          <p:nvPicPr>
            <p:cNvPr id="6" name="Picture 5" descr="Chart&#10;&#10;Description automatically generated with low confidence">
              <a:extLst>
                <a:ext uri="{FF2B5EF4-FFF2-40B4-BE49-F238E27FC236}">
                  <a16:creationId xmlns:a16="http://schemas.microsoft.com/office/drawing/2014/main" id="{39C799C6-D620-900C-4E55-9BD25EF054B2}"/>
                </a:ext>
              </a:extLst>
            </p:cNvPr>
            <p:cNvPicPr>
              <a:picLocks noChangeAspect="1"/>
            </p:cNvPicPr>
            <p:nvPr/>
          </p:nvPicPr>
          <p:blipFill>
            <a:blip r:embed="rId3"/>
            <a:stretch>
              <a:fillRect/>
            </a:stretch>
          </p:blipFill>
          <p:spPr>
            <a:xfrm>
              <a:off x="2667000" y="358130"/>
              <a:ext cx="6907742" cy="6496908"/>
            </a:xfrm>
            <a:prstGeom prst="rect">
              <a:avLst/>
            </a:prstGeom>
          </p:spPr>
        </p:pic>
        <p:sp>
          <p:nvSpPr>
            <p:cNvPr id="7" name="Rounded Rectangle 6">
              <a:extLst>
                <a:ext uri="{FF2B5EF4-FFF2-40B4-BE49-F238E27FC236}">
                  <a16:creationId xmlns:a16="http://schemas.microsoft.com/office/drawing/2014/main" id="{995365F8-CD5B-218A-9111-EB933DFAB884}"/>
                </a:ext>
              </a:extLst>
            </p:cNvPr>
            <p:cNvSpPr/>
            <p:nvPr/>
          </p:nvSpPr>
          <p:spPr>
            <a:xfrm>
              <a:off x="2933701" y="582810"/>
              <a:ext cx="6426200" cy="4191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a:extLst>
                <a:ext uri="{FF2B5EF4-FFF2-40B4-BE49-F238E27FC236}">
                  <a16:creationId xmlns:a16="http://schemas.microsoft.com/office/drawing/2014/main" id="{23ADE443-0617-3104-F56C-F108EE666992}"/>
                </a:ext>
              </a:extLst>
            </p:cNvPr>
            <p:cNvSpPr/>
            <p:nvPr/>
          </p:nvSpPr>
          <p:spPr>
            <a:xfrm>
              <a:off x="2933701" y="1370210"/>
              <a:ext cx="6426200" cy="80730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E7448628-AC9B-2A12-6E6C-8ABBBDB84829}"/>
              </a:ext>
            </a:extLst>
          </p:cNvPr>
          <p:cNvSpPr txBox="1"/>
          <p:nvPr/>
        </p:nvSpPr>
        <p:spPr>
          <a:xfrm>
            <a:off x="365760" y="1996546"/>
            <a:ext cx="4757630" cy="2862322"/>
          </a:xfrm>
          <a:prstGeom prst="rect">
            <a:avLst/>
          </a:prstGeom>
          <a:noFill/>
        </p:spPr>
        <p:txBody>
          <a:bodyPr wrap="square" rtlCol="0">
            <a:spAutoFit/>
          </a:bodyPr>
          <a:lstStyle/>
          <a:p>
            <a:pPr algn="ctr"/>
            <a:r>
              <a:rPr lang="en-US" sz="3600" dirty="0">
                <a:solidFill>
                  <a:schemeClr val="tx2"/>
                </a:solidFill>
              </a:rPr>
              <a:t>3 of top 5 industries with the highest employee burnout</a:t>
            </a:r>
          </a:p>
          <a:p>
            <a:pPr algn="ctr"/>
            <a:r>
              <a:rPr lang="en-US" sz="3600" dirty="0">
                <a:solidFill>
                  <a:schemeClr val="tx2"/>
                </a:solidFill>
              </a:rPr>
              <a:t>are service-focused jobs.</a:t>
            </a:r>
          </a:p>
        </p:txBody>
      </p:sp>
      <p:sp>
        <p:nvSpPr>
          <p:cNvPr id="17" name="TextBox 16">
            <a:extLst>
              <a:ext uri="{FF2B5EF4-FFF2-40B4-BE49-F238E27FC236}">
                <a16:creationId xmlns:a16="http://schemas.microsoft.com/office/drawing/2014/main" id="{FCDEF472-D8A1-27DD-0787-E5EFF451A44A}"/>
              </a:ext>
            </a:extLst>
          </p:cNvPr>
          <p:cNvSpPr txBox="1"/>
          <p:nvPr/>
        </p:nvSpPr>
        <p:spPr>
          <a:xfrm>
            <a:off x="5123390" y="6595790"/>
            <a:ext cx="5022209" cy="276999"/>
          </a:xfrm>
          <a:prstGeom prst="rect">
            <a:avLst/>
          </a:prstGeom>
          <a:noFill/>
        </p:spPr>
        <p:txBody>
          <a:bodyPr wrap="none" rtlCol="0">
            <a:spAutoFit/>
          </a:bodyPr>
          <a:lstStyle/>
          <a:p>
            <a:r>
              <a:rPr lang="en-US" sz="1200" dirty="0"/>
              <a:t>https://</a:t>
            </a:r>
            <a:r>
              <a:rPr lang="en-US" sz="1200" dirty="0" err="1"/>
              <a:t>www.statista.com</a:t>
            </a:r>
            <a:r>
              <a:rPr lang="en-US" sz="1200" dirty="0"/>
              <a:t>/statistics/1274617/industries-burnout-globally/</a:t>
            </a:r>
          </a:p>
        </p:txBody>
      </p:sp>
      <p:sp>
        <p:nvSpPr>
          <p:cNvPr id="24" name="TextBox 23">
            <a:extLst>
              <a:ext uri="{FF2B5EF4-FFF2-40B4-BE49-F238E27FC236}">
                <a16:creationId xmlns:a16="http://schemas.microsoft.com/office/drawing/2014/main" id="{487B162B-B4EB-A478-8EC8-7693ACD98A42}"/>
              </a:ext>
            </a:extLst>
          </p:cNvPr>
          <p:cNvSpPr txBox="1"/>
          <p:nvPr/>
        </p:nvSpPr>
        <p:spPr>
          <a:xfrm>
            <a:off x="5390091" y="2001421"/>
            <a:ext cx="6436149" cy="2308324"/>
          </a:xfrm>
          <a:prstGeom prst="rect">
            <a:avLst/>
          </a:prstGeom>
          <a:solidFill>
            <a:schemeClr val="bg1"/>
          </a:solidFill>
        </p:spPr>
        <p:txBody>
          <a:bodyPr wrap="square" rtlCol="0">
            <a:spAutoFit/>
          </a:bodyPr>
          <a:lstStyle/>
          <a:p>
            <a:pPr algn="ctr"/>
            <a:r>
              <a:rPr lang="en-US" sz="4800" b="1" dirty="0">
                <a:solidFill>
                  <a:schemeClr val="accent2"/>
                </a:solidFill>
              </a:rPr>
              <a:t>People who do good for people are growing weary!</a:t>
            </a:r>
          </a:p>
        </p:txBody>
      </p:sp>
    </p:spTree>
    <p:extLst>
      <p:ext uri="{BB962C8B-B14F-4D97-AF65-F5344CB8AC3E}">
        <p14:creationId xmlns:p14="http://schemas.microsoft.com/office/powerpoint/2010/main" val="3577961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theme/theme1.xml><?xml version="1.0" encoding="utf-8"?>
<a:theme xmlns:a="http://schemas.openxmlformats.org/drawingml/2006/main" name="Crop">
  <a:themeElements>
    <a:clrScheme name="Custom 1">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{DDB6F638-36E4-944A-8E97-07275973F2F7}tf10001072</Template>
  <TotalTime>30902</TotalTime>
  <Words>2577</Words>
  <Application>Microsoft Macintosh PowerPoint</Application>
  <PresentationFormat>Widescreen</PresentationFormat>
  <Paragraphs>175</Paragraphs>
  <Slides>23</Slides>
  <Notes>17</Notes>
  <HiddenSlides>2</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Franklin Gothic Book</vt:lpstr>
      <vt:lpstr>Crop</vt:lpstr>
      <vt:lpstr>Work 2 Thessalonians 3:6-15</vt:lpstr>
      <vt:lpstr>PowerPoint Presentation</vt:lpstr>
      <vt:lpstr>PowerPoint Presentation</vt:lpstr>
      <vt:lpstr>PowerPoint Presentation</vt:lpstr>
      <vt:lpstr>2 Thessalonians 3:6–15</vt:lpstr>
      <vt:lpstr>Burnout</vt:lpstr>
      <vt:lpstr>PowerPoint Presentation</vt:lpstr>
      <vt:lpstr>What are the symptoms of burnout?</vt:lpstr>
      <vt:lpstr>PowerPoint Presentation</vt:lpstr>
      <vt:lpstr>PowerPoint Presentation</vt:lpstr>
      <vt:lpstr>Christian approach to combating burnout</vt:lpstr>
      <vt:lpstr>There’s more!</vt:lpstr>
      <vt:lpstr>PowerPoint Presentation</vt:lpstr>
      <vt:lpstr>Christian Work Ethic</vt:lpstr>
      <vt:lpstr>PowerPoint Presentation</vt:lpstr>
      <vt:lpstr>PowerPoint Presentation</vt:lpstr>
      <vt:lpstr>Fellowship</vt:lpstr>
      <vt:lpstr>You are the average of the five people you spend the most time with.</vt:lpstr>
      <vt:lpstr>PowerPoint Presentation</vt:lpstr>
      <vt:lpstr>Summary</vt:lpstr>
      <vt:lpstr>The End</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Gorup</dc:creator>
  <cp:lastModifiedBy>Tom Gorup</cp:lastModifiedBy>
  <cp:revision>76</cp:revision>
  <dcterms:created xsi:type="dcterms:W3CDTF">2022-05-25T02:31:04Z</dcterms:created>
  <dcterms:modified xsi:type="dcterms:W3CDTF">2022-08-08T03:31:41Z</dcterms:modified>
</cp:coreProperties>
</file>