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9" r:id="rId1"/>
  </p:sldMasterIdLst>
  <p:notesMasterIdLst>
    <p:notesMasterId r:id="rId22"/>
  </p:notesMasterIdLst>
  <p:sldIdLst>
    <p:sldId id="256" r:id="rId2"/>
    <p:sldId id="271" r:id="rId3"/>
    <p:sldId id="261" r:id="rId4"/>
    <p:sldId id="272" r:id="rId5"/>
    <p:sldId id="274" r:id="rId6"/>
    <p:sldId id="273" r:id="rId7"/>
    <p:sldId id="262" r:id="rId8"/>
    <p:sldId id="260" r:id="rId9"/>
    <p:sldId id="268" r:id="rId10"/>
    <p:sldId id="257" r:id="rId11"/>
    <p:sldId id="269" r:id="rId12"/>
    <p:sldId id="275" r:id="rId13"/>
    <p:sldId id="270" r:id="rId14"/>
    <p:sldId id="258" r:id="rId15"/>
    <p:sldId id="266" r:id="rId16"/>
    <p:sldId id="267" r:id="rId17"/>
    <p:sldId id="259" r:id="rId18"/>
    <p:sldId id="263" r:id="rId19"/>
    <p:sldId id="265" r:id="rId20"/>
    <p:sldId id="26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5423"/>
  </p:normalViewPr>
  <p:slideViewPr>
    <p:cSldViewPr snapToGrid="0" snapToObjects="1">
      <p:cViewPr varScale="1">
        <p:scale>
          <a:sx n="90" d="100"/>
          <a:sy n="90" d="100"/>
        </p:scale>
        <p:origin x="23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DF8F5-6703-9D4F-AAF6-4B29F15E946F}" type="datetimeFigureOut">
              <a:rPr lang="en-US" smtClean="0"/>
              <a:t>7/23/22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71FA8-B454-524C-9382-616E9F6C4E96}" type="slidenum">
              <a:rPr lang="en-US" smtClean="0"/>
              <a:t>‹#›</a:t>
            </a:fld>
            <a:endParaRPr lang="en-US"/>
          </a:p>
        </p:txBody>
      </p:sp>
    </p:spTree>
    <p:extLst>
      <p:ext uri="{BB962C8B-B14F-4D97-AF65-F5344CB8AC3E}">
        <p14:creationId xmlns:p14="http://schemas.microsoft.com/office/powerpoint/2010/main" val="116356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we have expectations for how God is going to deliver an outcome.</a:t>
            </a:r>
          </a:p>
        </p:txBody>
      </p:sp>
      <p:sp>
        <p:nvSpPr>
          <p:cNvPr id="4" name="Slide Number Placeholder 3"/>
          <p:cNvSpPr>
            <a:spLocks noGrp="1"/>
          </p:cNvSpPr>
          <p:nvPr>
            <p:ph type="sldNum" sz="quarter" idx="5"/>
          </p:nvPr>
        </p:nvSpPr>
        <p:spPr/>
        <p:txBody>
          <a:bodyPr/>
          <a:lstStyle/>
          <a:p>
            <a:fld id="{18271FA8-B454-524C-9382-616E9F6C4E96}" type="slidenum">
              <a:rPr lang="en-US" smtClean="0"/>
              <a:t>1</a:t>
            </a:fld>
            <a:endParaRPr lang="en-US"/>
          </a:p>
        </p:txBody>
      </p:sp>
    </p:spTree>
    <p:extLst>
      <p:ext uri="{BB962C8B-B14F-4D97-AF65-F5344CB8AC3E}">
        <p14:creationId xmlns:p14="http://schemas.microsoft.com/office/powerpoint/2010/main" val="372633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It’s been a tough few months at work. Things haven’t been going exactly as I would have liked. I’m working on releasing a new service and have been running into friction along the way. We have had quite a bit of attrition on a single team because of market conditions and eventually, working conditions. I’ve been praying for a win. God gave them to me, but not in a way I was expecting: </a:t>
            </a:r>
          </a:p>
          <a:p>
            <a:pPr lvl="1"/>
            <a:endParaRPr lang="en-US" dirty="0"/>
          </a:p>
          <a:p>
            <a:pPr lvl="1"/>
            <a:r>
              <a:rPr lang="en-US" dirty="0"/>
              <a:t>Gavin got his grey and </a:t>
            </a:r>
            <a:r>
              <a:rPr lang="en-US" dirty="0" err="1"/>
              <a:t>whitebelt</a:t>
            </a:r>
            <a:r>
              <a:rPr lang="en-US" dirty="0"/>
              <a:t>… His excitement was contagious. </a:t>
            </a:r>
          </a:p>
          <a:p>
            <a:pPr lvl="1"/>
            <a:endParaRPr lang="en-US" dirty="0"/>
          </a:p>
          <a:p>
            <a:pPr lvl="1"/>
            <a:r>
              <a:rPr lang="en-US" dirty="0"/>
              <a:t>Emma got baptized, I had never seen her smile so much. It was Stephanie and my 13 Anniversary, a solid reminder of who loves me. God was letting me know what mattered. He was saying, “Tom, you’re winning; you’re winning everyday.”</a:t>
            </a:r>
          </a:p>
          <a:p>
            <a:pPr lvl="1"/>
            <a:r>
              <a:rPr lang="en-US" dirty="0"/>
              <a:t>Don’t we miss out on some of those wins. Those things that are happening everyday?</a:t>
            </a:r>
          </a:p>
          <a:p>
            <a:pPr lvl="1"/>
            <a:endParaRPr lang="en-US" dirty="0"/>
          </a:p>
          <a:p>
            <a:pPr lvl="1"/>
            <a:r>
              <a:rPr lang="en-US" dirty="0"/>
              <a:t>Sometimes; it comes just the way you ask – Casey’s new job.</a:t>
            </a:r>
          </a:p>
          <a:p>
            <a:endParaRPr lang="en-US" dirty="0"/>
          </a:p>
        </p:txBody>
      </p:sp>
      <p:sp>
        <p:nvSpPr>
          <p:cNvPr id="4" name="Slide Number Placeholder 3"/>
          <p:cNvSpPr>
            <a:spLocks noGrp="1"/>
          </p:cNvSpPr>
          <p:nvPr>
            <p:ph type="sldNum" sz="quarter" idx="5"/>
          </p:nvPr>
        </p:nvSpPr>
        <p:spPr/>
        <p:txBody>
          <a:bodyPr/>
          <a:lstStyle/>
          <a:p>
            <a:fld id="{18271FA8-B454-524C-9382-616E9F6C4E96}" type="slidenum">
              <a:rPr lang="en-US" smtClean="0"/>
              <a:t>12</a:t>
            </a:fld>
            <a:endParaRPr lang="en-US"/>
          </a:p>
        </p:txBody>
      </p:sp>
    </p:spTree>
    <p:extLst>
      <p:ext uri="{BB962C8B-B14F-4D97-AF65-F5344CB8AC3E}">
        <p14:creationId xmlns:p14="http://schemas.microsoft.com/office/powerpoint/2010/main" val="887516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Humility</a:t>
            </a:r>
          </a:p>
          <a:p>
            <a:r>
              <a:rPr lang="en-US" dirty="0"/>
              <a:t>Our pride can get in the way of our healing.</a:t>
            </a:r>
          </a:p>
          <a:p>
            <a:r>
              <a:rPr lang="en-US" dirty="0"/>
              <a:t>What’s God asking you to do? </a:t>
            </a:r>
          </a:p>
        </p:txBody>
      </p:sp>
      <p:sp>
        <p:nvSpPr>
          <p:cNvPr id="4" name="Slide Number Placeholder 3"/>
          <p:cNvSpPr>
            <a:spLocks noGrp="1"/>
          </p:cNvSpPr>
          <p:nvPr>
            <p:ph type="sldNum" sz="quarter" idx="5"/>
          </p:nvPr>
        </p:nvSpPr>
        <p:spPr/>
        <p:txBody>
          <a:bodyPr/>
          <a:lstStyle/>
          <a:p>
            <a:fld id="{18271FA8-B454-524C-9382-616E9F6C4E96}" type="slidenum">
              <a:rPr lang="en-US" smtClean="0"/>
              <a:t>13</a:t>
            </a:fld>
            <a:endParaRPr lang="en-US"/>
          </a:p>
        </p:txBody>
      </p:sp>
    </p:spTree>
    <p:extLst>
      <p:ext uri="{BB962C8B-B14F-4D97-AF65-F5344CB8AC3E}">
        <p14:creationId xmlns:p14="http://schemas.microsoft.com/office/powerpoint/2010/main" val="3262062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can all clearly see a white triangle that has its tips inside the black circles, even though the triangle is not actually outlined. However, because our brain is used to seeing full shapes, what we see instinctively is an image of a white triangle on top of another triangle and three circles. Now try to convince yourself that the image is simply three Pacman-shapes and three V-shapes. This simple task is very difficult because our brains keep constructing the white triangle.</a:t>
            </a:r>
            <a:endParaRPr lang="en-US" dirty="0"/>
          </a:p>
        </p:txBody>
      </p:sp>
      <p:sp>
        <p:nvSpPr>
          <p:cNvPr id="4" name="Slide Number Placeholder 3"/>
          <p:cNvSpPr>
            <a:spLocks noGrp="1"/>
          </p:cNvSpPr>
          <p:nvPr>
            <p:ph type="sldNum" sz="quarter" idx="5"/>
          </p:nvPr>
        </p:nvSpPr>
        <p:spPr/>
        <p:txBody>
          <a:bodyPr/>
          <a:lstStyle/>
          <a:p>
            <a:fld id="{18271FA8-B454-524C-9382-616E9F6C4E96}" type="slidenum">
              <a:rPr lang="en-US" smtClean="0"/>
              <a:t>19</a:t>
            </a:fld>
            <a:endParaRPr lang="en-US"/>
          </a:p>
        </p:txBody>
      </p:sp>
    </p:spTree>
    <p:extLst>
      <p:ext uri="{BB962C8B-B14F-4D97-AF65-F5344CB8AC3E}">
        <p14:creationId xmlns:p14="http://schemas.microsoft.com/office/powerpoint/2010/main" val="2976093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You will find that </a:t>
            </a:r>
            <a:r>
              <a:rPr lang="en-US" sz="1200" b="1" i="0" kern="1200" dirty="0">
                <a:solidFill>
                  <a:schemeClr val="tx1"/>
                </a:solidFill>
                <a:effectLst/>
                <a:latin typeface="+mn-lt"/>
                <a:ea typeface="+mn-ea"/>
                <a:cs typeface="+mn-cs"/>
              </a:rPr>
              <a:t>it is much harder to say the </a:t>
            </a:r>
            <a:r>
              <a:rPr lang="en-US" sz="1200" b="1" i="0" kern="1200" dirty="0" err="1">
                <a:solidFill>
                  <a:schemeClr val="tx1"/>
                </a:solidFill>
                <a:effectLst/>
                <a:latin typeface="+mn-lt"/>
                <a:ea typeface="+mn-ea"/>
                <a:cs typeface="+mn-cs"/>
              </a:rPr>
              <a:t>colours</a:t>
            </a:r>
            <a:r>
              <a:rPr lang="en-US" sz="1200" b="1" i="0" kern="1200" dirty="0">
                <a:solidFill>
                  <a:schemeClr val="tx1"/>
                </a:solidFill>
                <a:effectLst/>
                <a:latin typeface="+mn-lt"/>
                <a:ea typeface="+mn-ea"/>
                <a:cs typeface="+mn-cs"/>
              </a:rPr>
              <a:t> of the words as opposed to just reading them</a:t>
            </a:r>
            <a:r>
              <a:rPr lang="en-US" sz="1200" b="0" i="0" kern="1200" dirty="0">
                <a:solidFill>
                  <a:schemeClr val="tx1"/>
                </a:solidFill>
                <a:effectLst/>
                <a:latin typeface="+mn-lt"/>
                <a:ea typeface="+mn-ea"/>
                <a:cs typeface="+mn-cs"/>
              </a:rPr>
              <a:t>. This is because we do not usually have to pay attention to the </a:t>
            </a:r>
            <a:r>
              <a:rPr lang="en-US" sz="1200" b="0" i="0" kern="1200" dirty="0" err="1">
                <a:solidFill>
                  <a:schemeClr val="tx1"/>
                </a:solidFill>
                <a:effectLst/>
                <a:latin typeface="+mn-lt"/>
                <a:ea typeface="+mn-ea"/>
                <a:cs typeface="+mn-cs"/>
              </a:rPr>
              <a:t>colour</a:t>
            </a:r>
            <a:r>
              <a:rPr lang="en-US" sz="1200" b="0" i="0" kern="1200" dirty="0">
                <a:solidFill>
                  <a:schemeClr val="tx1"/>
                </a:solidFill>
                <a:effectLst/>
                <a:latin typeface="+mn-lt"/>
                <a:ea typeface="+mn-ea"/>
                <a:cs typeface="+mn-cs"/>
              </a:rPr>
              <a:t> of words. For that reason, our brains will instinctively rate the meaning of the word as more important than the </a:t>
            </a:r>
            <a:r>
              <a:rPr lang="en-US" sz="1200" b="0" i="0" kern="1200" dirty="0" err="1">
                <a:solidFill>
                  <a:schemeClr val="tx1"/>
                </a:solidFill>
                <a:effectLst/>
                <a:latin typeface="+mn-lt"/>
                <a:ea typeface="+mn-ea"/>
                <a:cs typeface="+mn-cs"/>
              </a:rPr>
              <a:t>colour</a:t>
            </a:r>
            <a:r>
              <a:rPr lang="en-US" sz="1200" b="0" i="0" kern="1200" dirty="0">
                <a:solidFill>
                  <a:schemeClr val="tx1"/>
                </a:solidFill>
                <a:effectLst/>
                <a:latin typeface="+mn-lt"/>
                <a:ea typeface="+mn-ea"/>
                <a:cs typeface="+mn-cs"/>
              </a:rPr>
              <a:t> of the word. When we then have to pay attention to the </a:t>
            </a:r>
            <a:r>
              <a:rPr lang="en-US" sz="1200" b="0" i="0" kern="1200" dirty="0" err="1">
                <a:solidFill>
                  <a:schemeClr val="tx1"/>
                </a:solidFill>
                <a:effectLst/>
                <a:latin typeface="+mn-lt"/>
                <a:ea typeface="+mn-ea"/>
                <a:cs typeface="+mn-cs"/>
              </a:rPr>
              <a:t>colour</a:t>
            </a:r>
            <a:r>
              <a:rPr lang="en-US" sz="1200" b="0" i="0" kern="1200" dirty="0">
                <a:solidFill>
                  <a:schemeClr val="tx1"/>
                </a:solidFill>
                <a:effectLst/>
                <a:latin typeface="+mn-lt"/>
                <a:ea typeface="+mn-ea"/>
                <a:cs typeface="+mn-cs"/>
              </a:rPr>
              <a:t> of the word, </a:t>
            </a:r>
            <a:r>
              <a:rPr lang="en-US" sz="1200" b="1" i="0" kern="1200" dirty="0">
                <a:solidFill>
                  <a:schemeClr val="tx1"/>
                </a:solidFill>
                <a:effectLst/>
                <a:latin typeface="+mn-lt"/>
                <a:ea typeface="+mn-ea"/>
                <a:cs typeface="+mn-cs"/>
              </a:rPr>
              <a:t>we have to bypass the brain’s prioritization,</a:t>
            </a:r>
            <a:r>
              <a:rPr lang="en-US" sz="1200" b="0" i="0" kern="1200" dirty="0">
                <a:solidFill>
                  <a:schemeClr val="tx1"/>
                </a:solidFill>
                <a:effectLst/>
                <a:latin typeface="+mn-lt"/>
                <a:ea typeface="+mn-ea"/>
                <a:cs typeface="+mn-cs"/>
              </a:rPr>
              <a:t> which is not such an easy thing to do.</a:t>
            </a:r>
            <a:endParaRPr lang="en-US" dirty="0"/>
          </a:p>
        </p:txBody>
      </p:sp>
      <p:sp>
        <p:nvSpPr>
          <p:cNvPr id="4" name="Slide Number Placeholder 3"/>
          <p:cNvSpPr>
            <a:spLocks noGrp="1"/>
          </p:cNvSpPr>
          <p:nvPr>
            <p:ph type="sldNum" sz="quarter" idx="5"/>
          </p:nvPr>
        </p:nvSpPr>
        <p:spPr/>
        <p:txBody>
          <a:bodyPr/>
          <a:lstStyle/>
          <a:p>
            <a:fld id="{18271FA8-B454-524C-9382-616E9F6C4E96}" type="slidenum">
              <a:rPr lang="en-US" smtClean="0"/>
              <a:t>20</a:t>
            </a:fld>
            <a:endParaRPr lang="en-US"/>
          </a:p>
        </p:txBody>
      </p:sp>
    </p:spTree>
    <p:extLst>
      <p:ext uri="{BB962C8B-B14F-4D97-AF65-F5344CB8AC3E}">
        <p14:creationId xmlns:p14="http://schemas.microsoft.com/office/powerpoint/2010/main" val="25352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anoint a couple kings – one over Syria and one over Israel</a:t>
            </a:r>
          </a:p>
          <a:p>
            <a:r>
              <a:rPr lang="en-US" dirty="0"/>
              <a:t>And a prophet to take your place, his name is Elisha</a:t>
            </a:r>
          </a:p>
          <a:p>
            <a:endParaRPr lang="en-US" dirty="0"/>
          </a:p>
        </p:txBody>
      </p:sp>
      <p:sp>
        <p:nvSpPr>
          <p:cNvPr id="4" name="Slide Number Placeholder 3"/>
          <p:cNvSpPr>
            <a:spLocks noGrp="1"/>
          </p:cNvSpPr>
          <p:nvPr>
            <p:ph type="sldNum" sz="quarter" idx="5"/>
          </p:nvPr>
        </p:nvSpPr>
        <p:spPr/>
        <p:txBody>
          <a:bodyPr/>
          <a:lstStyle/>
          <a:p>
            <a:fld id="{18271FA8-B454-524C-9382-616E9F6C4E96}" type="slidenum">
              <a:rPr lang="en-US" smtClean="0"/>
              <a:t>3</a:t>
            </a:fld>
            <a:endParaRPr lang="en-US"/>
          </a:p>
        </p:txBody>
      </p:sp>
    </p:spTree>
    <p:extLst>
      <p:ext uri="{BB962C8B-B14F-4D97-AF65-F5344CB8AC3E}">
        <p14:creationId xmlns:p14="http://schemas.microsoft.com/office/powerpoint/2010/main" val="168905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271FA8-B454-524C-9382-616E9F6C4E96}" type="slidenum">
              <a:rPr lang="en-US" smtClean="0"/>
              <a:t>4</a:t>
            </a:fld>
            <a:endParaRPr lang="en-US"/>
          </a:p>
        </p:txBody>
      </p:sp>
    </p:spTree>
    <p:extLst>
      <p:ext uri="{BB962C8B-B14F-4D97-AF65-F5344CB8AC3E}">
        <p14:creationId xmlns:p14="http://schemas.microsoft.com/office/powerpoint/2010/main" val="288976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1Kings 19-22</a:t>
            </a:r>
          </a:p>
          <a:p>
            <a:r>
              <a:rPr lang="en-US" dirty="0"/>
              <a:t>Not again until 2 Kings 2</a:t>
            </a:r>
          </a:p>
        </p:txBody>
      </p:sp>
      <p:sp>
        <p:nvSpPr>
          <p:cNvPr id="4" name="Slide Number Placeholder 3"/>
          <p:cNvSpPr>
            <a:spLocks noGrp="1"/>
          </p:cNvSpPr>
          <p:nvPr>
            <p:ph type="sldNum" sz="quarter" idx="5"/>
          </p:nvPr>
        </p:nvSpPr>
        <p:spPr/>
        <p:txBody>
          <a:bodyPr/>
          <a:lstStyle/>
          <a:p>
            <a:fld id="{18271FA8-B454-524C-9382-616E9F6C4E96}" type="slidenum">
              <a:rPr lang="en-US" smtClean="0"/>
              <a:t>5</a:t>
            </a:fld>
            <a:endParaRPr lang="en-US"/>
          </a:p>
        </p:txBody>
      </p:sp>
    </p:spTree>
    <p:extLst>
      <p:ext uri="{BB962C8B-B14F-4D97-AF65-F5344CB8AC3E}">
        <p14:creationId xmlns:p14="http://schemas.microsoft.com/office/powerpoint/2010/main" val="3549428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Elisha is an apprentice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Qui-Gon Jinn</a:t>
            </a:r>
          </a:p>
          <a:p>
            <a:r>
              <a:rPr lang="en-US" sz="1200" b="0" i="0" kern="1200" dirty="0" err="1">
                <a:solidFill>
                  <a:schemeClr val="tx1"/>
                </a:solidFill>
                <a:effectLst/>
                <a:latin typeface="+mn-lt"/>
                <a:ea typeface="+mn-ea"/>
                <a:cs typeface="+mn-cs"/>
              </a:rPr>
              <a:t>Kwy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gon</a:t>
            </a:r>
            <a:r>
              <a:rPr lang="en-US" sz="1200" b="0" i="0" kern="1200" dirty="0">
                <a:solidFill>
                  <a:schemeClr val="tx1"/>
                </a:solidFill>
                <a:effectLst/>
                <a:latin typeface="+mn-lt"/>
                <a:ea typeface="+mn-ea"/>
                <a:cs typeface="+mn-cs"/>
              </a:rPr>
              <a:t> jinn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And hearing nothing of </a:t>
            </a:r>
            <a:r>
              <a:rPr lang="en-US" sz="1200" b="0" i="0" kern="1200" dirty="0" err="1">
                <a:solidFill>
                  <a:schemeClr val="tx1"/>
                </a:solidFill>
                <a:effectLst/>
                <a:latin typeface="+mn-lt"/>
                <a:ea typeface="+mn-ea"/>
                <a:cs typeface="+mn-cs"/>
              </a:rPr>
              <a:t>obiwan</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8271FA8-B454-524C-9382-616E9F6C4E96}" type="slidenum">
              <a:rPr lang="en-US" smtClean="0"/>
              <a:t>6</a:t>
            </a:fld>
            <a:endParaRPr lang="en-US"/>
          </a:p>
        </p:txBody>
      </p:sp>
    </p:spTree>
    <p:extLst>
      <p:ext uri="{BB962C8B-B14F-4D97-AF65-F5344CB8AC3E}">
        <p14:creationId xmlns:p14="http://schemas.microsoft.com/office/powerpoint/2010/main" val="211617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271FA8-B454-524C-9382-616E9F6C4E96}" type="slidenum">
              <a:rPr lang="en-US" smtClean="0"/>
              <a:t>7</a:t>
            </a:fld>
            <a:endParaRPr lang="en-US"/>
          </a:p>
        </p:txBody>
      </p:sp>
    </p:spTree>
    <p:extLst>
      <p:ext uri="{BB962C8B-B14F-4D97-AF65-F5344CB8AC3E}">
        <p14:creationId xmlns:p14="http://schemas.microsoft.com/office/powerpoint/2010/main" val="4143254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“If only my master would see the prophet who is in Samaria! He would cure him of his leprosy.”</a:t>
            </a:r>
            <a:endParaRPr lang="en-US" dirty="0"/>
          </a:p>
          <a:p>
            <a:endParaRPr lang="en-US" dirty="0"/>
          </a:p>
          <a:p>
            <a:r>
              <a:rPr lang="en-US" dirty="0"/>
              <a:t>God has a purpose and a plan for us.</a:t>
            </a:r>
          </a:p>
          <a:p>
            <a:endParaRPr lang="en-US" dirty="0"/>
          </a:p>
          <a:p>
            <a:r>
              <a:rPr lang="en-US" dirty="0"/>
              <a:t>Maybe it’s to speak truth into someone’s life</a:t>
            </a:r>
          </a:p>
          <a:p>
            <a:r>
              <a:rPr lang="en-US" dirty="0"/>
              <a:t>Maybe it’s to bare witness to God’s miracle.</a:t>
            </a:r>
          </a:p>
          <a:p>
            <a:r>
              <a:rPr lang="en-US" dirty="0"/>
              <a:t>Military life – comparison to Naaman. God was not a primary focus on my life during those times.</a:t>
            </a:r>
          </a:p>
        </p:txBody>
      </p:sp>
      <p:sp>
        <p:nvSpPr>
          <p:cNvPr id="4" name="Slide Number Placeholder 3"/>
          <p:cNvSpPr>
            <a:spLocks noGrp="1"/>
          </p:cNvSpPr>
          <p:nvPr>
            <p:ph type="sldNum" sz="quarter" idx="5"/>
          </p:nvPr>
        </p:nvSpPr>
        <p:spPr/>
        <p:txBody>
          <a:bodyPr/>
          <a:lstStyle/>
          <a:p>
            <a:fld id="{18271FA8-B454-524C-9382-616E9F6C4E96}" type="slidenum">
              <a:rPr lang="en-US" smtClean="0"/>
              <a:t>9</a:t>
            </a:fld>
            <a:endParaRPr lang="en-US"/>
          </a:p>
        </p:txBody>
      </p:sp>
    </p:spTree>
    <p:extLst>
      <p:ext uri="{BB962C8B-B14F-4D97-AF65-F5344CB8AC3E}">
        <p14:creationId xmlns:p14="http://schemas.microsoft.com/office/powerpoint/2010/main" val="244262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271FA8-B454-524C-9382-616E9F6C4E96}" type="slidenum">
              <a:rPr lang="en-US" smtClean="0"/>
              <a:t>10</a:t>
            </a:fld>
            <a:endParaRPr lang="en-US"/>
          </a:p>
        </p:txBody>
      </p:sp>
    </p:spTree>
    <p:extLst>
      <p:ext uri="{BB962C8B-B14F-4D97-AF65-F5344CB8AC3E}">
        <p14:creationId xmlns:p14="http://schemas.microsoft.com/office/powerpoint/2010/main" val="365961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 have our own expectations for God’s healing. You ask God for something and he says, “yes, I want that for you too, but here’s how we’re going to do it.”</a:t>
            </a:r>
          </a:p>
          <a:p>
            <a:endParaRPr lang="en-US" dirty="0"/>
          </a:p>
          <a:p>
            <a:endParaRPr lang="en-US" dirty="0"/>
          </a:p>
        </p:txBody>
      </p:sp>
      <p:sp>
        <p:nvSpPr>
          <p:cNvPr id="4" name="Slide Number Placeholder 3"/>
          <p:cNvSpPr>
            <a:spLocks noGrp="1"/>
          </p:cNvSpPr>
          <p:nvPr>
            <p:ph type="sldNum" sz="quarter" idx="5"/>
          </p:nvPr>
        </p:nvSpPr>
        <p:spPr/>
        <p:txBody>
          <a:bodyPr/>
          <a:lstStyle/>
          <a:p>
            <a:fld id="{18271FA8-B454-524C-9382-616E9F6C4E96}" type="slidenum">
              <a:rPr lang="en-US" smtClean="0"/>
              <a:t>11</a:t>
            </a:fld>
            <a:endParaRPr lang="en-US"/>
          </a:p>
        </p:txBody>
      </p:sp>
    </p:spTree>
    <p:extLst>
      <p:ext uri="{BB962C8B-B14F-4D97-AF65-F5344CB8AC3E}">
        <p14:creationId xmlns:p14="http://schemas.microsoft.com/office/powerpoint/2010/main" val="124177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7B40A4-0EBB-F440-A9D5-0916D5D10305}" type="datetimeFigureOut">
              <a:rPr lang="en-US" smtClean="0"/>
              <a:t>7/23/22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7B703-5D2D-7644-9B8E-592F745BEA52}" type="slidenum">
              <a:rPr lang="en-US" smtClean="0"/>
              <a:t>‹#›</a:t>
            </a:fld>
            <a:endParaRPr lang="en-US"/>
          </a:p>
        </p:txBody>
      </p:sp>
    </p:spTree>
    <p:extLst>
      <p:ext uri="{BB962C8B-B14F-4D97-AF65-F5344CB8AC3E}">
        <p14:creationId xmlns:p14="http://schemas.microsoft.com/office/powerpoint/2010/main" val="101626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7B40A4-0EBB-F440-A9D5-0916D5D10305}" type="datetimeFigureOut">
              <a:rPr lang="en-US" smtClean="0"/>
              <a:t>7/23/22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7B703-5D2D-7644-9B8E-592F745BEA52}" type="slidenum">
              <a:rPr lang="en-US" smtClean="0"/>
              <a:t>‹#›</a:t>
            </a:fld>
            <a:endParaRPr lang="en-US"/>
          </a:p>
        </p:txBody>
      </p:sp>
    </p:spTree>
    <p:extLst>
      <p:ext uri="{BB962C8B-B14F-4D97-AF65-F5344CB8AC3E}">
        <p14:creationId xmlns:p14="http://schemas.microsoft.com/office/powerpoint/2010/main" val="154272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7B40A4-0EBB-F440-A9D5-0916D5D10305}" type="datetimeFigureOut">
              <a:rPr lang="en-US" smtClean="0"/>
              <a:t>7/23/22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7B703-5D2D-7644-9B8E-592F745BEA52}" type="slidenum">
              <a:rPr lang="en-US" smtClean="0"/>
              <a:t>‹#›</a:t>
            </a:fld>
            <a:endParaRPr lang="en-US"/>
          </a:p>
        </p:txBody>
      </p:sp>
    </p:spTree>
    <p:extLst>
      <p:ext uri="{BB962C8B-B14F-4D97-AF65-F5344CB8AC3E}">
        <p14:creationId xmlns:p14="http://schemas.microsoft.com/office/powerpoint/2010/main" val="21152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7B40A4-0EBB-F440-A9D5-0916D5D10305}" type="datetimeFigureOut">
              <a:rPr lang="en-US" smtClean="0"/>
              <a:t>7/23/22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7B703-5D2D-7644-9B8E-592F745BEA52}" type="slidenum">
              <a:rPr lang="en-US" smtClean="0"/>
              <a:t>‹#›</a:t>
            </a:fld>
            <a:endParaRPr lang="en-US"/>
          </a:p>
        </p:txBody>
      </p:sp>
    </p:spTree>
    <p:extLst>
      <p:ext uri="{BB962C8B-B14F-4D97-AF65-F5344CB8AC3E}">
        <p14:creationId xmlns:p14="http://schemas.microsoft.com/office/powerpoint/2010/main" val="151647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7B40A4-0EBB-F440-A9D5-0916D5D10305}" type="datetimeFigureOut">
              <a:rPr lang="en-US" smtClean="0"/>
              <a:t>7/23/22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7B703-5D2D-7644-9B8E-592F745BEA52}" type="slidenum">
              <a:rPr lang="en-US" smtClean="0"/>
              <a:t>‹#›</a:t>
            </a:fld>
            <a:endParaRPr lang="en-US"/>
          </a:p>
        </p:txBody>
      </p:sp>
    </p:spTree>
    <p:extLst>
      <p:ext uri="{BB962C8B-B14F-4D97-AF65-F5344CB8AC3E}">
        <p14:creationId xmlns:p14="http://schemas.microsoft.com/office/powerpoint/2010/main" val="190545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7B40A4-0EBB-F440-A9D5-0916D5D10305}" type="datetimeFigureOut">
              <a:rPr lang="en-US" smtClean="0"/>
              <a:t>7/23/22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7B703-5D2D-7644-9B8E-592F745BEA52}" type="slidenum">
              <a:rPr lang="en-US" smtClean="0"/>
              <a:t>‹#›</a:t>
            </a:fld>
            <a:endParaRPr lang="en-US"/>
          </a:p>
        </p:txBody>
      </p:sp>
    </p:spTree>
    <p:extLst>
      <p:ext uri="{BB962C8B-B14F-4D97-AF65-F5344CB8AC3E}">
        <p14:creationId xmlns:p14="http://schemas.microsoft.com/office/powerpoint/2010/main" val="4084156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7B40A4-0EBB-F440-A9D5-0916D5D10305}" type="datetimeFigureOut">
              <a:rPr lang="en-US" smtClean="0"/>
              <a:t>7/23/22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F7B703-5D2D-7644-9B8E-592F745BEA52}" type="slidenum">
              <a:rPr lang="en-US" smtClean="0"/>
              <a:t>‹#›</a:t>
            </a:fld>
            <a:endParaRPr lang="en-US"/>
          </a:p>
        </p:txBody>
      </p:sp>
    </p:spTree>
    <p:extLst>
      <p:ext uri="{BB962C8B-B14F-4D97-AF65-F5344CB8AC3E}">
        <p14:creationId xmlns:p14="http://schemas.microsoft.com/office/powerpoint/2010/main" val="58871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7B40A4-0EBB-F440-A9D5-0916D5D10305}" type="datetimeFigureOut">
              <a:rPr lang="en-US" smtClean="0"/>
              <a:t>7/23/22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F7B703-5D2D-7644-9B8E-592F745BEA52}" type="slidenum">
              <a:rPr lang="en-US" smtClean="0"/>
              <a:t>‹#›</a:t>
            </a:fld>
            <a:endParaRPr lang="en-US"/>
          </a:p>
        </p:txBody>
      </p:sp>
    </p:spTree>
    <p:extLst>
      <p:ext uri="{BB962C8B-B14F-4D97-AF65-F5344CB8AC3E}">
        <p14:creationId xmlns:p14="http://schemas.microsoft.com/office/powerpoint/2010/main" val="398257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B40A4-0EBB-F440-A9D5-0916D5D10305}" type="datetimeFigureOut">
              <a:rPr lang="en-US" smtClean="0"/>
              <a:t>7/23/22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F7B703-5D2D-7644-9B8E-592F745BEA52}" type="slidenum">
              <a:rPr lang="en-US" smtClean="0"/>
              <a:t>‹#›</a:t>
            </a:fld>
            <a:endParaRPr lang="en-US"/>
          </a:p>
        </p:txBody>
      </p:sp>
    </p:spTree>
    <p:extLst>
      <p:ext uri="{BB962C8B-B14F-4D97-AF65-F5344CB8AC3E}">
        <p14:creationId xmlns:p14="http://schemas.microsoft.com/office/powerpoint/2010/main" val="579497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7B40A4-0EBB-F440-A9D5-0916D5D10305}" type="datetimeFigureOut">
              <a:rPr lang="en-US" smtClean="0"/>
              <a:t>7/23/22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7B703-5D2D-7644-9B8E-592F745BEA52}" type="slidenum">
              <a:rPr lang="en-US" smtClean="0"/>
              <a:t>‹#›</a:t>
            </a:fld>
            <a:endParaRPr lang="en-US"/>
          </a:p>
        </p:txBody>
      </p:sp>
    </p:spTree>
    <p:extLst>
      <p:ext uri="{BB962C8B-B14F-4D97-AF65-F5344CB8AC3E}">
        <p14:creationId xmlns:p14="http://schemas.microsoft.com/office/powerpoint/2010/main" val="264543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7B40A4-0EBB-F440-A9D5-0916D5D10305}" type="datetimeFigureOut">
              <a:rPr lang="en-US" smtClean="0"/>
              <a:t>7/23/22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7B703-5D2D-7644-9B8E-592F745BEA52}" type="slidenum">
              <a:rPr lang="en-US" smtClean="0"/>
              <a:t>‹#›</a:t>
            </a:fld>
            <a:endParaRPr lang="en-US"/>
          </a:p>
        </p:txBody>
      </p:sp>
    </p:spTree>
    <p:extLst>
      <p:ext uri="{BB962C8B-B14F-4D97-AF65-F5344CB8AC3E}">
        <p14:creationId xmlns:p14="http://schemas.microsoft.com/office/powerpoint/2010/main" val="123244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B40A4-0EBB-F440-A9D5-0916D5D10305}" type="datetimeFigureOut">
              <a:rPr lang="en-US" smtClean="0"/>
              <a:t>7/23/22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7B703-5D2D-7644-9B8E-592F745BEA52}" type="slidenum">
              <a:rPr lang="en-US" smtClean="0"/>
              <a:t>‹#›</a:t>
            </a:fld>
            <a:endParaRPr lang="en-US"/>
          </a:p>
        </p:txBody>
      </p:sp>
    </p:spTree>
    <p:extLst>
      <p:ext uri="{BB962C8B-B14F-4D97-AF65-F5344CB8AC3E}">
        <p14:creationId xmlns:p14="http://schemas.microsoft.com/office/powerpoint/2010/main" val="346660245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6"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7"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C3A210D0-481B-3933-C5AA-2EB492D9B159}"/>
              </a:ext>
            </a:extLst>
          </p:cNvPr>
          <p:cNvSpPr>
            <a:spLocks noGrp="1"/>
          </p:cNvSpPr>
          <p:nvPr>
            <p:ph type="ctrTitle"/>
          </p:nvPr>
        </p:nvSpPr>
        <p:spPr>
          <a:xfrm>
            <a:off x="838199" y="1120676"/>
            <a:ext cx="7021513" cy="2308324"/>
          </a:xfrm>
        </p:spPr>
        <p:txBody>
          <a:bodyPr>
            <a:normAutofit/>
          </a:bodyPr>
          <a:lstStyle/>
          <a:p>
            <a:pPr algn="l"/>
            <a:r>
              <a:rPr lang="en-US" sz="5000">
                <a:solidFill>
                  <a:schemeClr val="bg1"/>
                </a:solidFill>
              </a:rPr>
              <a:t>Our Expectations</a:t>
            </a:r>
            <a:br>
              <a:rPr lang="en-US" sz="5000">
                <a:solidFill>
                  <a:schemeClr val="bg1"/>
                </a:solidFill>
              </a:rPr>
            </a:br>
            <a:r>
              <a:rPr lang="en-US" sz="5000">
                <a:solidFill>
                  <a:schemeClr val="bg1"/>
                </a:solidFill>
              </a:rPr>
              <a:t>vs</a:t>
            </a:r>
            <a:br>
              <a:rPr lang="en-US" sz="5000">
                <a:solidFill>
                  <a:schemeClr val="bg1"/>
                </a:solidFill>
              </a:rPr>
            </a:br>
            <a:r>
              <a:rPr lang="en-US" sz="5000">
                <a:solidFill>
                  <a:schemeClr val="bg1"/>
                </a:solidFill>
              </a:rPr>
              <a:t>God’s will</a:t>
            </a:r>
          </a:p>
        </p:txBody>
      </p:sp>
      <p:sp>
        <p:nvSpPr>
          <p:cNvPr id="3" name="Subtitle 2">
            <a:extLst>
              <a:ext uri="{FF2B5EF4-FFF2-40B4-BE49-F238E27FC236}">
                <a16:creationId xmlns:a16="http://schemas.microsoft.com/office/drawing/2014/main" id="{B4433858-3434-10CA-1E9D-E204F952C518}"/>
              </a:ext>
            </a:extLst>
          </p:cNvPr>
          <p:cNvSpPr>
            <a:spLocks noGrp="1"/>
          </p:cNvSpPr>
          <p:nvPr>
            <p:ph type="subTitle" idx="1"/>
          </p:nvPr>
        </p:nvSpPr>
        <p:spPr>
          <a:xfrm>
            <a:off x="835024" y="3809999"/>
            <a:ext cx="7025753" cy="1012778"/>
          </a:xfrm>
        </p:spPr>
        <p:txBody>
          <a:bodyPr>
            <a:normAutofit/>
          </a:bodyPr>
          <a:lstStyle/>
          <a:p>
            <a:pPr algn="l"/>
            <a:r>
              <a:rPr lang="en-US">
                <a:solidFill>
                  <a:schemeClr val="bg1"/>
                </a:solidFill>
              </a:rPr>
              <a:t>2 Kings 5:1-14</a:t>
            </a:r>
          </a:p>
        </p:txBody>
      </p:sp>
    </p:spTree>
    <p:extLst>
      <p:ext uri="{BB962C8B-B14F-4D97-AF65-F5344CB8AC3E}">
        <p14:creationId xmlns:p14="http://schemas.microsoft.com/office/powerpoint/2010/main" val="424177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2251A9-263E-3711-A49D-4CF8EA70744C}"/>
              </a:ext>
            </a:extLst>
          </p:cNvPr>
          <p:cNvSpPr>
            <a:spLocks noGrp="1"/>
          </p:cNvSpPr>
          <p:nvPr>
            <p:ph idx="1"/>
          </p:nvPr>
        </p:nvSpPr>
        <p:spPr>
          <a:xfrm>
            <a:off x="913775" y="618517"/>
            <a:ext cx="10364452" cy="5172683"/>
          </a:xfrm>
        </p:spPr>
        <p:txBody>
          <a:bodyPr>
            <a:normAutofit/>
          </a:bodyPr>
          <a:lstStyle/>
          <a:p>
            <a:pPr marL="0" indent="0">
              <a:buNone/>
            </a:pPr>
            <a:r>
              <a:rPr lang="en-US" dirty="0"/>
              <a:t>So he went, taking with him ten talents of silver, six thousand shekels of gold, and ten changes of clothing. </a:t>
            </a:r>
            <a:r>
              <a:rPr lang="en-US" b="1" baseline="30000" dirty="0"/>
              <a:t>6 </a:t>
            </a:r>
            <a:r>
              <a:rPr lang="en-US" dirty="0"/>
              <a:t>And he brought the letter to the king of Israel, which read, “When this letter reaches you, know that I have sent to you Naaman my servant, that you may cure him of his leprosy.” </a:t>
            </a:r>
            <a:r>
              <a:rPr lang="en-US" b="1" baseline="30000" dirty="0"/>
              <a:t>7 </a:t>
            </a:r>
            <a:r>
              <a:rPr lang="en-US" dirty="0"/>
              <a:t>And when the king of Israel read the letter, he tore his clothes and said, “Am I God, to kill and to make alive, that this man sends word to me to cure a man of his leprosy? Only consider, and see how he is seeking a quarrel with me.” </a:t>
            </a:r>
          </a:p>
          <a:p>
            <a:pPr marL="0" indent="0">
              <a:buNone/>
            </a:pPr>
            <a:endParaRPr lang="en-US" dirty="0"/>
          </a:p>
          <a:p>
            <a:pPr marL="0" indent="0">
              <a:buNone/>
            </a:pPr>
            <a:r>
              <a:rPr lang="en-US" dirty="0"/>
              <a:t>2 Kings 5:5b-7 ESV</a:t>
            </a:r>
          </a:p>
        </p:txBody>
      </p:sp>
    </p:spTree>
    <p:extLst>
      <p:ext uri="{BB962C8B-B14F-4D97-AF65-F5344CB8AC3E}">
        <p14:creationId xmlns:p14="http://schemas.microsoft.com/office/powerpoint/2010/main" val="3450239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2251A9-263E-3711-A49D-4CF8EA70744C}"/>
              </a:ext>
            </a:extLst>
          </p:cNvPr>
          <p:cNvSpPr>
            <a:spLocks noGrp="1"/>
          </p:cNvSpPr>
          <p:nvPr>
            <p:ph idx="1"/>
          </p:nvPr>
        </p:nvSpPr>
        <p:spPr>
          <a:xfrm>
            <a:off x="913775" y="618517"/>
            <a:ext cx="10364452" cy="5172683"/>
          </a:xfrm>
        </p:spPr>
        <p:txBody>
          <a:bodyPr>
            <a:normAutofit fontScale="92500" lnSpcReduction="10000"/>
          </a:bodyPr>
          <a:lstStyle/>
          <a:p>
            <a:pPr marL="0" indent="0">
              <a:buNone/>
            </a:pPr>
            <a:r>
              <a:rPr lang="en-US" b="1" baseline="30000" dirty="0"/>
              <a:t>8 </a:t>
            </a:r>
            <a:r>
              <a:rPr lang="en-US" dirty="0"/>
              <a:t>But when Elisha the man of God heard that the king of Israel had torn his clothes, he sent to the king, saying, “Why have you torn your clothes? Let him come now to me, that he may know that there is a prophet in Israel.” </a:t>
            </a:r>
            <a:r>
              <a:rPr lang="en-US" b="1" baseline="30000" dirty="0"/>
              <a:t>9 </a:t>
            </a:r>
            <a:r>
              <a:rPr lang="en-US" dirty="0"/>
              <a:t>So Naaman came with his horses and chariots and stood at the door of Elisha’s house. </a:t>
            </a:r>
            <a:r>
              <a:rPr lang="en-US" b="1" baseline="30000" dirty="0">
                <a:solidFill>
                  <a:schemeClr val="accent4"/>
                </a:solidFill>
              </a:rPr>
              <a:t>10 </a:t>
            </a:r>
            <a:r>
              <a:rPr lang="en-US" b="1" dirty="0">
                <a:solidFill>
                  <a:schemeClr val="accent4"/>
                </a:solidFill>
              </a:rPr>
              <a:t>And Elisha sent a messenger to him, saying, “Go and wash in the Jordan seven times, and your flesh shall be restored, and you shall be clean.” </a:t>
            </a:r>
            <a:r>
              <a:rPr lang="en-US" b="1" baseline="30000" dirty="0">
                <a:solidFill>
                  <a:schemeClr val="accent4"/>
                </a:solidFill>
              </a:rPr>
              <a:t>11 </a:t>
            </a:r>
            <a:r>
              <a:rPr lang="en-US" b="1" dirty="0">
                <a:solidFill>
                  <a:schemeClr val="accent4"/>
                </a:solidFill>
              </a:rPr>
              <a:t>But Naaman was angry and went away, saying, “Behold, I thought that he would surely come out to me and stand and call upon the name of the Lord his God, and wave his hand over the place and cure the leper. </a:t>
            </a:r>
            <a:r>
              <a:rPr lang="en-US" b="1" baseline="30000" dirty="0">
                <a:solidFill>
                  <a:schemeClr val="accent4"/>
                </a:solidFill>
              </a:rPr>
              <a:t>12 </a:t>
            </a:r>
            <a:r>
              <a:rPr lang="en-US" b="1" dirty="0">
                <a:solidFill>
                  <a:schemeClr val="accent4"/>
                </a:solidFill>
              </a:rPr>
              <a:t>Are not Abana and </a:t>
            </a:r>
            <a:r>
              <a:rPr lang="en-US" b="1" dirty="0" err="1">
                <a:solidFill>
                  <a:schemeClr val="accent4"/>
                </a:solidFill>
              </a:rPr>
              <a:t>Pharpar</a:t>
            </a:r>
            <a:r>
              <a:rPr lang="en-US" b="1" dirty="0">
                <a:solidFill>
                  <a:schemeClr val="accent4"/>
                </a:solidFill>
              </a:rPr>
              <a:t>, the rivers of Damascus, better than all the waters of Israel? Could I not wash in them and be clean?”</a:t>
            </a:r>
            <a:r>
              <a:rPr lang="en-US" dirty="0">
                <a:solidFill>
                  <a:schemeClr val="accent4"/>
                </a:solidFill>
              </a:rPr>
              <a:t> </a:t>
            </a:r>
            <a:r>
              <a:rPr lang="en-US" dirty="0"/>
              <a:t>So he turned and went away in a rage. </a:t>
            </a:r>
          </a:p>
          <a:p>
            <a:pPr marL="0" indent="0">
              <a:buNone/>
            </a:pPr>
            <a:endParaRPr lang="en-US" dirty="0"/>
          </a:p>
          <a:p>
            <a:pPr marL="0" indent="0">
              <a:buNone/>
            </a:pPr>
            <a:r>
              <a:rPr lang="en-US" dirty="0"/>
              <a:t>2 Kings 5:8-12</a:t>
            </a:r>
          </a:p>
        </p:txBody>
      </p:sp>
    </p:spTree>
    <p:extLst>
      <p:ext uri="{BB962C8B-B14F-4D97-AF65-F5344CB8AC3E}">
        <p14:creationId xmlns:p14="http://schemas.microsoft.com/office/powerpoint/2010/main" val="2582606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77B63-9719-3921-6BE3-1EF9F3B092BB}"/>
              </a:ext>
            </a:extLst>
          </p:cNvPr>
          <p:cNvSpPr>
            <a:spLocks noGrp="1"/>
          </p:cNvSpPr>
          <p:nvPr>
            <p:ph type="title"/>
          </p:nvPr>
        </p:nvSpPr>
        <p:spPr/>
        <p:txBody>
          <a:bodyPr/>
          <a:lstStyle/>
          <a:p>
            <a:endParaRPr lang="en-US"/>
          </a:p>
        </p:txBody>
      </p:sp>
      <p:pic>
        <p:nvPicPr>
          <p:cNvPr id="5122" name="Picture 2" descr="May be an image of 2 people, people standing, stripes, indoor and text">
            <a:extLst>
              <a:ext uri="{FF2B5EF4-FFF2-40B4-BE49-F238E27FC236}">
                <a16:creationId xmlns:a16="http://schemas.microsoft.com/office/drawing/2014/main" id="{70FD0111-B718-EA67-DF0B-E114152D243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365125"/>
            <a:ext cx="4933950" cy="49339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y be an image of 3 people, people standing and text">
            <a:extLst>
              <a:ext uri="{FF2B5EF4-FFF2-40B4-BE49-F238E27FC236}">
                <a16:creationId xmlns:a16="http://schemas.microsoft.com/office/drawing/2014/main" id="{FE9DA2AA-EACB-85A8-C11F-6E2B5463FC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72" b="6004"/>
          <a:stretch/>
        </p:blipFill>
        <p:spPr bwMode="auto">
          <a:xfrm>
            <a:off x="3600449" y="2012950"/>
            <a:ext cx="8460423" cy="380206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ay be an image of 3 people, people standing and indoor">
            <a:extLst>
              <a:ext uri="{FF2B5EF4-FFF2-40B4-BE49-F238E27FC236}">
                <a16:creationId xmlns:a16="http://schemas.microsoft.com/office/drawing/2014/main" id="{76D8CA28-878D-2BB2-BDD5-52F5E2C71E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2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2251A9-263E-3711-A49D-4CF8EA70744C}"/>
              </a:ext>
            </a:extLst>
          </p:cNvPr>
          <p:cNvSpPr>
            <a:spLocks noGrp="1"/>
          </p:cNvSpPr>
          <p:nvPr>
            <p:ph idx="1"/>
          </p:nvPr>
        </p:nvSpPr>
        <p:spPr>
          <a:xfrm>
            <a:off x="913775" y="618517"/>
            <a:ext cx="10364452" cy="5172683"/>
          </a:xfrm>
        </p:spPr>
        <p:txBody>
          <a:bodyPr>
            <a:normAutofit/>
          </a:bodyPr>
          <a:lstStyle/>
          <a:p>
            <a:pPr marL="0" indent="0">
              <a:buNone/>
            </a:pPr>
            <a:r>
              <a:rPr lang="en-US" b="1" baseline="30000" dirty="0">
                <a:solidFill>
                  <a:schemeClr val="accent4"/>
                </a:solidFill>
              </a:rPr>
              <a:t>13 </a:t>
            </a:r>
            <a:r>
              <a:rPr lang="en-US" b="1" dirty="0">
                <a:solidFill>
                  <a:schemeClr val="accent4"/>
                </a:solidFill>
              </a:rPr>
              <a:t>But his servants came near and said to him, “My father, it is a great word the prophet has spoken to you; will you not do it? Has he actually said to you, ‘Wash, and be clean’?” </a:t>
            </a:r>
            <a:r>
              <a:rPr lang="en-US" b="1" baseline="30000" dirty="0"/>
              <a:t>14 </a:t>
            </a:r>
            <a:r>
              <a:rPr lang="en-US" dirty="0"/>
              <a:t>So he went down and dipped himself </a:t>
            </a:r>
            <a:r>
              <a:rPr lang="en-US" b="1" dirty="0">
                <a:solidFill>
                  <a:schemeClr val="accent4"/>
                </a:solidFill>
              </a:rPr>
              <a:t>seven times in the Jordan</a:t>
            </a:r>
            <a:r>
              <a:rPr lang="en-US" dirty="0"/>
              <a:t>, according to the word of the man of God, and his flesh was restored like the flesh of a little child, and he was clean.</a:t>
            </a:r>
          </a:p>
          <a:p>
            <a:pPr marL="0" indent="0">
              <a:buNone/>
            </a:pPr>
            <a:endParaRPr lang="en-US" dirty="0"/>
          </a:p>
          <a:p>
            <a:pPr marL="0" indent="0">
              <a:buNone/>
            </a:pPr>
            <a:r>
              <a:rPr lang="en-US" dirty="0"/>
              <a:t>2 Kings 5:13-14</a:t>
            </a:r>
          </a:p>
        </p:txBody>
      </p:sp>
    </p:spTree>
    <p:extLst>
      <p:ext uri="{BB962C8B-B14F-4D97-AF65-F5344CB8AC3E}">
        <p14:creationId xmlns:p14="http://schemas.microsoft.com/office/powerpoint/2010/main" val="353558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1F14B-2787-0C5F-24BC-EDB8BB1BBEE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FA74CDC4-D686-D365-5A97-CDF39930EB6C}"/>
              </a:ext>
            </a:extLst>
          </p:cNvPr>
          <p:cNvSpPr>
            <a:spLocks noGrp="1"/>
          </p:cNvSpPr>
          <p:nvPr>
            <p:ph idx="1"/>
          </p:nvPr>
        </p:nvSpPr>
        <p:spPr/>
        <p:txBody>
          <a:bodyPr>
            <a:normAutofit/>
          </a:bodyPr>
          <a:lstStyle/>
          <a:p>
            <a:pPr marL="457200" indent="-457200">
              <a:buFont typeface="+mj-lt"/>
              <a:buAutoNum type="arabicPeriod"/>
            </a:pPr>
            <a:r>
              <a:rPr lang="en-US" b="1" dirty="0"/>
              <a:t>God puts you in places for a reason; he has a purpose and a plan for you</a:t>
            </a:r>
          </a:p>
          <a:p>
            <a:pPr lvl="1"/>
            <a:r>
              <a:rPr lang="en-US" dirty="0"/>
              <a:t>2 Kings 5:2</a:t>
            </a:r>
          </a:p>
          <a:p>
            <a:pPr marL="457200" indent="-457200">
              <a:buFont typeface="+mj-lt"/>
              <a:buAutoNum type="arabicPeriod"/>
            </a:pPr>
            <a:r>
              <a:rPr lang="en-US" b="1" dirty="0"/>
              <a:t>Our expectations vs God’s delivery</a:t>
            </a:r>
          </a:p>
          <a:p>
            <a:pPr lvl="1"/>
            <a:r>
              <a:rPr lang="en-US" dirty="0"/>
              <a:t>2 Kings 5:11</a:t>
            </a:r>
            <a:endParaRPr lang="en-US" b="1" dirty="0"/>
          </a:p>
          <a:p>
            <a:pPr marL="457200" indent="-457200">
              <a:buFont typeface="+mj-lt"/>
              <a:buAutoNum type="arabicPeriod"/>
            </a:pPr>
            <a:r>
              <a:rPr lang="en-US" b="1" dirty="0"/>
              <a:t>Surrounding ourselves with a community who will hold us accountable</a:t>
            </a:r>
          </a:p>
          <a:p>
            <a:pPr lvl="1"/>
            <a:r>
              <a:rPr lang="en-US" dirty="0"/>
              <a:t>2 Kings 5:13</a:t>
            </a:r>
          </a:p>
          <a:p>
            <a:pPr marL="457200" indent="-457200">
              <a:buFont typeface="+mj-lt"/>
              <a:buAutoNum type="arabicPeriod"/>
            </a:pPr>
            <a:r>
              <a:rPr lang="en-US" b="1" dirty="0"/>
              <a:t>Humility – God said 7 times, not 1, or 2, or 3, or 4…7</a:t>
            </a:r>
          </a:p>
          <a:p>
            <a:pPr lvl="1"/>
            <a:r>
              <a:rPr lang="en-US" dirty="0"/>
              <a:t>2 Kings 5:10; 5:14a</a:t>
            </a:r>
          </a:p>
        </p:txBody>
      </p:sp>
    </p:spTree>
    <p:extLst>
      <p:ext uri="{BB962C8B-B14F-4D97-AF65-F5344CB8AC3E}">
        <p14:creationId xmlns:p14="http://schemas.microsoft.com/office/powerpoint/2010/main" val="3374678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7A2FF-54BB-7FFB-695D-616ABC6618CB}"/>
              </a:ext>
            </a:extLst>
          </p:cNvPr>
          <p:cNvSpPr>
            <a:spLocks noGrp="1"/>
          </p:cNvSpPr>
          <p:nvPr>
            <p:ph type="title"/>
          </p:nvPr>
        </p:nvSpPr>
        <p:spPr/>
        <p:txBody>
          <a:bodyPr/>
          <a:lstStyle/>
          <a:p>
            <a:r>
              <a:rPr lang="en-US" dirty="0"/>
              <a:t>The End</a:t>
            </a:r>
          </a:p>
        </p:txBody>
      </p:sp>
      <p:sp>
        <p:nvSpPr>
          <p:cNvPr id="3" name="Content Placeholder 2">
            <a:extLst>
              <a:ext uri="{FF2B5EF4-FFF2-40B4-BE49-F238E27FC236}">
                <a16:creationId xmlns:a16="http://schemas.microsoft.com/office/drawing/2014/main" id="{F8971496-F3FE-2E99-FB7C-D82723161C0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20018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2251A9-263E-3711-A49D-4CF8EA70744C}"/>
              </a:ext>
            </a:extLst>
          </p:cNvPr>
          <p:cNvSpPr>
            <a:spLocks noGrp="1"/>
          </p:cNvSpPr>
          <p:nvPr>
            <p:ph idx="1"/>
          </p:nvPr>
        </p:nvSpPr>
        <p:spPr>
          <a:xfrm>
            <a:off x="913775" y="618517"/>
            <a:ext cx="10364452" cy="5172683"/>
          </a:xfrm>
        </p:spPr>
        <p:txBody>
          <a:bodyPr>
            <a:normAutofit fontScale="55000" lnSpcReduction="20000"/>
          </a:bodyPr>
          <a:lstStyle/>
          <a:p>
            <a:pPr marL="0" indent="0">
              <a:buNone/>
            </a:pPr>
            <a:r>
              <a:rPr lang="en-US" b="1" dirty="0"/>
              <a:t>5 </a:t>
            </a:r>
            <a:r>
              <a:rPr lang="en-US" dirty="0"/>
              <a:t>Naaman, commander of the army of the king of Syria, was a great man with his master and in high favor, because by him the Lord had given victory to Syria. He was a mighty man of valor, but he was a leper. </a:t>
            </a:r>
            <a:r>
              <a:rPr lang="en-US" b="1" baseline="30000" dirty="0">
                <a:solidFill>
                  <a:schemeClr val="accent2"/>
                </a:solidFill>
              </a:rPr>
              <a:t>2 </a:t>
            </a:r>
            <a:r>
              <a:rPr lang="en-US" b="1" dirty="0">
                <a:solidFill>
                  <a:schemeClr val="accent2"/>
                </a:solidFill>
              </a:rPr>
              <a:t>Now the Syrians on one of their raids had carried off a little girl from the land of Israel, and she worked in the service of Naaman’s wife. </a:t>
            </a:r>
            <a:r>
              <a:rPr lang="en-US" b="1" baseline="30000" dirty="0">
                <a:solidFill>
                  <a:schemeClr val="accent2"/>
                </a:solidFill>
              </a:rPr>
              <a:t>3 </a:t>
            </a:r>
            <a:r>
              <a:rPr lang="en-US" b="1" dirty="0">
                <a:solidFill>
                  <a:schemeClr val="accent2"/>
                </a:solidFill>
              </a:rPr>
              <a:t>She said to her mistress, “Would that my lord were with the prophet who is in Samaria! He would cure him of his leprosy.”</a:t>
            </a:r>
            <a:r>
              <a:rPr lang="en-US" dirty="0"/>
              <a:t> </a:t>
            </a:r>
            <a:r>
              <a:rPr lang="en-US" b="1" baseline="30000" dirty="0"/>
              <a:t>4 </a:t>
            </a:r>
            <a:r>
              <a:rPr lang="en-US" dirty="0"/>
              <a:t>So Naaman went in and told his lord, “Thus and so spoke the girl from the land of Israel.” </a:t>
            </a:r>
            <a:r>
              <a:rPr lang="en-US" b="1" baseline="30000" dirty="0"/>
              <a:t>5 </a:t>
            </a:r>
            <a:r>
              <a:rPr lang="en-US" dirty="0"/>
              <a:t>And the king of Syria said, “Go now, and I will send a letter to the king of Israel.” </a:t>
            </a:r>
          </a:p>
          <a:p>
            <a:pPr marL="0" indent="0">
              <a:buNone/>
            </a:pPr>
            <a:r>
              <a:rPr lang="en-US" dirty="0"/>
              <a:t>So he went, taking with him ten talents of silver, six thousand shekels of gold, and ten changes of clothing. </a:t>
            </a:r>
            <a:r>
              <a:rPr lang="en-US" b="1" baseline="30000" dirty="0"/>
              <a:t>6 </a:t>
            </a:r>
            <a:r>
              <a:rPr lang="en-US" dirty="0"/>
              <a:t>And he brought the letter to the king of Israel, which read, “When this letter reaches you, know that I have sent to you Naaman my servant, that you may cure him of his leprosy.” </a:t>
            </a:r>
            <a:r>
              <a:rPr lang="en-US" b="1" baseline="30000" dirty="0"/>
              <a:t>7 </a:t>
            </a:r>
            <a:r>
              <a:rPr lang="en-US" dirty="0"/>
              <a:t>And when the king of Israel read the letter, he tore his clothes and said, “Am I God, to kill and to make alive, that this man sends word to me to cure a man of his leprosy? Only consider, and see how he is seeking a quarrel with me.” </a:t>
            </a:r>
          </a:p>
          <a:p>
            <a:pPr marL="0" indent="0">
              <a:buNone/>
            </a:pPr>
            <a:r>
              <a:rPr lang="en-US" b="1" baseline="30000" dirty="0"/>
              <a:t>8 </a:t>
            </a:r>
            <a:r>
              <a:rPr lang="en-US" dirty="0"/>
              <a:t>But when Elisha the man of God heard that the king of Israel had torn his clothes, he sent to the king, saying, “Why have you torn your clothes? Let him come now to me, that he may know that there is a prophet in Israel.” </a:t>
            </a:r>
            <a:r>
              <a:rPr lang="en-US" b="1" baseline="30000" dirty="0"/>
              <a:t>9 </a:t>
            </a:r>
            <a:r>
              <a:rPr lang="en-US" dirty="0"/>
              <a:t>So Naaman came with his horses and chariots and stood at the door of Elisha’s house. </a:t>
            </a:r>
            <a:r>
              <a:rPr lang="en-US" b="1" baseline="30000" dirty="0">
                <a:solidFill>
                  <a:schemeClr val="accent2"/>
                </a:solidFill>
              </a:rPr>
              <a:t>10 </a:t>
            </a:r>
            <a:r>
              <a:rPr lang="en-US" b="1" dirty="0">
                <a:solidFill>
                  <a:schemeClr val="accent2"/>
                </a:solidFill>
              </a:rPr>
              <a:t>And Elisha sent a messenger to him, saying, “Go and wash in the Jordan seven times, and your flesh shall be restored, and you shall be clean.” </a:t>
            </a:r>
            <a:r>
              <a:rPr lang="en-US" b="1" baseline="30000" dirty="0">
                <a:solidFill>
                  <a:schemeClr val="accent2"/>
                </a:solidFill>
              </a:rPr>
              <a:t>11 </a:t>
            </a:r>
            <a:r>
              <a:rPr lang="en-US" b="1" dirty="0">
                <a:solidFill>
                  <a:schemeClr val="accent2"/>
                </a:solidFill>
              </a:rPr>
              <a:t>But Naaman was angry and went away, saying, “Behold, I thought that he would surely come out to me and stand and call upon the name of the Lord his God, and wave his hand over the place and cure the leper. </a:t>
            </a:r>
            <a:r>
              <a:rPr lang="en-US" b="1" baseline="30000" dirty="0">
                <a:solidFill>
                  <a:schemeClr val="accent2"/>
                </a:solidFill>
              </a:rPr>
              <a:t>12 </a:t>
            </a:r>
            <a:r>
              <a:rPr lang="en-US" b="1" dirty="0">
                <a:solidFill>
                  <a:schemeClr val="accent2"/>
                </a:solidFill>
              </a:rPr>
              <a:t>Are not Abana and </a:t>
            </a:r>
            <a:r>
              <a:rPr lang="en-US" b="1" dirty="0" err="1">
                <a:solidFill>
                  <a:schemeClr val="accent2"/>
                </a:solidFill>
              </a:rPr>
              <a:t>Pharpar</a:t>
            </a:r>
            <a:r>
              <a:rPr lang="en-US" b="1" dirty="0">
                <a:solidFill>
                  <a:schemeClr val="accent2"/>
                </a:solidFill>
              </a:rPr>
              <a:t>, the rivers of Damascus, better than all the waters of Israel? Could I not wash in them and be clean?”</a:t>
            </a:r>
            <a:r>
              <a:rPr lang="en-US" dirty="0"/>
              <a:t> So he turned and went away in a rage. </a:t>
            </a:r>
            <a:r>
              <a:rPr lang="en-US" b="1" baseline="30000" dirty="0">
                <a:solidFill>
                  <a:schemeClr val="accent2"/>
                </a:solidFill>
              </a:rPr>
              <a:t>13 </a:t>
            </a:r>
            <a:r>
              <a:rPr lang="en-US" b="1" dirty="0">
                <a:solidFill>
                  <a:schemeClr val="accent2"/>
                </a:solidFill>
              </a:rPr>
              <a:t>But his servants came near and said to him, “My father, it is a great word the prophet has spoken to you; will you not do it? Has he actually said to you, ‘Wash, and be clean’?” </a:t>
            </a:r>
            <a:r>
              <a:rPr lang="en-US" b="1" baseline="30000" dirty="0"/>
              <a:t>14 </a:t>
            </a:r>
            <a:r>
              <a:rPr lang="en-US" dirty="0"/>
              <a:t>So he went down and dipped himself </a:t>
            </a:r>
            <a:r>
              <a:rPr lang="en-US" b="1" dirty="0">
                <a:solidFill>
                  <a:schemeClr val="accent2"/>
                </a:solidFill>
              </a:rPr>
              <a:t>seven times in the Jordan</a:t>
            </a:r>
            <a:r>
              <a:rPr lang="en-US" dirty="0"/>
              <a:t>, according to the word of the man of God, and his flesh was restored like the flesh of a little child, and he was clean.</a:t>
            </a:r>
          </a:p>
          <a:p>
            <a:pPr marL="0" indent="0">
              <a:buNone/>
            </a:pPr>
            <a:endParaRPr lang="en-US" dirty="0"/>
          </a:p>
          <a:p>
            <a:pPr marL="0" indent="0">
              <a:buNone/>
            </a:pPr>
            <a:r>
              <a:rPr lang="en-US" dirty="0"/>
              <a:t>2 Kings 5:1–14</a:t>
            </a:r>
          </a:p>
        </p:txBody>
      </p:sp>
    </p:spTree>
    <p:extLst>
      <p:ext uri="{BB962C8B-B14F-4D97-AF65-F5344CB8AC3E}">
        <p14:creationId xmlns:p14="http://schemas.microsoft.com/office/powerpoint/2010/main" val="495872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2B29E1-571B-F23B-945F-32C4F5900646}"/>
              </a:ext>
            </a:extLst>
          </p:cNvPr>
          <p:cNvSpPr>
            <a:spLocks noGrp="1"/>
          </p:cNvSpPr>
          <p:nvPr>
            <p:ph idx="1"/>
          </p:nvPr>
        </p:nvSpPr>
        <p:spPr>
          <a:xfrm>
            <a:off x="913775" y="618517"/>
            <a:ext cx="10364452" cy="5172683"/>
          </a:xfrm>
        </p:spPr>
        <p:txBody>
          <a:bodyPr>
            <a:normAutofit fontScale="85000" lnSpcReduction="10000"/>
          </a:bodyPr>
          <a:lstStyle/>
          <a:p>
            <a:r>
              <a:rPr lang="en-US" dirty="0"/>
              <a:t>God puts you in places for a reason</a:t>
            </a:r>
          </a:p>
          <a:p>
            <a:pPr lvl="1"/>
            <a:r>
              <a:rPr lang="en-US" dirty="0"/>
              <a:t>Sometimes it could be to speak truth into someone else’s life. Others, it could be to be a witness to god’s miracles.</a:t>
            </a:r>
          </a:p>
          <a:p>
            <a:r>
              <a:rPr lang="en-US" dirty="0"/>
              <a:t>Our expectations vs God’s delivery</a:t>
            </a:r>
          </a:p>
          <a:p>
            <a:pPr lvl="1"/>
            <a:r>
              <a:rPr lang="en-US" dirty="0"/>
              <a:t>It’s been a tough few months at work. Things haven’t been going exactly as I would have liked. I’m working on releasing a new service and have been running into friction along the way. We have had quite a bit of attrition on a single team because of market conditions and eventually, working conditions. I’ve been praying for a win. God gave them to me, but not in a way I was expecting: Gavin got his grey and </a:t>
            </a:r>
            <a:r>
              <a:rPr lang="en-US" dirty="0" err="1"/>
              <a:t>whitebelt</a:t>
            </a:r>
            <a:r>
              <a:rPr lang="en-US" dirty="0"/>
              <a:t>… His excitement was contagious. Emma got baptized, I had never seen her smile so much. It was Stephanie and my 13 Anniversary, a solid reminder of who loves me. God was letting me know what mattered. He was saying, “Tom, you’re winning; you’re winning everyday.”</a:t>
            </a:r>
          </a:p>
          <a:p>
            <a:pPr lvl="1"/>
            <a:r>
              <a:rPr lang="en-US" dirty="0"/>
              <a:t>Don’t we miss out on some of those wins. Those things that are happening everyday?</a:t>
            </a:r>
          </a:p>
          <a:p>
            <a:r>
              <a:rPr lang="en-US" dirty="0"/>
              <a:t>Surrounding ourselves with people who will hold us accountable</a:t>
            </a:r>
          </a:p>
          <a:p>
            <a:pPr lvl="1"/>
            <a:r>
              <a:rPr lang="en-US" dirty="0"/>
              <a:t>…</a:t>
            </a:r>
          </a:p>
          <a:p>
            <a:r>
              <a:rPr lang="en-US" dirty="0"/>
              <a:t>Humility – 7 times, not 1, or 2, or 3, or 4…7</a:t>
            </a:r>
          </a:p>
          <a:p>
            <a:pPr lvl="1"/>
            <a:r>
              <a:rPr lang="en-US" dirty="0"/>
              <a:t>…</a:t>
            </a:r>
          </a:p>
          <a:p>
            <a:endParaRPr lang="en-US" dirty="0"/>
          </a:p>
        </p:txBody>
      </p:sp>
    </p:spTree>
    <p:extLst>
      <p:ext uri="{BB962C8B-B14F-4D97-AF65-F5344CB8AC3E}">
        <p14:creationId xmlns:p14="http://schemas.microsoft.com/office/powerpoint/2010/main" val="914665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afé wall illusion. All the horizontal lines are parallel.">
            <a:extLst>
              <a:ext uri="{FF2B5EF4-FFF2-40B4-BE49-F238E27FC236}">
                <a16:creationId xmlns:a16="http://schemas.microsoft.com/office/drawing/2014/main" id="{D118C426-DC93-C61A-B7AB-D2056CCA79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5468" y="715384"/>
            <a:ext cx="8501063" cy="542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415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ED72-3AEF-D1EE-890D-3879A6BD27AE}"/>
              </a:ext>
            </a:extLst>
          </p:cNvPr>
          <p:cNvSpPr>
            <a:spLocks noGrp="1"/>
          </p:cNvSpPr>
          <p:nvPr>
            <p:ph type="title"/>
          </p:nvPr>
        </p:nvSpPr>
        <p:spPr/>
        <p:txBody>
          <a:bodyPr/>
          <a:lstStyle/>
          <a:p>
            <a:endParaRPr lang="en-US"/>
          </a:p>
        </p:txBody>
      </p:sp>
      <p:pic>
        <p:nvPicPr>
          <p:cNvPr id="2050" name="Picture 2" descr="The Kanisza triangle. We clearly see a white triangle although there is none.">
            <a:extLst>
              <a:ext uri="{FF2B5EF4-FFF2-40B4-BE49-F238E27FC236}">
                <a16:creationId xmlns:a16="http://schemas.microsoft.com/office/drawing/2014/main" id="{D28EAC90-AB8D-9893-932A-37E2679A0BB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05175" y="452120"/>
            <a:ext cx="5581650" cy="595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529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B8F80B-B63D-CB13-B424-6449FA40951A}"/>
              </a:ext>
            </a:extLst>
          </p:cNvPr>
          <p:cNvSpPr>
            <a:spLocks noGrp="1"/>
          </p:cNvSpPr>
          <p:nvPr>
            <p:ph idx="1"/>
          </p:nvPr>
        </p:nvSpPr>
        <p:spPr>
          <a:xfrm>
            <a:off x="838200" y="365125"/>
            <a:ext cx="10515600" cy="5811838"/>
          </a:xfrm>
        </p:spPr>
        <p:txBody>
          <a:bodyPr anchor="ctr">
            <a:normAutofit/>
          </a:bodyPr>
          <a:lstStyle/>
          <a:p>
            <a:pPr marL="0" indent="0" algn="ctr">
              <a:buNone/>
            </a:pPr>
            <a:r>
              <a:rPr lang="en-US" sz="4800" dirty="0"/>
              <a:t>Elijah or Elisha?</a:t>
            </a:r>
          </a:p>
        </p:txBody>
      </p:sp>
    </p:spTree>
    <p:extLst>
      <p:ext uri="{BB962C8B-B14F-4D97-AF65-F5344CB8AC3E}">
        <p14:creationId xmlns:p14="http://schemas.microsoft.com/office/powerpoint/2010/main" val="3991884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A687E9-6E91-02F5-7119-FA3CB8A915D7}"/>
              </a:ext>
            </a:extLst>
          </p:cNvPr>
          <p:cNvSpPr>
            <a:spLocks noGrp="1"/>
          </p:cNvSpPr>
          <p:nvPr>
            <p:ph idx="1"/>
          </p:nvPr>
        </p:nvSpPr>
        <p:spPr>
          <a:xfrm>
            <a:off x="838200" y="801858"/>
            <a:ext cx="10515600" cy="5627077"/>
          </a:xfrm>
        </p:spPr>
        <p:txBody>
          <a:bodyPr/>
          <a:lstStyle/>
          <a:p>
            <a:pPr marL="0" indent="0">
              <a:buNone/>
            </a:pPr>
            <a:r>
              <a:rPr lang="en-US" dirty="0">
                <a:solidFill>
                  <a:schemeClr val="accent6"/>
                </a:solidFill>
              </a:rPr>
              <a:t>GREEN</a:t>
            </a:r>
            <a:r>
              <a:rPr lang="en-US" dirty="0"/>
              <a:t> – </a:t>
            </a:r>
            <a:r>
              <a:rPr lang="en-US" dirty="0">
                <a:solidFill>
                  <a:srgbClr val="FF0000"/>
                </a:solidFill>
              </a:rPr>
              <a:t>RED</a:t>
            </a:r>
            <a:r>
              <a:rPr lang="en-US" dirty="0"/>
              <a:t> – </a:t>
            </a:r>
            <a:r>
              <a:rPr lang="en-US" dirty="0">
                <a:solidFill>
                  <a:schemeClr val="accent2"/>
                </a:solidFill>
              </a:rPr>
              <a:t>ORANGE</a:t>
            </a:r>
            <a:r>
              <a:rPr lang="en-US" dirty="0"/>
              <a:t> – </a:t>
            </a:r>
            <a:r>
              <a:rPr lang="en-US" dirty="0">
                <a:solidFill>
                  <a:srgbClr val="FF0000"/>
                </a:solidFill>
              </a:rPr>
              <a:t>RED</a:t>
            </a:r>
            <a:r>
              <a:rPr lang="en-US" dirty="0"/>
              <a:t> – </a:t>
            </a:r>
            <a:r>
              <a:rPr lang="en-US" dirty="0">
                <a:solidFill>
                  <a:srgbClr val="7030A0"/>
                </a:solidFill>
              </a:rPr>
              <a:t>PURPLE</a:t>
            </a:r>
            <a:r>
              <a:rPr lang="en-US" dirty="0"/>
              <a:t> – </a:t>
            </a:r>
            <a:r>
              <a:rPr lang="en-US" dirty="0">
                <a:solidFill>
                  <a:schemeClr val="accent6"/>
                </a:solidFill>
              </a:rPr>
              <a:t>GREEN</a:t>
            </a:r>
            <a:r>
              <a:rPr lang="en-US" dirty="0"/>
              <a:t> </a:t>
            </a:r>
          </a:p>
          <a:p>
            <a:pPr marL="0" indent="0">
              <a:buNone/>
            </a:pPr>
            <a:endParaRPr lang="en-US" dirty="0"/>
          </a:p>
          <a:p>
            <a:pPr marL="0" indent="0">
              <a:buNone/>
            </a:pPr>
            <a:endParaRPr lang="en-US" dirty="0"/>
          </a:p>
          <a:p>
            <a:pPr marL="0" indent="0">
              <a:buNone/>
            </a:pPr>
            <a:endParaRPr lang="en-US" dirty="0"/>
          </a:p>
          <a:p>
            <a:pPr marL="0" indent="0">
              <a:buNone/>
            </a:pPr>
            <a:r>
              <a:rPr lang="en-US" dirty="0">
                <a:solidFill>
                  <a:srgbClr val="FF0000"/>
                </a:solidFill>
              </a:rPr>
              <a:t>YELLOW</a:t>
            </a:r>
            <a:r>
              <a:rPr lang="en-US" dirty="0"/>
              <a:t> – </a:t>
            </a:r>
            <a:r>
              <a:rPr lang="en-US" dirty="0">
                <a:solidFill>
                  <a:schemeClr val="accent6"/>
                </a:solidFill>
              </a:rPr>
              <a:t>RED</a:t>
            </a:r>
            <a:r>
              <a:rPr lang="en-US" dirty="0"/>
              <a:t> –</a:t>
            </a:r>
            <a:r>
              <a:rPr lang="en-US" dirty="0">
                <a:solidFill>
                  <a:srgbClr val="FFFF00"/>
                </a:solidFill>
              </a:rPr>
              <a:t>BLUE</a:t>
            </a:r>
            <a:r>
              <a:rPr lang="en-US" dirty="0"/>
              <a:t> – </a:t>
            </a:r>
            <a:r>
              <a:rPr lang="en-US" dirty="0">
                <a:solidFill>
                  <a:schemeClr val="accent2"/>
                </a:solidFill>
              </a:rPr>
              <a:t>PURPLE</a:t>
            </a:r>
            <a:r>
              <a:rPr lang="en-US" dirty="0"/>
              <a:t> – </a:t>
            </a:r>
            <a:r>
              <a:rPr lang="en-US" dirty="0">
                <a:solidFill>
                  <a:schemeClr val="accent1"/>
                </a:solidFill>
              </a:rPr>
              <a:t>GREEN</a:t>
            </a:r>
            <a:r>
              <a:rPr lang="en-US" dirty="0"/>
              <a:t> – </a:t>
            </a:r>
            <a:r>
              <a:rPr lang="en-US" dirty="0">
                <a:solidFill>
                  <a:srgbClr val="7030A0"/>
                </a:solidFill>
              </a:rPr>
              <a:t>RED</a:t>
            </a:r>
          </a:p>
        </p:txBody>
      </p:sp>
    </p:spTree>
    <p:extLst>
      <p:ext uri="{BB962C8B-B14F-4D97-AF65-F5344CB8AC3E}">
        <p14:creationId xmlns:p14="http://schemas.microsoft.com/office/powerpoint/2010/main" val="286266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81C882-557D-B517-717A-492DEC01DC58}"/>
              </a:ext>
            </a:extLst>
          </p:cNvPr>
          <p:cNvSpPr>
            <a:spLocks noGrp="1"/>
          </p:cNvSpPr>
          <p:nvPr>
            <p:ph idx="1"/>
          </p:nvPr>
        </p:nvSpPr>
        <p:spPr>
          <a:xfrm>
            <a:off x="913775" y="814389"/>
            <a:ext cx="10364452" cy="4976812"/>
          </a:xfrm>
        </p:spPr>
        <p:txBody>
          <a:bodyPr>
            <a:normAutofit/>
          </a:bodyPr>
          <a:lstStyle/>
          <a:p>
            <a:pPr marL="0" indent="0">
              <a:buNone/>
            </a:pPr>
            <a:r>
              <a:rPr lang="en-US" b="1" dirty="0"/>
              <a:t>The Call of Elisha</a:t>
            </a:r>
            <a:endParaRPr lang="en-US" dirty="0"/>
          </a:p>
          <a:p>
            <a:pPr marL="0" indent="0">
              <a:buNone/>
            </a:pPr>
            <a:r>
              <a:rPr lang="en-US" b="1" baseline="30000" dirty="0"/>
              <a:t>19 </a:t>
            </a:r>
            <a:r>
              <a:rPr lang="en-US" dirty="0"/>
              <a:t>So he departed from there and found Elisha the son of </a:t>
            </a:r>
            <a:r>
              <a:rPr lang="en-US" dirty="0" err="1"/>
              <a:t>Shaphat</a:t>
            </a:r>
            <a:r>
              <a:rPr lang="en-US" dirty="0"/>
              <a:t>, who was </a:t>
            </a:r>
            <a:r>
              <a:rPr lang="en-US" b="1" dirty="0">
                <a:solidFill>
                  <a:schemeClr val="accent4"/>
                </a:solidFill>
              </a:rPr>
              <a:t>plowing with twelve yoke of oxen </a:t>
            </a:r>
            <a:r>
              <a:rPr lang="en-US" dirty="0"/>
              <a:t>in front of him, and he was with the twelfth. </a:t>
            </a:r>
            <a:br>
              <a:rPr lang="en-US" dirty="0"/>
            </a:br>
            <a:endParaRPr lang="en-US" dirty="0"/>
          </a:p>
          <a:p>
            <a:pPr marL="0" indent="0">
              <a:buNone/>
            </a:pPr>
            <a:r>
              <a:rPr lang="en-US" dirty="0"/>
              <a:t>1 Kings 19:19a</a:t>
            </a:r>
          </a:p>
        </p:txBody>
      </p:sp>
    </p:spTree>
    <p:extLst>
      <p:ext uri="{BB962C8B-B14F-4D97-AF65-F5344CB8AC3E}">
        <p14:creationId xmlns:p14="http://schemas.microsoft.com/office/powerpoint/2010/main" val="378199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A Big Bud 747 at work">
            <a:extLst>
              <a:ext uri="{FF2B5EF4-FFF2-40B4-BE49-F238E27FC236}">
                <a16:creationId xmlns:a16="http://schemas.microsoft.com/office/drawing/2014/main" id="{23C6FA2E-7857-D351-4B08-C2ABBF6E362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234A38-7B85-5916-3CC0-7418B9807891}"/>
              </a:ext>
            </a:extLst>
          </p:cNvPr>
          <p:cNvSpPr txBox="1"/>
          <p:nvPr/>
        </p:nvSpPr>
        <p:spPr>
          <a:xfrm>
            <a:off x="9172575" y="6143625"/>
            <a:ext cx="2683748" cy="461665"/>
          </a:xfrm>
          <a:prstGeom prst="rect">
            <a:avLst/>
          </a:prstGeom>
          <a:noFill/>
        </p:spPr>
        <p:txBody>
          <a:bodyPr wrap="none" rtlCol="0">
            <a:spAutoFit/>
          </a:bodyPr>
          <a:lstStyle/>
          <a:p>
            <a:r>
              <a:rPr lang="en-US" sz="2400" b="1" dirty="0">
                <a:solidFill>
                  <a:schemeClr val="bg1"/>
                </a:solidFill>
                <a:latin typeface="Avenir Book" panose="02000503020000020003" pitchFamily="2" charset="0"/>
                <a:cs typeface="Arial" panose="020B0604020202020204" pitchFamily="34" charset="0"/>
              </a:rPr>
              <a:t>THE BIG BUD 747</a:t>
            </a:r>
          </a:p>
        </p:txBody>
      </p:sp>
    </p:spTree>
    <p:extLst>
      <p:ext uri="{BB962C8B-B14F-4D97-AF65-F5344CB8AC3E}">
        <p14:creationId xmlns:p14="http://schemas.microsoft.com/office/powerpoint/2010/main" val="3722917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4BC34-98ED-D836-C09B-53AA4491DF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B45A88-0EC7-4D72-CE09-162422E3CFBF}"/>
              </a:ext>
            </a:extLst>
          </p:cNvPr>
          <p:cNvSpPr>
            <a:spLocks noGrp="1"/>
          </p:cNvSpPr>
          <p:nvPr>
            <p:ph idx="1"/>
          </p:nvPr>
        </p:nvSpPr>
        <p:spPr/>
        <p:txBody>
          <a:bodyPr/>
          <a:lstStyle/>
          <a:p>
            <a:pPr marL="0" indent="0">
              <a:buNone/>
            </a:pPr>
            <a:r>
              <a:rPr lang="en-US" dirty="0"/>
              <a:t>Elijah passed by him and </a:t>
            </a:r>
            <a:r>
              <a:rPr lang="en-US" b="1" dirty="0">
                <a:solidFill>
                  <a:schemeClr val="accent4"/>
                </a:solidFill>
              </a:rPr>
              <a:t>cast his cloak upon him. </a:t>
            </a:r>
            <a:r>
              <a:rPr lang="en-US" b="1" baseline="30000" dirty="0">
                <a:solidFill>
                  <a:schemeClr val="accent4"/>
                </a:solidFill>
              </a:rPr>
              <a:t>20 </a:t>
            </a:r>
            <a:r>
              <a:rPr lang="en-US" b="1" dirty="0">
                <a:solidFill>
                  <a:schemeClr val="accent4"/>
                </a:solidFill>
              </a:rPr>
              <a:t>And he left the oxen and ran after Elijah and said, “Let me kiss my father and my mother, and then I will follow you.”</a:t>
            </a:r>
            <a:r>
              <a:rPr lang="en-US" dirty="0"/>
              <a:t> And he said to him, “Go back again, for what have I done to you?” </a:t>
            </a:r>
            <a:r>
              <a:rPr lang="en-US" b="1" baseline="30000" dirty="0"/>
              <a:t>21 </a:t>
            </a:r>
            <a:r>
              <a:rPr lang="en-US" dirty="0"/>
              <a:t>And he returned from following him and took the yoke of oxen and sacrificed them and boiled their flesh with the yokes of the oxen and gave it to the people, and they ate. Then he arose and went after Elijah and assisted him. </a:t>
            </a:r>
            <a:br>
              <a:rPr lang="en-US" dirty="0"/>
            </a:br>
            <a:endParaRPr lang="en-US" dirty="0"/>
          </a:p>
          <a:p>
            <a:pPr marL="0" indent="0">
              <a:buNone/>
            </a:pPr>
            <a:r>
              <a:rPr lang="en-US" dirty="0"/>
              <a:t>1 Kings 19:19b–21</a:t>
            </a:r>
          </a:p>
          <a:p>
            <a:pPr marL="0" indent="0">
              <a:buNone/>
            </a:pPr>
            <a:endParaRPr lang="en-US" dirty="0"/>
          </a:p>
        </p:txBody>
      </p:sp>
    </p:spTree>
    <p:extLst>
      <p:ext uri="{BB962C8B-B14F-4D97-AF65-F5344CB8AC3E}">
        <p14:creationId xmlns:p14="http://schemas.microsoft.com/office/powerpoint/2010/main" val="67358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AC477752-ACCA-41C1-9B1D-D0CED1F9C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DD139D-C660-B342-E518-9D75138E5D4B}"/>
              </a:ext>
            </a:extLst>
          </p:cNvPr>
          <p:cNvSpPr>
            <a:spLocks noGrp="1"/>
          </p:cNvSpPr>
          <p:nvPr>
            <p:ph type="title"/>
          </p:nvPr>
        </p:nvSpPr>
        <p:spPr>
          <a:xfrm>
            <a:off x="838200" y="347664"/>
            <a:ext cx="6163624" cy="1306475"/>
          </a:xfrm>
        </p:spPr>
        <p:txBody>
          <a:bodyPr vert="horz" lIns="91440" tIns="45720" rIns="91440" bIns="45720" rtlCol="0" anchor="ctr">
            <a:normAutofit/>
          </a:bodyPr>
          <a:lstStyle/>
          <a:p>
            <a:pPr algn="ctr"/>
            <a:endParaRPr lang="en-US" sz="5200" kern="1200" dirty="0">
              <a:solidFill>
                <a:schemeClr val="tx1"/>
              </a:solidFill>
              <a:latin typeface="+mj-lt"/>
              <a:ea typeface="+mj-ea"/>
              <a:cs typeface="+mj-cs"/>
            </a:endParaRPr>
          </a:p>
        </p:txBody>
      </p:sp>
      <p:pic>
        <p:nvPicPr>
          <p:cNvPr id="4098" name="Picture 2" descr="the phantom menace battles GIF by Star Wars">
            <a:extLst>
              <a:ext uri="{FF2B5EF4-FFF2-40B4-BE49-F238E27FC236}">
                <a16:creationId xmlns:a16="http://schemas.microsoft.com/office/drawing/2014/main" id="{32546C28-F67E-D35D-F3C4-9826B99505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59508" y="1845426"/>
            <a:ext cx="10269930" cy="445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68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2F7275-E7EF-1326-9810-282B77614A30}"/>
              </a:ext>
            </a:extLst>
          </p:cNvPr>
          <p:cNvSpPr>
            <a:spLocks noGrp="1"/>
          </p:cNvSpPr>
          <p:nvPr>
            <p:ph idx="1"/>
          </p:nvPr>
        </p:nvSpPr>
        <p:spPr>
          <a:xfrm>
            <a:off x="913775" y="618517"/>
            <a:ext cx="10364452" cy="5172683"/>
          </a:xfrm>
        </p:spPr>
        <p:txBody>
          <a:bodyPr>
            <a:normAutofit fontScale="85000" lnSpcReduction="10000"/>
          </a:bodyPr>
          <a:lstStyle/>
          <a:p>
            <a:pPr marL="0" indent="0">
              <a:buNone/>
            </a:pPr>
            <a:r>
              <a:rPr lang="en-US" b="1" baseline="30000" dirty="0"/>
              <a:t>9 </a:t>
            </a:r>
            <a:r>
              <a:rPr lang="en-US" dirty="0"/>
              <a:t>When they had crossed, Elijah said to Elisha, “Ask what I shall do for you, before I am taken from you.” And Elisha said, </a:t>
            </a:r>
            <a:r>
              <a:rPr lang="en-US" b="1" dirty="0">
                <a:solidFill>
                  <a:schemeClr val="accent4"/>
                </a:solidFill>
              </a:rPr>
              <a:t>“Please let there be a double portion of your spirit on me.”</a:t>
            </a:r>
            <a:r>
              <a:rPr lang="en-US" dirty="0"/>
              <a:t> </a:t>
            </a:r>
            <a:r>
              <a:rPr lang="en-US" b="1" baseline="30000" dirty="0"/>
              <a:t>10 </a:t>
            </a:r>
            <a:r>
              <a:rPr lang="en-US" dirty="0"/>
              <a:t>And he said, “You have asked a hard thing; yet, if you see me as I am being taken from you, it shall be so for you, but if you do not see me, it shall not be so.” </a:t>
            </a:r>
            <a:r>
              <a:rPr lang="en-US" b="1" baseline="30000" dirty="0"/>
              <a:t>11 </a:t>
            </a:r>
            <a:r>
              <a:rPr lang="en-US" dirty="0"/>
              <a:t>And as they still went on and talked, behold, </a:t>
            </a:r>
            <a:r>
              <a:rPr lang="en-US" b="1" dirty="0">
                <a:solidFill>
                  <a:schemeClr val="accent4"/>
                </a:solidFill>
              </a:rPr>
              <a:t>chariots of fire and horses of fire separated the two of them. And Elijah went up by a whirlwind into heaven.</a:t>
            </a:r>
            <a:r>
              <a:rPr lang="en-US" dirty="0">
                <a:solidFill>
                  <a:schemeClr val="accent4"/>
                </a:solidFill>
              </a:rPr>
              <a:t> </a:t>
            </a:r>
            <a:r>
              <a:rPr lang="en-US" b="1" baseline="30000" dirty="0"/>
              <a:t>12 </a:t>
            </a:r>
            <a:r>
              <a:rPr lang="en-US" dirty="0"/>
              <a:t>And Elisha saw it and he cried, “My father, my father! The chariots of Israel and its horsemen!” And he saw him no more. </a:t>
            </a:r>
          </a:p>
          <a:p>
            <a:pPr marL="0" indent="0">
              <a:buNone/>
            </a:pPr>
            <a:r>
              <a:rPr lang="en-US" dirty="0"/>
              <a:t>Then he took hold of his own clothes and tore them in two pieces. </a:t>
            </a:r>
            <a:r>
              <a:rPr lang="en-US" b="1" baseline="30000" dirty="0"/>
              <a:t>13 </a:t>
            </a:r>
            <a:r>
              <a:rPr lang="en-US" dirty="0"/>
              <a:t>And </a:t>
            </a:r>
            <a:r>
              <a:rPr lang="en-US" b="1" dirty="0">
                <a:solidFill>
                  <a:schemeClr val="accent4"/>
                </a:solidFill>
              </a:rPr>
              <a:t>he took up the cloak of Elijah</a:t>
            </a:r>
            <a:r>
              <a:rPr lang="en-US" dirty="0"/>
              <a:t> that had fallen from him and went back and stood on the bank of the Jordan. </a:t>
            </a:r>
            <a:r>
              <a:rPr lang="en-US" b="1" baseline="30000" dirty="0"/>
              <a:t>14 </a:t>
            </a:r>
            <a:r>
              <a:rPr lang="en-US" dirty="0"/>
              <a:t>Then he took the cloak of Elijah that had fallen from him and </a:t>
            </a:r>
            <a:r>
              <a:rPr lang="en-US" b="1" dirty="0">
                <a:solidFill>
                  <a:schemeClr val="accent4"/>
                </a:solidFill>
              </a:rPr>
              <a:t>struck the water, saying, “Where is the Lord, the God of Elijah?” And when he had struck the water, the water was parted to the one side and to the other</a:t>
            </a:r>
            <a:r>
              <a:rPr lang="en-US" dirty="0"/>
              <a:t>, and Elisha went over. </a:t>
            </a:r>
          </a:p>
          <a:p>
            <a:pPr marL="0" indent="0">
              <a:buNone/>
            </a:pPr>
            <a:endParaRPr lang="en-US" dirty="0"/>
          </a:p>
          <a:p>
            <a:pPr marL="0" indent="0">
              <a:buNone/>
            </a:pPr>
            <a:r>
              <a:rPr lang="en-US" dirty="0"/>
              <a:t>2 Kings 2:9–14</a:t>
            </a:r>
          </a:p>
        </p:txBody>
      </p:sp>
    </p:spTree>
    <p:extLst>
      <p:ext uri="{BB962C8B-B14F-4D97-AF65-F5344CB8AC3E}">
        <p14:creationId xmlns:p14="http://schemas.microsoft.com/office/powerpoint/2010/main" val="72495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B33E-8186-4742-059F-91F63D29CBE9}"/>
              </a:ext>
            </a:extLst>
          </p:cNvPr>
          <p:cNvSpPr>
            <a:spLocks noGrp="1"/>
          </p:cNvSpPr>
          <p:nvPr>
            <p:ph type="title"/>
          </p:nvPr>
        </p:nvSpPr>
        <p:spPr/>
        <p:txBody>
          <a:bodyPr/>
          <a:lstStyle/>
          <a:p>
            <a:r>
              <a:rPr lang="en-US" dirty="0"/>
              <a:t>What happened next?</a:t>
            </a:r>
          </a:p>
        </p:txBody>
      </p:sp>
      <p:sp>
        <p:nvSpPr>
          <p:cNvPr id="3" name="Content Placeholder 2">
            <a:extLst>
              <a:ext uri="{FF2B5EF4-FFF2-40B4-BE49-F238E27FC236}">
                <a16:creationId xmlns:a16="http://schemas.microsoft.com/office/drawing/2014/main" id="{53145BBC-E32B-3E7E-1F15-956E2F8AA0E1}"/>
              </a:ext>
            </a:extLst>
          </p:cNvPr>
          <p:cNvSpPr>
            <a:spLocks noGrp="1"/>
          </p:cNvSpPr>
          <p:nvPr>
            <p:ph idx="1"/>
          </p:nvPr>
        </p:nvSpPr>
        <p:spPr/>
        <p:txBody>
          <a:bodyPr>
            <a:normAutofit lnSpcReduction="10000"/>
          </a:bodyPr>
          <a:lstStyle/>
          <a:p>
            <a:r>
              <a:rPr lang="en-US" sz="2400" dirty="0"/>
              <a:t>Parts the Jordan River - 2 Kings 2:13-14 ail </a:t>
            </a:r>
          </a:p>
          <a:p>
            <a:r>
              <a:rPr lang="en-US" sz="2400" dirty="0"/>
              <a:t>Makes Jericho spring drinkable - 2 Kings 2:19-22</a:t>
            </a:r>
          </a:p>
          <a:p>
            <a:r>
              <a:rPr lang="en-US" sz="2400" dirty="0"/>
              <a:t>Sends bears to punish disrespectful youths - 2 Kings 2:23-25</a:t>
            </a:r>
          </a:p>
          <a:p>
            <a:r>
              <a:rPr lang="en-US" sz="2400" dirty="0"/>
              <a:t>Floods ditches to confuse Moabites - 2 Kings 3:1-27</a:t>
            </a:r>
          </a:p>
          <a:p>
            <a:r>
              <a:rPr lang="en-US" sz="2400" dirty="0"/>
              <a:t>Multiplies widow's oil - 2 Kings 4:1-7</a:t>
            </a:r>
          </a:p>
          <a:p>
            <a:r>
              <a:rPr lang="en-US" sz="2400" dirty="0"/>
              <a:t>Shunammite woman bears a son - 2 Kings 4:8-17 </a:t>
            </a:r>
          </a:p>
          <a:p>
            <a:r>
              <a:rPr lang="en-US" sz="2400" dirty="0"/>
              <a:t>Resurrects Shunammite's son - 2 Kings 4:18-37</a:t>
            </a:r>
          </a:p>
          <a:p>
            <a:r>
              <a:rPr lang="en-US" sz="2400" dirty="0"/>
              <a:t>Purifies poisoned stew - 2 Kings 4:38-44</a:t>
            </a:r>
          </a:p>
          <a:p>
            <a:r>
              <a:rPr lang="en-US" sz="2400" b="1" dirty="0">
                <a:solidFill>
                  <a:schemeClr val="accent4"/>
                </a:solidFill>
              </a:rPr>
              <a:t>Heals Naaman's leprosy - 2 Kings 5:1-14</a:t>
            </a:r>
          </a:p>
          <a:p>
            <a:r>
              <a:rPr lang="en-US" sz="2400" b="1" dirty="0"/>
              <a:t>…</a:t>
            </a:r>
          </a:p>
        </p:txBody>
      </p:sp>
    </p:spTree>
    <p:extLst>
      <p:ext uri="{BB962C8B-B14F-4D97-AF65-F5344CB8AC3E}">
        <p14:creationId xmlns:p14="http://schemas.microsoft.com/office/powerpoint/2010/main" val="2788309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2251A9-263E-3711-A49D-4CF8EA70744C}"/>
              </a:ext>
            </a:extLst>
          </p:cNvPr>
          <p:cNvSpPr>
            <a:spLocks noGrp="1"/>
          </p:cNvSpPr>
          <p:nvPr>
            <p:ph idx="1"/>
          </p:nvPr>
        </p:nvSpPr>
        <p:spPr>
          <a:xfrm>
            <a:off x="913775" y="618517"/>
            <a:ext cx="10364452" cy="5172683"/>
          </a:xfrm>
        </p:spPr>
        <p:txBody>
          <a:bodyPr>
            <a:normAutofit/>
          </a:bodyPr>
          <a:lstStyle/>
          <a:p>
            <a:pPr marL="0" indent="0">
              <a:buNone/>
            </a:pPr>
            <a:r>
              <a:rPr lang="en-US" b="1" dirty="0"/>
              <a:t>5 </a:t>
            </a:r>
            <a:r>
              <a:rPr lang="en-US" dirty="0"/>
              <a:t>Naaman, commander of the army of the king of Syria, was a great man with his master and in high favor, because by him the Lord had given victory to Syria. He was a mighty man of valor, but he was a leper. </a:t>
            </a:r>
            <a:r>
              <a:rPr lang="en-US" b="1" baseline="30000" dirty="0">
                <a:solidFill>
                  <a:schemeClr val="accent4"/>
                </a:solidFill>
              </a:rPr>
              <a:t>2 </a:t>
            </a:r>
            <a:r>
              <a:rPr lang="en-US" b="1" dirty="0">
                <a:solidFill>
                  <a:schemeClr val="accent4"/>
                </a:solidFill>
              </a:rPr>
              <a:t>Now the Syrians on one of their raids had carried off a little girl from the land of Israel, and she worked in the service of Naaman’s wife. </a:t>
            </a:r>
            <a:r>
              <a:rPr lang="en-US" b="1" baseline="30000" dirty="0">
                <a:solidFill>
                  <a:schemeClr val="accent4"/>
                </a:solidFill>
              </a:rPr>
              <a:t>3 </a:t>
            </a:r>
            <a:r>
              <a:rPr lang="en-US" b="1" dirty="0">
                <a:solidFill>
                  <a:schemeClr val="accent4"/>
                </a:solidFill>
              </a:rPr>
              <a:t>She said to her mistress, “Would that my lord were with the prophet who is in Samaria! He would cure him of his leprosy.”</a:t>
            </a:r>
            <a:r>
              <a:rPr lang="en-US" dirty="0">
                <a:solidFill>
                  <a:schemeClr val="accent4"/>
                </a:solidFill>
              </a:rPr>
              <a:t> </a:t>
            </a:r>
            <a:r>
              <a:rPr lang="en-US" b="1" baseline="30000" dirty="0"/>
              <a:t>4 </a:t>
            </a:r>
            <a:r>
              <a:rPr lang="en-US" dirty="0"/>
              <a:t>So Naaman went in and told his lord, “Thus and so spoke the girl from the land of Israel.” </a:t>
            </a:r>
            <a:r>
              <a:rPr lang="en-US" b="1" baseline="30000" dirty="0"/>
              <a:t>5 </a:t>
            </a:r>
            <a:r>
              <a:rPr lang="en-US" dirty="0"/>
              <a:t>And the king of Syria said, “Go now, and I will send a letter to the king of Israel.” </a:t>
            </a:r>
          </a:p>
          <a:p>
            <a:pPr marL="0" indent="0">
              <a:buNone/>
            </a:pPr>
            <a:endParaRPr lang="en-US" dirty="0"/>
          </a:p>
          <a:p>
            <a:pPr marL="0" indent="0">
              <a:buNone/>
            </a:pPr>
            <a:r>
              <a:rPr lang="en-US" dirty="0"/>
              <a:t>2 Kings 5:1–5a ESV</a:t>
            </a:r>
          </a:p>
        </p:txBody>
      </p:sp>
    </p:spTree>
    <p:extLst>
      <p:ext uri="{BB962C8B-B14F-4D97-AF65-F5344CB8AC3E}">
        <p14:creationId xmlns:p14="http://schemas.microsoft.com/office/powerpoint/2010/main" val="2388524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4129</TotalTime>
  <Words>2536</Words>
  <Application>Microsoft Macintosh PowerPoint</Application>
  <PresentationFormat>Widescreen</PresentationFormat>
  <Paragraphs>110</Paragraphs>
  <Slides>20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Avenir Book</vt:lpstr>
      <vt:lpstr>Calibri</vt:lpstr>
      <vt:lpstr>Calibri Light</vt:lpstr>
      <vt:lpstr>Office Theme</vt:lpstr>
      <vt:lpstr>Our Expectations vs God’s will</vt:lpstr>
      <vt:lpstr>PowerPoint Presentation</vt:lpstr>
      <vt:lpstr>PowerPoint Presentation</vt:lpstr>
      <vt:lpstr>PowerPoint Presentation</vt:lpstr>
      <vt:lpstr>PowerPoint Presentation</vt:lpstr>
      <vt:lpstr>PowerPoint Presentation</vt:lpstr>
      <vt:lpstr>PowerPoint Presentation</vt:lpstr>
      <vt:lpstr>What happened next?</vt:lpstr>
      <vt:lpstr>PowerPoint Presentation</vt:lpstr>
      <vt:lpstr>PowerPoint Presentation</vt:lpstr>
      <vt:lpstr>PowerPoint Presentation</vt:lpstr>
      <vt:lpstr>PowerPoint Presentation</vt:lpstr>
      <vt:lpstr>PowerPoint Presentation</vt:lpstr>
      <vt:lpstr>Overview</vt:lpstr>
      <vt:lpstr>The End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Gorup</dc:creator>
  <cp:lastModifiedBy>Tom Gorup</cp:lastModifiedBy>
  <cp:revision>15</cp:revision>
  <dcterms:created xsi:type="dcterms:W3CDTF">2022-07-20T22:10:05Z</dcterms:created>
  <dcterms:modified xsi:type="dcterms:W3CDTF">2022-07-24T12:41:47Z</dcterms:modified>
</cp:coreProperties>
</file>