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56" r:id="rId2"/>
    <p:sldId id="257" r:id="rId3"/>
    <p:sldId id="295" r:id="rId4"/>
    <p:sldId id="298" r:id="rId5"/>
    <p:sldId id="296" r:id="rId6"/>
    <p:sldId id="297" r:id="rId7"/>
    <p:sldId id="300" r:id="rId8"/>
    <p:sldId id="299" r:id="rId9"/>
    <p:sldId id="286" r:id="rId10"/>
    <p:sldId id="277" r:id="rId11"/>
    <p:sldId id="285" r:id="rId12"/>
    <p:sldId id="288" r:id="rId13"/>
    <p:sldId id="284" r:id="rId14"/>
    <p:sldId id="281" r:id="rId15"/>
    <p:sldId id="301" r:id="rId16"/>
    <p:sldId id="264" r:id="rId17"/>
    <p:sldId id="260" r:id="rId18"/>
    <p:sldId id="267" r:id="rId19"/>
    <p:sldId id="282" r:id="rId20"/>
    <p:sldId id="258" r:id="rId21"/>
    <p:sldId id="266" r:id="rId22"/>
    <p:sldId id="259" r:id="rId23"/>
    <p:sldId id="271" r:id="rId24"/>
    <p:sldId id="272" r:id="rId25"/>
    <p:sldId id="292" r:id="rId26"/>
    <p:sldId id="289" r:id="rId27"/>
    <p:sldId id="274" r:id="rId28"/>
    <p:sldId id="265" r:id="rId29"/>
    <p:sldId id="273" r:id="rId30"/>
    <p:sldId id="263" r:id="rId31"/>
    <p:sldId id="261" r:id="rId32"/>
    <p:sldId id="268" r:id="rId33"/>
    <p:sldId id="269" r:id="rId34"/>
    <p:sldId id="270" r:id="rId35"/>
    <p:sldId id="275" r:id="rId36"/>
    <p:sldId id="278" r:id="rId37"/>
    <p:sldId id="279" r:id="rId38"/>
    <p:sldId id="280" r:id="rId39"/>
    <p:sldId id="262" r:id="rId40"/>
    <p:sldId id="291" r:id="rId41"/>
    <p:sldId id="29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EBE1"/>
    <a:srgbClr val="7E7F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73596"/>
  </p:normalViewPr>
  <p:slideViewPr>
    <p:cSldViewPr snapToGrid="0">
      <p:cViewPr varScale="1">
        <p:scale>
          <a:sx n="113" d="100"/>
          <a:sy n="113" d="100"/>
        </p:scale>
        <p:origin x="124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A9C1B7-A332-2645-B293-9B0AF1CF3699}" type="datetimeFigureOut">
              <a:rPr lang="en-US" smtClean="0"/>
              <a:t>8/14/22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D021F4-81EB-394E-9F1B-E23529C13101}" type="slidenum">
              <a:rPr lang="en-US" smtClean="0"/>
              <a:t>‹#›</a:t>
            </a:fld>
            <a:endParaRPr lang="en-US"/>
          </a:p>
        </p:txBody>
      </p:sp>
    </p:spTree>
    <p:extLst>
      <p:ext uri="{BB962C8B-B14F-4D97-AF65-F5344CB8AC3E}">
        <p14:creationId xmlns:p14="http://schemas.microsoft.com/office/powerpoint/2010/main" val="1384043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today we’re digging in 2 Kings 17:7-20. We’ll be taking a look at God’s Warnings and Judgements for the people of Israel and Judah.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also learned that God has a tremendous of patience for us. It’s huge, it’s massive, but it doesn’t come without limits. </a:t>
            </a:r>
          </a:p>
          <a:p>
            <a:endParaRPr lang="en-US" dirty="0"/>
          </a:p>
          <a:p>
            <a:r>
              <a:rPr lang="en-US" dirty="0"/>
              <a:t>We’re not all that different from the people back then. Just like the people of Israel and Judah; we face circumstance of worldly views attacking our Biblical truths. The world is pulling at you. Trying to get you to adhere to it’s culture. Trying to get you to worship false idols. Trying to skew your perspective of God’s sovereignty. That’s the world we live in and that’s the world the people of Israel and Judah lived in.</a:t>
            </a:r>
          </a:p>
          <a:p>
            <a:endParaRPr lang="en-US" dirty="0"/>
          </a:p>
          <a:p>
            <a:r>
              <a:rPr lang="en-US" dirty="0"/>
              <a:t>Staying with those similarities… we can be quite dumb sometimes and </a:t>
            </a:r>
          </a:p>
          <a:p>
            <a:endParaRPr lang="en-US" dirty="0"/>
          </a:p>
          <a:p>
            <a:endParaRPr lang="en-US" dirty="0"/>
          </a:p>
        </p:txBody>
      </p:sp>
      <p:sp>
        <p:nvSpPr>
          <p:cNvPr id="4" name="Slide Number Placeholder 3"/>
          <p:cNvSpPr>
            <a:spLocks noGrp="1"/>
          </p:cNvSpPr>
          <p:nvPr>
            <p:ph type="sldNum" sz="quarter" idx="5"/>
          </p:nvPr>
        </p:nvSpPr>
        <p:spPr/>
        <p:txBody>
          <a:bodyPr/>
          <a:lstStyle/>
          <a:p>
            <a:fld id="{63D021F4-81EB-394E-9F1B-E23529C13101}" type="slidenum">
              <a:rPr lang="en-US" smtClean="0"/>
              <a:t>1</a:t>
            </a:fld>
            <a:endParaRPr lang="en-US"/>
          </a:p>
        </p:txBody>
      </p:sp>
    </p:spTree>
    <p:extLst>
      <p:ext uri="{BB962C8B-B14F-4D97-AF65-F5344CB8AC3E}">
        <p14:creationId xmlns:p14="http://schemas.microsoft.com/office/powerpoint/2010/main" val="3998750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it that these road signs warnings can be so easy to understand and obey, but the warnings in our life be so difficult for us?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Here’s how bad I am at recognizing these signs of danger. Talk about the time I saw a robbery</a:t>
            </a:r>
          </a:p>
          <a:p>
            <a:endParaRPr lang="en-US" dirty="0"/>
          </a:p>
        </p:txBody>
      </p:sp>
      <p:sp>
        <p:nvSpPr>
          <p:cNvPr id="4" name="Slide Number Placeholder 3"/>
          <p:cNvSpPr>
            <a:spLocks noGrp="1"/>
          </p:cNvSpPr>
          <p:nvPr>
            <p:ph type="sldNum" sz="quarter" idx="5"/>
          </p:nvPr>
        </p:nvSpPr>
        <p:spPr/>
        <p:txBody>
          <a:bodyPr/>
          <a:lstStyle/>
          <a:p>
            <a:fld id="{63D021F4-81EB-394E-9F1B-E23529C13101}" type="slidenum">
              <a:rPr lang="en-US" smtClean="0"/>
              <a:t>6</a:t>
            </a:fld>
            <a:endParaRPr lang="en-US"/>
          </a:p>
        </p:txBody>
      </p:sp>
    </p:spTree>
    <p:extLst>
      <p:ext uri="{BB962C8B-B14F-4D97-AF65-F5344CB8AC3E}">
        <p14:creationId xmlns:p14="http://schemas.microsoft.com/office/powerpoint/2010/main" val="4200189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point the kingdom is divided. We have Israel to the north and Judah to the South.</a:t>
            </a:r>
          </a:p>
        </p:txBody>
      </p:sp>
      <p:sp>
        <p:nvSpPr>
          <p:cNvPr id="4" name="Slide Number Placeholder 3"/>
          <p:cNvSpPr>
            <a:spLocks noGrp="1"/>
          </p:cNvSpPr>
          <p:nvPr>
            <p:ph type="sldNum" sz="quarter" idx="5"/>
          </p:nvPr>
        </p:nvSpPr>
        <p:spPr/>
        <p:txBody>
          <a:bodyPr/>
          <a:lstStyle/>
          <a:p>
            <a:fld id="{63D021F4-81EB-394E-9F1B-E23529C13101}" type="slidenum">
              <a:rPr lang="en-US" smtClean="0"/>
              <a:t>8</a:t>
            </a:fld>
            <a:endParaRPr lang="en-US"/>
          </a:p>
        </p:txBody>
      </p:sp>
    </p:spTree>
    <p:extLst>
      <p:ext uri="{BB962C8B-B14F-4D97-AF65-F5344CB8AC3E}">
        <p14:creationId xmlns:p14="http://schemas.microsoft.com/office/powerpoint/2010/main" val="2244350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what happened to Israel and Judah’s experience with ignoring warning signs.</a:t>
            </a:r>
          </a:p>
        </p:txBody>
      </p:sp>
      <p:sp>
        <p:nvSpPr>
          <p:cNvPr id="4" name="Slide Number Placeholder 3"/>
          <p:cNvSpPr>
            <a:spLocks noGrp="1"/>
          </p:cNvSpPr>
          <p:nvPr>
            <p:ph type="sldNum" sz="quarter" idx="5"/>
          </p:nvPr>
        </p:nvSpPr>
        <p:spPr/>
        <p:txBody>
          <a:bodyPr/>
          <a:lstStyle/>
          <a:p>
            <a:fld id="{63D021F4-81EB-394E-9F1B-E23529C13101}" type="slidenum">
              <a:rPr lang="en-US" smtClean="0"/>
              <a:t>9</a:t>
            </a:fld>
            <a:endParaRPr lang="en-US"/>
          </a:p>
        </p:txBody>
      </p:sp>
    </p:spTree>
    <p:extLst>
      <p:ext uri="{BB962C8B-B14F-4D97-AF65-F5344CB8AC3E}">
        <p14:creationId xmlns:p14="http://schemas.microsoft.com/office/powerpoint/2010/main" val="87482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100’s of years of warnings to the people of Israel.</a:t>
            </a:r>
          </a:p>
          <a:p>
            <a:endParaRPr lang="en-US" dirty="0"/>
          </a:p>
          <a:p>
            <a:r>
              <a:rPr lang="en-US" dirty="0"/>
              <a:t>Exodus</a:t>
            </a:r>
          </a:p>
          <a:p>
            <a:r>
              <a:rPr lang="en-US" dirty="0"/>
              <a:t>Deuteronomy</a:t>
            </a:r>
          </a:p>
          <a:p>
            <a:r>
              <a:rPr lang="en-US" dirty="0"/>
              <a:t>Leviticus</a:t>
            </a:r>
          </a:p>
          <a:p>
            <a:r>
              <a:rPr lang="en-US" dirty="0"/>
              <a:t>Jeremiah</a:t>
            </a:r>
          </a:p>
          <a:p>
            <a:r>
              <a:rPr lang="en-US" dirty="0"/>
              <a:t>1 Samuel</a:t>
            </a:r>
          </a:p>
          <a:p>
            <a:r>
              <a:rPr lang="en-US" dirty="0"/>
              <a:t>Proverbs</a:t>
            </a:r>
          </a:p>
          <a:p>
            <a:endParaRPr lang="en-US" dirty="0"/>
          </a:p>
        </p:txBody>
      </p:sp>
      <p:sp>
        <p:nvSpPr>
          <p:cNvPr id="4" name="Slide Number Placeholder 3"/>
          <p:cNvSpPr>
            <a:spLocks noGrp="1"/>
          </p:cNvSpPr>
          <p:nvPr>
            <p:ph type="sldNum" sz="quarter" idx="5"/>
          </p:nvPr>
        </p:nvSpPr>
        <p:spPr/>
        <p:txBody>
          <a:bodyPr/>
          <a:lstStyle/>
          <a:p>
            <a:fld id="{63D021F4-81EB-394E-9F1B-E23529C13101}" type="slidenum">
              <a:rPr lang="en-US" smtClean="0"/>
              <a:t>11</a:t>
            </a:fld>
            <a:endParaRPr lang="en-US"/>
          </a:p>
        </p:txBody>
      </p:sp>
    </p:spTree>
    <p:extLst>
      <p:ext uri="{BB962C8B-B14F-4D97-AF65-F5344CB8AC3E}">
        <p14:creationId xmlns:p14="http://schemas.microsoft.com/office/powerpoint/2010/main" val="1647841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did the people of Israel think they would be treated any differently?</a:t>
            </a:r>
          </a:p>
          <a:p>
            <a:r>
              <a:rPr lang="en-US" dirty="0"/>
              <a:t>Learning from people in front of you; your parents, elders, etc.</a:t>
            </a:r>
          </a:p>
        </p:txBody>
      </p:sp>
      <p:sp>
        <p:nvSpPr>
          <p:cNvPr id="4" name="Slide Number Placeholder 3"/>
          <p:cNvSpPr>
            <a:spLocks noGrp="1"/>
          </p:cNvSpPr>
          <p:nvPr>
            <p:ph type="sldNum" sz="quarter" idx="5"/>
          </p:nvPr>
        </p:nvSpPr>
        <p:spPr/>
        <p:txBody>
          <a:bodyPr/>
          <a:lstStyle/>
          <a:p>
            <a:fld id="{63D021F4-81EB-394E-9F1B-E23529C13101}" type="slidenum">
              <a:rPr lang="en-US" smtClean="0"/>
              <a:t>12</a:t>
            </a:fld>
            <a:endParaRPr lang="en-US"/>
          </a:p>
        </p:txBody>
      </p:sp>
    </p:spTree>
    <p:extLst>
      <p:ext uri="{BB962C8B-B14F-4D97-AF65-F5344CB8AC3E}">
        <p14:creationId xmlns:p14="http://schemas.microsoft.com/office/powerpoint/2010/main" val="3350352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100’s of years of warnings to the people of Israel.</a:t>
            </a:r>
          </a:p>
          <a:p>
            <a:endParaRPr lang="en-US" dirty="0"/>
          </a:p>
          <a:p>
            <a:r>
              <a:rPr lang="en-US" dirty="0"/>
              <a:t>Exodus</a:t>
            </a:r>
          </a:p>
          <a:p>
            <a:r>
              <a:rPr lang="en-US" dirty="0"/>
              <a:t>Deuteronomy</a:t>
            </a:r>
          </a:p>
          <a:p>
            <a:r>
              <a:rPr lang="en-US" dirty="0"/>
              <a:t>Leviticus</a:t>
            </a:r>
          </a:p>
          <a:p>
            <a:r>
              <a:rPr lang="en-US" dirty="0"/>
              <a:t>Jeremiah</a:t>
            </a:r>
          </a:p>
          <a:p>
            <a:r>
              <a:rPr lang="en-US" dirty="0"/>
              <a:t>1 Samuel</a:t>
            </a:r>
          </a:p>
          <a:p>
            <a:r>
              <a:rPr lang="en-US" dirty="0"/>
              <a:t>Proverbs</a:t>
            </a:r>
          </a:p>
          <a:p>
            <a:endParaRPr lang="en-US" dirty="0"/>
          </a:p>
        </p:txBody>
      </p:sp>
      <p:sp>
        <p:nvSpPr>
          <p:cNvPr id="4" name="Slide Number Placeholder 3"/>
          <p:cNvSpPr>
            <a:spLocks noGrp="1"/>
          </p:cNvSpPr>
          <p:nvPr>
            <p:ph type="sldNum" sz="quarter" idx="5"/>
          </p:nvPr>
        </p:nvSpPr>
        <p:spPr/>
        <p:txBody>
          <a:bodyPr/>
          <a:lstStyle/>
          <a:p>
            <a:fld id="{63D021F4-81EB-394E-9F1B-E23529C13101}" type="slidenum">
              <a:rPr lang="en-US" smtClean="0"/>
              <a:t>15</a:t>
            </a:fld>
            <a:endParaRPr lang="en-US"/>
          </a:p>
        </p:txBody>
      </p:sp>
    </p:spTree>
    <p:extLst>
      <p:ext uri="{BB962C8B-B14F-4D97-AF65-F5344CB8AC3E}">
        <p14:creationId xmlns:p14="http://schemas.microsoft.com/office/powerpoint/2010/main" val="3122475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did the people of Israel think they would be treated any differently?</a:t>
            </a:r>
          </a:p>
          <a:p>
            <a:r>
              <a:rPr lang="en-US" dirty="0"/>
              <a:t>Learning from people in front of you; your parents, elders, etc.</a:t>
            </a:r>
          </a:p>
        </p:txBody>
      </p:sp>
      <p:sp>
        <p:nvSpPr>
          <p:cNvPr id="4" name="Slide Number Placeholder 3"/>
          <p:cNvSpPr>
            <a:spLocks noGrp="1"/>
          </p:cNvSpPr>
          <p:nvPr>
            <p:ph type="sldNum" sz="quarter" idx="5"/>
          </p:nvPr>
        </p:nvSpPr>
        <p:spPr/>
        <p:txBody>
          <a:bodyPr/>
          <a:lstStyle/>
          <a:p>
            <a:fld id="{63D021F4-81EB-394E-9F1B-E23529C13101}" type="slidenum">
              <a:rPr lang="en-US" smtClean="0"/>
              <a:t>19</a:t>
            </a:fld>
            <a:endParaRPr lang="en-US"/>
          </a:p>
        </p:txBody>
      </p:sp>
    </p:spTree>
    <p:extLst>
      <p:ext uri="{BB962C8B-B14F-4D97-AF65-F5344CB8AC3E}">
        <p14:creationId xmlns:p14="http://schemas.microsoft.com/office/powerpoint/2010/main" val="2023002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spanned 200 years of disobedience – This wasn’t just some angry reaction by God. </a:t>
            </a:r>
          </a:p>
        </p:txBody>
      </p:sp>
      <p:sp>
        <p:nvSpPr>
          <p:cNvPr id="4" name="Slide Number Placeholder 3"/>
          <p:cNvSpPr>
            <a:spLocks noGrp="1"/>
          </p:cNvSpPr>
          <p:nvPr>
            <p:ph type="sldNum" sz="quarter" idx="5"/>
          </p:nvPr>
        </p:nvSpPr>
        <p:spPr/>
        <p:txBody>
          <a:bodyPr/>
          <a:lstStyle/>
          <a:p>
            <a:fld id="{63D021F4-81EB-394E-9F1B-E23529C13101}" type="slidenum">
              <a:rPr lang="en-US" smtClean="0"/>
              <a:t>22</a:t>
            </a:fld>
            <a:endParaRPr lang="en-US"/>
          </a:p>
        </p:txBody>
      </p:sp>
    </p:spTree>
    <p:extLst>
      <p:ext uri="{BB962C8B-B14F-4D97-AF65-F5344CB8AC3E}">
        <p14:creationId xmlns:p14="http://schemas.microsoft.com/office/powerpoint/2010/main" val="66489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C2ED1-B065-A98B-0AA7-85651F4687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DF7385-B6FC-E74A-01E8-C10668079F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8C03BF-1934-BF05-F3A3-C99478DC4A6A}"/>
              </a:ext>
            </a:extLst>
          </p:cNvPr>
          <p:cNvSpPr>
            <a:spLocks noGrp="1"/>
          </p:cNvSpPr>
          <p:nvPr>
            <p:ph type="dt" sz="half" idx="10"/>
          </p:nvPr>
        </p:nvSpPr>
        <p:spPr/>
        <p:txBody>
          <a:bodyPr/>
          <a:lstStyle/>
          <a:p>
            <a:fld id="{CF90DB9A-BAFE-0D42-93D2-10061FB30930}" type="datetimeFigureOut">
              <a:rPr lang="en-US" smtClean="0"/>
              <a:t>8/13/22</a:t>
            </a:fld>
            <a:endParaRPr lang="en-US"/>
          </a:p>
        </p:txBody>
      </p:sp>
      <p:sp>
        <p:nvSpPr>
          <p:cNvPr id="5" name="Footer Placeholder 4">
            <a:extLst>
              <a:ext uri="{FF2B5EF4-FFF2-40B4-BE49-F238E27FC236}">
                <a16:creationId xmlns:a16="http://schemas.microsoft.com/office/drawing/2014/main" id="{EDD69910-9699-79B6-C829-9171503EB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19E9B3-BFC2-E8A1-C779-41F2C131DAC8}"/>
              </a:ext>
            </a:extLst>
          </p:cNvPr>
          <p:cNvSpPr>
            <a:spLocks noGrp="1"/>
          </p:cNvSpPr>
          <p:nvPr>
            <p:ph type="sldNum" sz="quarter" idx="12"/>
          </p:nvPr>
        </p:nvSpPr>
        <p:spPr/>
        <p:txBody>
          <a:bodyPr/>
          <a:lstStyle/>
          <a:p>
            <a:fld id="{FB0DE75C-3639-6046-8679-1DD0BD76F7BF}" type="slidenum">
              <a:rPr lang="en-US" smtClean="0"/>
              <a:t>‹#›</a:t>
            </a:fld>
            <a:endParaRPr lang="en-US"/>
          </a:p>
        </p:txBody>
      </p:sp>
    </p:spTree>
    <p:extLst>
      <p:ext uri="{BB962C8B-B14F-4D97-AF65-F5344CB8AC3E}">
        <p14:creationId xmlns:p14="http://schemas.microsoft.com/office/powerpoint/2010/main" val="1192603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7DCEA-2336-646A-2821-51CD1F15DF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A4B6F4-0D2F-76E8-2468-A01FA8BBB3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DC7244-87D7-4E54-A69D-FC2AAFE70E9D}"/>
              </a:ext>
            </a:extLst>
          </p:cNvPr>
          <p:cNvSpPr>
            <a:spLocks noGrp="1"/>
          </p:cNvSpPr>
          <p:nvPr>
            <p:ph type="dt" sz="half" idx="10"/>
          </p:nvPr>
        </p:nvSpPr>
        <p:spPr/>
        <p:txBody>
          <a:bodyPr/>
          <a:lstStyle/>
          <a:p>
            <a:fld id="{CF90DB9A-BAFE-0D42-93D2-10061FB30930}" type="datetimeFigureOut">
              <a:rPr lang="en-US" smtClean="0"/>
              <a:t>8/13/22</a:t>
            </a:fld>
            <a:endParaRPr lang="en-US"/>
          </a:p>
        </p:txBody>
      </p:sp>
      <p:sp>
        <p:nvSpPr>
          <p:cNvPr id="5" name="Footer Placeholder 4">
            <a:extLst>
              <a:ext uri="{FF2B5EF4-FFF2-40B4-BE49-F238E27FC236}">
                <a16:creationId xmlns:a16="http://schemas.microsoft.com/office/drawing/2014/main" id="{CB4F257D-2C55-2B10-2D26-84EA2ABA5E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DAB943-AFA6-71D7-10B4-947D2D911321}"/>
              </a:ext>
            </a:extLst>
          </p:cNvPr>
          <p:cNvSpPr>
            <a:spLocks noGrp="1"/>
          </p:cNvSpPr>
          <p:nvPr>
            <p:ph type="sldNum" sz="quarter" idx="12"/>
          </p:nvPr>
        </p:nvSpPr>
        <p:spPr/>
        <p:txBody>
          <a:bodyPr/>
          <a:lstStyle/>
          <a:p>
            <a:fld id="{FB0DE75C-3639-6046-8679-1DD0BD76F7BF}" type="slidenum">
              <a:rPr lang="en-US" smtClean="0"/>
              <a:t>‹#›</a:t>
            </a:fld>
            <a:endParaRPr lang="en-US"/>
          </a:p>
        </p:txBody>
      </p:sp>
    </p:spTree>
    <p:extLst>
      <p:ext uri="{BB962C8B-B14F-4D97-AF65-F5344CB8AC3E}">
        <p14:creationId xmlns:p14="http://schemas.microsoft.com/office/powerpoint/2010/main" val="3178732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78FC89-D433-6A03-A2AB-384D02AEF9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6DAE8D-CEDA-0DB0-490D-3133C1EA4D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EA6BF2-3578-3577-FE41-2F8CF5B6A5C1}"/>
              </a:ext>
            </a:extLst>
          </p:cNvPr>
          <p:cNvSpPr>
            <a:spLocks noGrp="1"/>
          </p:cNvSpPr>
          <p:nvPr>
            <p:ph type="dt" sz="half" idx="10"/>
          </p:nvPr>
        </p:nvSpPr>
        <p:spPr/>
        <p:txBody>
          <a:bodyPr/>
          <a:lstStyle/>
          <a:p>
            <a:fld id="{CF90DB9A-BAFE-0D42-93D2-10061FB30930}" type="datetimeFigureOut">
              <a:rPr lang="en-US" smtClean="0"/>
              <a:t>8/13/22</a:t>
            </a:fld>
            <a:endParaRPr lang="en-US"/>
          </a:p>
        </p:txBody>
      </p:sp>
      <p:sp>
        <p:nvSpPr>
          <p:cNvPr id="5" name="Footer Placeholder 4">
            <a:extLst>
              <a:ext uri="{FF2B5EF4-FFF2-40B4-BE49-F238E27FC236}">
                <a16:creationId xmlns:a16="http://schemas.microsoft.com/office/drawing/2014/main" id="{F66CDFD0-6BFE-B035-89C3-D36AE0E365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757D0E-1A43-BF73-20C2-11D3043E9878}"/>
              </a:ext>
            </a:extLst>
          </p:cNvPr>
          <p:cNvSpPr>
            <a:spLocks noGrp="1"/>
          </p:cNvSpPr>
          <p:nvPr>
            <p:ph type="sldNum" sz="quarter" idx="12"/>
          </p:nvPr>
        </p:nvSpPr>
        <p:spPr/>
        <p:txBody>
          <a:bodyPr/>
          <a:lstStyle/>
          <a:p>
            <a:fld id="{FB0DE75C-3639-6046-8679-1DD0BD76F7BF}" type="slidenum">
              <a:rPr lang="en-US" smtClean="0"/>
              <a:t>‹#›</a:t>
            </a:fld>
            <a:endParaRPr lang="en-US"/>
          </a:p>
        </p:txBody>
      </p:sp>
    </p:spTree>
    <p:extLst>
      <p:ext uri="{BB962C8B-B14F-4D97-AF65-F5344CB8AC3E}">
        <p14:creationId xmlns:p14="http://schemas.microsoft.com/office/powerpoint/2010/main" val="2316113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989F0-938D-5A01-93D0-FD9C954D27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673523-CBF6-A03E-84C0-833F5E2D8B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72C590-6AA2-2C72-788F-9202A1151C8A}"/>
              </a:ext>
            </a:extLst>
          </p:cNvPr>
          <p:cNvSpPr>
            <a:spLocks noGrp="1"/>
          </p:cNvSpPr>
          <p:nvPr>
            <p:ph type="dt" sz="half" idx="10"/>
          </p:nvPr>
        </p:nvSpPr>
        <p:spPr/>
        <p:txBody>
          <a:bodyPr/>
          <a:lstStyle/>
          <a:p>
            <a:fld id="{CF90DB9A-BAFE-0D42-93D2-10061FB30930}" type="datetimeFigureOut">
              <a:rPr lang="en-US" smtClean="0"/>
              <a:t>8/13/22</a:t>
            </a:fld>
            <a:endParaRPr lang="en-US"/>
          </a:p>
        </p:txBody>
      </p:sp>
      <p:sp>
        <p:nvSpPr>
          <p:cNvPr id="5" name="Footer Placeholder 4">
            <a:extLst>
              <a:ext uri="{FF2B5EF4-FFF2-40B4-BE49-F238E27FC236}">
                <a16:creationId xmlns:a16="http://schemas.microsoft.com/office/drawing/2014/main" id="{C134D5D9-C43D-2DC9-A32C-E99CFB97A8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9A28FD-E230-72AF-C0A6-4F385DD58327}"/>
              </a:ext>
            </a:extLst>
          </p:cNvPr>
          <p:cNvSpPr>
            <a:spLocks noGrp="1"/>
          </p:cNvSpPr>
          <p:nvPr>
            <p:ph type="sldNum" sz="quarter" idx="12"/>
          </p:nvPr>
        </p:nvSpPr>
        <p:spPr/>
        <p:txBody>
          <a:bodyPr/>
          <a:lstStyle/>
          <a:p>
            <a:fld id="{FB0DE75C-3639-6046-8679-1DD0BD76F7BF}" type="slidenum">
              <a:rPr lang="en-US" smtClean="0"/>
              <a:t>‹#›</a:t>
            </a:fld>
            <a:endParaRPr lang="en-US"/>
          </a:p>
        </p:txBody>
      </p:sp>
    </p:spTree>
    <p:extLst>
      <p:ext uri="{BB962C8B-B14F-4D97-AF65-F5344CB8AC3E}">
        <p14:creationId xmlns:p14="http://schemas.microsoft.com/office/powerpoint/2010/main" val="3891912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67D74-7F18-5DB9-210E-904BBC47C4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3172F4-21C0-6679-B483-122BD0BC95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F10536-CB29-EFCD-1780-0DF6D2373CEE}"/>
              </a:ext>
            </a:extLst>
          </p:cNvPr>
          <p:cNvSpPr>
            <a:spLocks noGrp="1"/>
          </p:cNvSpPr>
          <p:nvPr>
            <p:ph type="dt" sz="half" idx="10"/>
          </p:nvPr>
        </p:nvSpPr>
        <p:spPr/>
        <p:txBody>
          <a:bodyPr/>
          <a:lstStyle/>
          <a:p>
            <a:fld id="{CF90DB9A-BAFE-0D42-93D2-10061FB30930}" type="datetimeFigureOut">
              <a:rPr lang="en-US" smtClean="0"/>
              <a:t>8/13/22</a:t>
            </a:fld>
            <a:endParaRPr lang="en-US"/>
          </a:p>
        </p:txBody>
      </p:sp>
      <p:sp>
        <p:nvSpPr>
          <p:cNvPr id="5" name="Footer Placeholder 4">
            <a:extLst>
              <a:ext uri="{FF2B5EF4-FFF2-40B4-BE49-F238E27FC236}">
                <a16:creationId xmlns:a16="http://schemas.microsoft.com/office/drawing/2014/main" id="{407241C3-CFF7-8C41-68CF-BADA5B54CB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2B1677-F56D-AC38-D195-E51B259231D5}"/>
              </a:ext>
            </a:extLst>
          </p:cNvPr>
          <p:cNvSpPr>
            <a:spLocks noGrp="1"/>
          </p:cNvSpPr>
          <p:nvPr>
            <p:ph type="sldNum" sz="quarter" idx="12"/>
          </p:nvPr>
        </p:nvSpPr>
        <p:spPr/>
        <p:txBody>
          <a:bodyPr/>
          <a:lstStyle/>
          <a:p>
            <a:fld id="{FB0DE75C-3639-6046-8679-1DD0BD76F7BF}" type="slidenum">
              <a:rPr lang="en-US" smtClean="0"/>
              <a:t>‹#›</a:t>
            </a:fld>
            <a:endParaRPr lang="en-US"/>
          </a:p>
        </p:txBody>
      </p:sp>
    </p:spTree>
    <p:extLst>
      <p:ext uri="{BB962C8B-B14F-4D97-AF65-F5344CB8AC3E}">
        <p14:creationId xmlns:p14="http://schemas.microsoft.com/office/powerpoint/2010/main" val="2759325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A4DE9-67DC-7325-2567-BB9E0DF49F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FB6C0F-4DA3-67B7-7D8C-61F6731972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4A0338-3539-61DD-CB7B-9D858C1B32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31B81B-2255-9D57-33F9-E81B16C2FFC0}"/>
              </a:ext>
            </a:extLst>
          </p:cNvPr>
          <p:cNvSpPr>
            <a:spLocks noGrp="1"/>
          </p:cNvSpPr>
          <p:nvPr>
            <p:ph type="dt" sz="half" idx="10"/>
          </p:nvPr>
        </p:nvSpPr>
        <p:spPr/>
        <p:txBody>
          <a:bodyPr/>
          <a:lstStyle/>
          <a:p>
            <a:fld id="{CF90DB9A-BAFE-0D42-93D2-10061FB30930}" type="datetimeFigureOut">
              <a:rPr lang="en-US" smtClean="0"/>
              <a:t>8/13/22</a:t>
            </a:fld>
            <a:endParaRPr lang="en-US"/>
          </a:p>
        </p:txBody>
      </p:sp>
      <p:sp>
        <p:nvSpPr>
          <p:cNvPr id="6" name="Footer Placeholder 5">
            <a:extLst>
              <a:ext uri="{FF2B5EF4-FFF2-40B4-BE49-F238E27FC236}">
                <a16:creationId xmlns:a16="http://schemas.microsoft.com/office/drawing/2014/main" id="{5F8C46BB-13CC-B23F-05D8-43847245C3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5296D3-CACD-9190-C5D4-25660B024293}"/>
              </a:ext>
            </a:extLst>
          </p:cNvPr>
          <p:cNvSpPr>
            <a:spLocks noGrp="1"/>
          </p:cNvSpPr>
          <p:nvPr>
            <p:ph type="sldNum" sz="quarter" idx="12"/>
          </p:nvPr>
        </p:nvSpPr>
        <p:spPr/>
        <p:txBody>
          <a:bodyPr/>
          <a:lstStyle/>
          <a:p>
            <a:fld id="{FB0DE75C-3639-6046-8679-1DD0BD76F7BF}" type="slidenum">
              <a:rPr lang="en-US" smtClean="0"/>
              <a:t>‹#›</a:t>
            </a:fld>
            <a:endParaRPr lang="en-US"/>
          </a:p>
        </p:txBody>
      </p:sp>
    </p:spTree>
    <p:extLst>
      <p:ext uri="{BB962C8B-B14F-4D97-AF65-F5344CB8AC3E}">
        <p14:creationId xmlns:p14="http://schemas.microsoft.com/office/powerpoint/2010/main" val="470775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3B736-6681-968C-3440-889706B19B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0FD53E-D36A-995C-AFFD-B84C0C8A70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3DCA5A-0205-C00B-2465-9C7A909A75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9C851F-ED0F-02DE-E69C-E66EB07CFC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039B42-C876-A9EB-54E6-1554FD1A57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EE5883-6317-3BE1-A5FA-CC8D1A5E581C}"/>
              </a:ext>
            </a:extLst>
          </p:cNvPr>
          <p:cNvSpPr>
            <a:spLocks noGrp="1"/>
          </p:cNvSpPr>
          <p:nvPr>
            <p:ph type="dt" sz="half" idx="10"/>
          </p:nvPr>
        </p:nvSpPr>
        <p:spPr/>
        <p:txBody>
          <a:bodyPr/>
          <a:lstStyle/>
          <a:p>
            <a:fld id="{CF90DB9A-BAFE-0D42-93D2-10061FB30930}" type="datetimeFigureOut">
              <a:rPr lang="en-US" smtClean="0"/>
              <a:t>8/13/22</a:t>
            </a:fld>
            <a:endParaRPr lang="en-US"/>
          </a:p>
        </p:txBody>
      </p:sp>
      <p:sp>
        <p:nvSpPr>
          <p:cNvPr id="8" name="Footer Placeholder 7">
            <a:extLst>
              <a:ext uri="{FF2B5EF4-FFF2-40B4-BE49-F238E27FC236}">
                <a16:creationId xmlns:a16="http://schemas.microsoft.com/office/drawing/2014/main" id="{5585A247-1AA0-55DB-4F90-4A73A67267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6A4B3D-96D5-295C-F81C-A7CEA870C223}"/>
              </a:ext>
            </a:extLst>
          </p:cNvPr>
          <p:cNvSpPr>
            <a:spLocks noGrp="1"/>
          </p:cNvSpPr>
          <p:nvPr>
            <p:ph type="sldNum" sz="quarter" idx="12"/>
          </p:nvPr>
        </p:nvSpPr>
        <p:spPr/>
        <p:txBody>
          <a:bodyPr/>
          <a:lstStyle/>
          <a:p>
            <a:fld id="{FB0DE75C-3639-6046-8679-1DD0BD76F7BF}" type="slidenum">
              <a:rPr lang="en-US" smtClean="0"/>
              <a:t>‹#›</a:t>
            </a:fld>
            <a:endParaRPr lang="en-US"/>
          </a:p>
        </p:txBody>
      </p:sp>
    </p:spTree>
    <p:extLst>
      <p:ext uri="{BB962C8B-B14F-4D97-AF65-F5344CB8AC3E}">
        <p14:creationId xmlns:p14="http://schemas.microsoft.com/office/powerpoint/2010/main" val="3458609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A8807-3BFA-49B3-0EB4-4EE7A93601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D5B6EC-642D-F2A0-D674-549344DA83D1}"/>
              </a:ext>
            </a:extLst>
          </p:cNvPr>
          <p:cNvSpPr>
            <a:spLocks noGrp="1"/>
          </p:cNvSpPr>
          <p:nvPr>
            <p:ph type="dt" sz="half" idx="10"/>
          </p:nvPr>
        </p:nvSpPr>
        <p:spPr/>
        <p:txBody>
          <a:bodyPr/>
          <a:lstStyle/>
          <a:p>
            <a:fld id="{CF90DB9A-BAFE-0D42-93D2-10061FB30930}" type="datetimeFigureOut">
              <a:rPr lang="en-US" smtClean="0"/>
              <a:t>8/13/22</a:t>
            </a:fld>
            <a:endParaRPr lang="en-US"/>
          </a:p>
        </p:txBody>
      </p:sp>
      <p:sp>
        <p:nvSpPr>
          <p:cNvPr id="4" name="Footer Placeholder 3">
            <a:extLst>
              <a:ext uri="{FF2B5EF4-FFF2-40B4-BE49-F238E27FC236}">
                <a16:creationId xmlns:a16="http://schemas.microsoft.com/office/drawing/2014/main" id="{8F4FC9A0-EE52-BE49-6638-B01638375B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85C529-F1C8-3047-AA83-D7BED47F1829}"/>
              </a:ext>
            </a:extLst>
          </p:cNvPr>
          <p:cNvSpPr>
            <a:spLocks noGrp="1"/>
          </p:cNvSpPr>
          <p:nvPr>
            <p:ph type="sldNum" sz="quarter" idx="12"/>
          </p:nvPr>
        </p:nvSpPr>
        <p:spPr/>
        <p:txBody>
          <a:bodyPr/>
          <a:lstStyle/>
          <a:p>
            <a:fld id="{FB0DE75C-3639-6046-8679-1DD0BD76F7BF}" type="slidenum">
              <a:rPr lang="en-US" smtClean="0"/>
              <a:t>‹#›</a:t>
            </a:fld>
            <a:endParaRPr lang="en-US"/>
          </a:p>
        </p:txBody>
      </p:sp>
    </p:spTree>
    <p:extLst>
      <p:ext uri="{BB962C8B-B14F-4D97-AF65-F5344CB8AC3E}">
        <p14:creationId xmlns:p14="http://schemas.microsoft.com/office/powerpoint/2010/main" val="391410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88521E-23F4-9A0F-5760-4B63A22C7F62}"/>
              </a:ext>
            </a:extLst>
          </p:cNvPr>
          <p:cNvSpPr>
            <a:spLocks noGrp="1"/>
          </p:cNvSpPr>
          <p:nvPr>
            <p:ph type="dt" sz="half" idx="10"/>
          </p:nvPr>
        </p:nvSpPr>
        <p:spPr/>
        <p:txBody>
          <a:bodyPr/>
          <a:lstStyle/>
          <a:p>
            <a:fld id="{CF90DB9A-BAFE-0D42-93D2-10061FB30930}" type="datetimeFigureOut">
              <a:rPr lang="en-US" smtClean="0"/>
              <a:t>8/13/22</a:t>
            </a:fld>
            <a:endParaRPr lang="en-US"/>
          </a:p>
        </p:txBody>
      </p:sp>
      <p:sp>
        <p:nvSpPr>
          <p:cNvPr id="3" name="Footer Placeholder 2">
            <a:extLst>
              <a:ext uri="{FF2B5EF4-FFF2-40B4-BE49-F238E27FC236}">
                <a16:creationId xmlns:a16="http://schemas.microsoft.com/office/drawing/2014/main" id="{0C7D60E6-9E4A-76F8-EC4B-D60197C7DD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1996E4-34C1-4D34-2A64-5CADF7A170AD}"/>
              </a:ext>
            </a:extLst>
          </p:cNvPr>
          <p:cNvSpPr>
            <a:spLocks noGrp="1"/>
          </p:cNvSpPr>
          <p:nvPr>
            <p:ph type="sldNum" sz="quarter" idx="12"/>
          </p:nvPr>
        </p:nvSpPr>
        <p:spPr/>
        <p:txBody>
          <a:bodyPr/>
          <a:lstStyle/>
          <a:p>
            <a:fld id="{FB0DE75C-3639-6046-8679-1DD0BD76F7BF}" type="slidenum">
              <a:rPr lang="en-US" smtClean="0"/>
              <a:t>‹#›</a:t>
            </a:fld>
            <a:endParaRPr lang="en-US"/>
          </a:p>
        </p:txBody>
      </p:sp>
    </p:spTree>
    <p:extLst>
      <p:ext uri="{BB962C8B-B14F-4D97-AF65-F5344CB8AC3E}">
        <p14:creationId xmlns:p14="http://schemas.microsoft.com/office/powerpoint/2010/main" val="770666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FCA3D-B323-B40B-6CD0-1E8318D76F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8F9A7E-E6A5-CC67-2C88-6437ECDFCA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C918B3-2345-1A54-D172-B5149384B2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83305A-1405-4B52-3D4A-95F06854E8FD}"/>
              </a:ext>
            </a:extLst>
          </p:cNvPr>
          <p:cNvSpPr>
            <a:spLocks noGrp="1"/>
          </p:cNvSpPr>
          <p:nvPr>
            <p:ph type="dt" sz="half" idx="10"/>
          </p:nvPr>
        </p:nvSpPr>
        <p:spPr/>
        <p:txBody>
          <a:bodyPr/>
          <a:lstStyle/>
          <a:p>
            <a:fld id="{CF90DB9A-BAFE-0D42-93D2-10061FB30930}" type="datetimeFigureOut">
              <a:rPr lang="en-US" smtClean="0"/>
              <a:t>8/13/22</a:t>
            </a:fld>
            <a:endParaRPr lang="en-US"/>
          </a:p>
        </p:txBody>
      </p:sp>
      <p:sp>
        <p:nvSpPr>
          <p:cNvPr id="6" name="Footer Placeholder 5">
            <a:extLst>
              <a:ext uri="{FF2B5EF4-FFF2-40B4-BE49-F238E27FC236}">
                <a16:creationId xmlns:a16="http://schemas.microsoft.com/office/drawing/2014/main" id="{320F76C6-15A9-DC8C-C676-DC4F7C2739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E49311-E017-203C-D013-F0D327965500}"/>
              </a:ext>
            </a:extLst>
          </p:cNvPr>
          <p:cNvSpPr>
            <a:spLocks noGrp="1"/>
          </p:cNvSpPr>
          <p:nvPr>
            <p:ph type="sldNum" sz="quarter" idx="12"/>
          </p:nvPr>
        </p:nvSpPr>
        <p:spPr/>
        <p:txBody>
          <a:bodyPr/>
          <a:lstStyle/>
          <a:p>
            <a:fld id="{FB0DE75C-3639-6046-8679-1DD0BD76F7BF}" type="slidenum">
              <a:rPr lang="en-US" smtClean="0"/>
              <a:t>‹#›</a:t>
            </a:fld>
            <a:endParaRPr lang="en-US"/>
          </a:p>
        </p:txBody>
      </p:sp>
    </p:spTree>
    <p:extLst>
      <p:ext uri="{BB962C8B-B14F-4D97-AF65-F5344CB8AC3E}">
        <p14:creationId xmlns:p14="http://schemas.microsoft.com/office/powerpoint/2010/main" val="3762598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54DA2-39A5-CD30-B870-58FF75CD14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7AC850-AE52-5685-FAE4-3082616FBA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8E975A-EB71-C522-8757-002304BF8C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FEDF02-3A43-1CEA-4A76-276D65A58B51}"/>
              </a:ext>
            </a:extLst>
          </p:cNvPr>
          <p:cNvSpPr>
            <a:spLocks noGrp="1"/>
          </p:cNvSpPr>
          <p:nvPr>
            <p:ph type="dt" sz="half" idx="10"/>
          </p:nvPr>
        </p:nvSpPr>
        <p:spPr/>
        <p:txBody>
          <a:bodyPr/>
          <a:lstStyle/>
          <a:p>
            <a:fld id="{CF90DB9A-BAFE-0D42-93D2-10061FB30930}" type="datetimeFigureOut">
              <a:rPr lang="en-US" smtClean="0"/>
              <a:t>8/13/22</a:t>
            </a:fld>
            <a:endParaRPr lang="en-US"/>
          </a:p>
        </p:txBody>
      </p:sp>
      <p:sp>
        <p:nvSpPr>
          <p:cNvPr id="6" name="Footer Placeholder 5">
            <a:extLst>
              <a:ext uri="{FF2B5EF4-FFF2-40B4-BE49-F238E27FC236}">
                <a16:creationId xmlns:a16="http://schemas.microsoft.com/office/drawing/2014/main" id="{44841CFB-2A7F-9877-3EB7-DCA58495D5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4AED19-91A1-9B69-A2D3-88E05FA8F85D}"/>
              </a:ext>
            </a:extLst>
          </p:cNvPr>
          <p:cNvSpPr>
            <a:spLocks noGrp="1"/>
          </p:cNvSpPr>
          <p:nvPr>
            <p:ph type="sldNum" sz="quarter" idx="12"/>
          </p:nvPr>
        </p:nvSpPr>
        <p:spPr/>
        <p:txBody>
          <a:bodyPr/>
          <a:lstStyle/>
          <a:p>
            <a:fld id="{FB0DE75C-3639-6046-8679-1DD0BD76F7BF}" type="slidenum">
              <a:rPr lang="en-US" smtClean="0"/>
              <a:t>‹#›</a:t>
            </a:fld>
            <a:endParaRPr lang="en-US"/>
          </a:p>
        </p:txBody>
      </p:sp>
    </p:spTree>
    <p:extLst>
      <p:ext uri="{BB962C8B-B14F-4D97-AF65-F5344CB8AC3E}">
        <p14:creationId xmlns:p14="http://schemas.microsoft.com/office/powerpoint/2010/main" val="3828913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E11D2E-B1F3-D77F-8C37-C942A6F5C8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51CE83-673D-B141-06F3-7B46094343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E86CCD-FDB7-D5F1-221E-12998DE6F2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90DB9A-BAFE-0D42-93D2-10061FB30930}" type="datetimeFigureOut">
              <a:rPr lang="en-US" smtClean="0"/>
              <a:t>8/13/22</a:t>
            </a:fld>
            <a:endParaRPr lang="en-US"/>
          </a:p>
        </p:txBody>
      </p:sp>
      <p:sp>
        <p:nvSpPr>
          <p:cNvPr id="5" name="Footer Placeholder 4">
            <a:extLst>
              <a:ext uri="{FF2B5EF4-FFF2-40B4-BE49-F238E27FC236}">
                <a16:creationId xmlns:a16="http://schemas.microsoft.com/office/drawing/2014/main" id="{4E5ED05A-F52A-4894-6568-435E0DB874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5E596F-5768-2E5C-302F-E4CFBC8231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0DE75C-3639-6046-8679-1DD0BD76F7BF}" type="slidenum">
              <a:rPr lang="en-US" smtClean="0"/>
              <a:t>‹#›</a:t>
            </a:fld>
            <a:endParaRPr lang="en-US"/>
          </a:p>
        </p:txBody>
      </p:sp>
    </p:spTree>
    <p:extLst>
      <p:ext uri="{BB962C8B-B14F-4D97-AF65-F5344CB8AC3E}">
        <p14:creationId xmlns:p14="http://schemas.microsoft.com/office/powerpoint/2010/main" val="3802607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aEwzcMvL7P0?feature=oembed"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tNkI2RRHhO4?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4.xml"/><Relationship Id="rId5" Type="http://schemas.microsoft.com/office/2007/relationships/hdphoto" Target="../media/hdphoto1.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DOW_kPzY_JY?feature=oembe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A3C47C2-33A2-44B2-BEAB-FEB679075C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3324"/>
            <a:ext cx="12192000" cy="686132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3">
            <a:extLst>
              <a:ext uri="{FF2B5EF4-FFF2-40B4-BE49-F238E27FC236}">
                <a16:creationId xmlns:a16="http://schemas.microsoft.com/office/drawing/2014/main" id="{AD182BA8-54AD-4D9F-8264-B0FA8BB47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246925"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16">
            <a:extLst>
              <a:ext uri="{FF2B5EF4-FFF2-40B4-BE49-F238E27FC236}">
                <a16:creationId xmlns:a16="http://schemas.microsoft.com/office/drawing/2014/main" id="{4ED83379-0499-45E1-AB78-6AA230F96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9"/>
            <a:ext cx="9324977" cy="6858479"/>
          </a:xfrm>
          <a:custGeom>
            <a:avLst/>
            <a:gdLst>
              <a:gd name="connsiteX0" fmla="*/ 1246925 w 9324977"/>
              <a:gd name="connsiteY0" fmla="*/ 0 h 6858479"/>
              <a:gd name="connsiteX1" fmla="*/ 5076797 w 9324977"/>
              <a:gd name="connsiteY1" fmla="*/ 0 h 6858479"/>
              <a:gd name="connsiteX2" fmla="*/ 6143025 w 9324977"/>
              <a:gd name="connsiteY2" fmla="*/ 0 h 6858479"/>
              <a:gd name="connsiteX3" fmla="*/ 6148602 w 9324977"/>
              <a:gd name="connsiteY3" fmla="*/ 0 h 6858479"/>
              <a:gd name="connsiteX4" fmla="*/ 9324977 w 9324977"/>
              <a:gd name="connsiteY4" fmla="*/ 6858478 h 6858479"/>
              <a:gd name="connsiteX5" fmla="*/ 3359025 w 9324977"/>
              <a:gd name="connsiteY5" fmla="*/ 6858478 h 6858479"/>
              <a:gd name="connsiteX6" fmla="*/ 3359025 w 9324977"/>
              <a:gd name="connsiteY6" fmla="*/ 6858479 h 6858479"/>
              <a:gd name="connsiteX7" fmla="*/ 0 w 9324977"/>
              <a:gd name="connsiteY7" fmla="*/ 6858479 h 6858479"/>
              <a:gd name="connsiteX8" fmla="*/ 0 w 9324977"/>
              <a:gd name="connsiteY8" fmla="*/ 479 h 6858479"/>
              <a:gd name="connsiteX9" fmla="*/ 1246925 w 9324977"/>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4977" h="6858479">
                <a:moveTo>
                  <a:pt x="1246925" y="0"/>
                </a:moveTo>
                <a:lnTo>
                  <a:pt x="5076797" y="0"/>
                </a:lnTo>
                <a:lnTo>
                  <a:pt x="6143025" y="0"/>
                </a:lnTo>
                <a:lnTo>
                  <a:pt x="6148602" y="0"/>
                </a:lnTo>
                <a:lnTo>
                  <a:pt x="9324977" y="6858478"/>
                </a:lnTo>
                <a:lnTo>
                  <a:pt x="3359025" y="6858478"/>
                </a:lnTo>
                <a:lnTo>
                  <a:pt x="3359025" y="6858479"/>
                </a:lnTo>
                <a:lnTo>
                  <a:pt x="0" y="6858479"/>
                </a:lnTo>
                <a:lnTo>
                  <a:pt x="0" y="479"/>
                </a:lnTo>
                <a:lnTo>
                  <a:pt x="124692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A5C0837-4576-CD9E-1A8F-8A4C15BDC9E0}"/>
              </a:ext>
            </a:extLst>
          </p:cNvPr>
          <p:cNvSpPr>
            <a:spLocks noGrp="1"/>
          </p:cNvSpPr>
          <p:nvPr>
            <p:ph type="ctrTitle"/>
          </p:nvPr>
        </p:nvSpPr>
        <p:spPr>
          <a:xfrm>
            <a:off x="804672" y="962246"/>
            <a:ext cx="6437700" cy="2611967"/>
          </a:xfrm>
        </p:spPr>
        <p:txBody>
          <a:bodyPr anchor="b">
            <a:normAutofit/>
          </a:bodyPr>
          <a:lstStyle/>
          <a:p>
            <a:pPr algn="l"/>
            <a:r>
              <a:rPr lang="en-US" sz="5400"/>
              <a:t>God’s Warnings &amp; Judgements</a:t>
            </a:r>
          </a:p>
        </p:txBody>
      </p:sp>
      <p:sp>
        <p:nvSpPr>
          <p:cNvPr id="3" name="Subtitle 2">
            <a:extLst>
              <a:ext uri="{FF2B5EF4-FFF2-40B4-BE49-F238E27FC236}">
                <a16:creationId xmlns:a16="http://schemas.microsoft.com/office/drawing/2014/main" id="{E5DC1B5A-AAFE-9FA3-7CAF-331488226334}"/>
              </a:ext>
            </a:extLst>
          </p:cNvPr>
          <p:cNvSpPr>
            <a:spLocks noGrp="1"/>
          </p:cNvSpPr>
          <p:nvPr>
            <p:ph type="subTitle" idx="1"/>
          </p:nvPr>
        </p:nvSpPr>
        <p:spPr>
          <a:xfrm>
            <a:off x="804672" y="3719618"/>
            <a:ext cx="4167376" cy="1155525"/>
          </a:xfrm>
        </p:spPr>
        <p:txBody>
          <a:bodyPr anchor="t">
            <a:normAutofit/>
          </a:bodyPr>
          <a:lstStyle/>
          <a:p>
            <a:pPr algn="l"/>
            <a:r>
              <a:rPr lang="en-US" sz="2000"/>
              <a:t>2 Kings 17:7-20</a:t>
            </a:r>
          </a:p>
        </p:txBody>
      </p:sp>
    </p:spTree>
    <p:extLst>
      <p:ext uri="{BB962C8B-B14F-4D97-AF65-F5344CB8AC3E}">
        <p14:creationId xmlns:p14="http://schemas.microsoft.com/office/powerpoint/2010/main" val="97184085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FE37-5D63-7021-3717-4F82BB47F614}"/>
              </a:ext>
            </a:extLst>
          </p:cNvPr>
          <p:cNvSpPr>
            <a:spLocks noGrp="1"/>
          </p:cNvSpPr>
          <p:nvPr>
            <p:ph type="title"/>
          </p:nvPr>
        </p:nvSpPr>
        <p:spPr/>
        <p:txBody>
          <a:bodyPr/>
          <a:lstStyle/>
          <a:p>
            <a:r>
              <a:rPr lang="en-US" dirty="0"/>
              <a:t>Foreshadowing</a:t>
            </a:r>
          </a:p>
        </p:txBody>
      </p:sp>
      <p:sp>
        <p:nvSpPr>
          <p:cNvPr id="3" name="Content Placeholder 2">
            <a:extLst>
              <a:ext uri="{FF2B5EF4-FFF2-40B4-BE49-F238E27FC236}">
                <a16:creationId xmlns:a16="http://schemas.microsoft.com/office/drawing/2014/main" id="{4D7E1961-8FD3-FF57-8F46-EFBCD792F576}"/>
              </a:ext>
            </a:extLst>
          </p:cNvPr>
          <p:cNvSpPr>
            <a:spLocks noGrp="1"/>
          </p:cNvSpPr>
          <p:nvPr>
            <p:ph idx="1"/>
          </p:nvPr>
        </p:nvSpPr>
        <p:spPr/>
        <p:txBody>
          <a:bodyPr/>
          <a:lstStyle/>
          <a:p>
            <a:pPr marL="0" indent="0">
              <a:buNone/>
            </a:pPr>
            <a:r>
              <a:rPr lang="en-US" b="1" baseline="30000" dirty="0"/>
              <a:t>13 </a:t>
            </a:r>
            <a:r>
              <a:rPr lang="en-US" dirty="0"/>
              <a:t>However, I will not tear away all the kingdom, but I will give one tribe to your son, for the sake of David my servant and for the sake of Jerusalem that I have chosen.” </a:t>
            </a:r>
          </a:p>
          <a:p>
            <a:pPr marL="0" indent="0">
              <a:buNone/>
            </a:pPr>
            <a:r>
              <a:rPr lang="en-US" dirty="0"/>
              <a:t>1 Kings 11:13</a:t>
            </a:r>
          </a:p>
          <a:p>
            <a:pPr marL="0" indent="0">
              <a:buNone/>
            </a:pPr>
            <a:endParaRPr lang="en-US" dirty="0"/>
          </a:p>
        </p:txBody>
      </p:sp>
    </p:spTree>
    <p:extLst>
      <p:ext uri="{BB962C8B-B14F-4D97-AF65-F5344CB8AC3E}">
        <p14:creationId xmlns:p14="http://schemas.microsoft.com/office/powerpoint/2010/main" val="547868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71390-8578-7718-62DB-A0D082493E63}"/>
              </a:ext>
            </a:extLst>
          </p:cNvPr>
          <p:cNvSpPr>
            <a:spLocks noGrp="1"/>
          </p:cNvSpPr>
          <p:nvPr>
            <p:ph type="title"/>
          </p:nvPr>
        </p:nvSpPr>
        <p:spPr/>
        <p:txBody>
          <a:bodyPr/>
          <a:lstStyle/>
          <a:p>
            <a:r>
              <a:rPr lang="en-US" dirty="0"/>
              <a:t>Rise of Assyria: Israel &amp; Judah’s Warnings</a:t>
            </a:r>
          </a:p>
        </p:txBody>
      </p:sp>
      <p:grpSp>
        <p:nvGrpSpPr>
          <p:cNvPr id="81" name="Group 80">
            <a:extLst>
              <a:ext uri="{FF2B5EF4-FFF2-40B4-BE49-F238E27FC236}">
                <a16:creationId xmlns:a16="http://schemas.microsoft.com/office/drawing/2014/main" id="{5FE8940E-54DE-AF23-252B-E93399A7A87E}"/>
              </a:ext>
            </a:extLst>
          </p:cNvPr>
          <p:cNvGrpSpPr/>
          <p:nvPr/>
        </p:nvGrpSpPr>
        <p:grpSpPr>
          <a:xfrm>
            <a:off x="901412" y="1787682"/>
            <a:ext cx="10389175" cy="4430464"/>
            <a:chOff x="833179" y="1812066"/>
            <a:chExt cx="10389175" cy="4430464"/>
          </a:xfrm>
        </p:grpSpPr>
        <p:cxnSp>
          <p:nvCxnSpPr>
            <p:cNvPr id="47" name="Straight Connector 46">
              <a:extLst>
                <a:ext uri="{FF2B5EF4-FFF2-40B4-BE49-F238E27FC236}">
                  <a16:creationId xmlns:a16="http://schemas.microsoft.com/office/drawing/2014/main" id="{BEC55C7B-E566-D26D-C749-4E7666C559EE}"/>
                </a:ext>
              </a:extLst>
            </p:cNvPr>
            <p:cNvCxnSpPr>
              <a:cxnSpLocks/>
            </p:cNvCxnSpPr>
            <p:nvPr/>
          </p:nvCxnSpPr>
          <p:spPr>
            <a:xfrm flipV="1">
              <a:off x="10051483" y="2596896"/>
              <a:ext cx="0" cy="21701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4542247-62B9-6E57-1880-F8190C49F8F4}"/>
                </a:ext>
              </a:extLst>
            </p:cNvPr>
            <p:cNvCxnSpPr>
              <a:cxnSpLocks/>
            </p:cNvCxnSpPr>
            <p:nvPr/>
          </p:nvCxnSpPr>
          <p:spPr>
            <a:xfrm flipV="1">
              <a:off x="7344181" y="2596896"/>
              <a:ext cx="0" cy="21701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5F15E38-04F6-4CFB-1C53-4645A9CEAD53}"/>
                </a:ext>
              </a:extLst>
            </p:cNvPr>
            <p:cNvCxnSpPr>
              <a:cxnSpLocks/>
            </p:cNvCxnSpPr>
            <p:nvPr/>
          </p:nvCxnSpPr>
          <p:spPr>
            <a:xfrm flipV="1">
              <a:off x="3838981" y="2596896"/>
              <a:ext cx="0" cy="21701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4E65F48-0131-BD58-F3D2-F700B6F2885C}"/>
                </a:ext>
              </a:extLst>
            </p:cNvPr>
            <p:cNvCxnSpPr>
              <a:cxnSpLocks/>
            </p:cNvCxnSpPr>
            <p:nvPr/>
          </p:nvCxnSpPr>
          <p:spPr>
            <a:xfrm flipV="1">
              <a:off x="2511552" y="2596896"/>
              <a:ext cx="0" cy="21701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B71451A-DDBC-72AB-C5B1-7A5712462629}"/>
                </a:ext>
              </a:extLst>
            </p:cNvPr>
            <p:cNvSpPr txBox="1"/>
            <p:nvPr/>
          </p:nvSpPr>
          <p:spPr>
            <a:xfrm>
              <a:off x="838200" y="4767072"/>
              <a:ext cx="744114" cy="307777"/>
            </a:xfrm>
            <a:prstGeom prst="rect">
              <a:avLst/>
            </a:prstGeom>
            <a:noFill/>
          </p:spPr>
          <p:txBody>
            <a:bodyPr wrap="none" rtlCol="0">
              <a:spAutoFit/>
            </a:bodyPr>
            <a:lstStyle/>
            <a:p>
              <a:r>
                <a:rPr lang="en-US" sz="1400" dirty="0"/>
                <a:t>1100BC</a:t>
              </a:r>
            </a:p>
          </p:txBody>
        </p:sp>
        <p:sp>
          <p:nvSpPr>
            <p:cNvPr id="7" name="TextBox 6">
              <a:extLst>
                <a:ext uri="{FF2B5EF4-FFF2-40B4-BE49-F238E27FC236}">
                  <a16:creationId xmlns:a16="http://schemas.microsoft.com/office/drawing/2014/main" id="{613523BD-93E0-6E06-CF05-221013C6181A}"/>
                </a:ext>
              </a:extLst>
            </p:cNvPr>
            <p:cNvSpPr txBox="1"/>
            <p:nvPr/>
          </p:nvSpPr>
          <p:spPr>
            <a:xfrm>
              <a:off x="10569611" y="4767072"/>
              <a:ext cx="652743" cy="307777"/>
            </a:xfrm>
            <a:prstGeom prst="rect">
              <a:avLst/>
            </a:prstGeom>
            <a:noFill/>
          </p:spPr>
          <p:txBody>
            <a:bodyPr wrap="none" rtlCol="0">
              <a:spAutoFit/>
            </a:bodyPr>
            <a:lstStyle/>
            <a:p>
              <a:r>
                <a:rPr lang="en-US" sz="1400" dirty="0"/>
                <a:t>500BC</a:t>
              </a:r>
            </a:p>
          </p:txBody>
        </p:sp>
        <p:sp>
          <p:nvSpPr>
            <p:cNvPr id="10" name="TextBox 9">
              <a:extLst>
                <a:ext uri="{FF2B5EF4-FFF2-40B4-BE49-F238E27FC236}">
                  <a16:creationId xmlns:a16="http://schemas.microsoft.com/office/drawing/2014/main" id="{FC9E1C52-50D0-862C-2A81-532B8D8E7767}"/>
                </a:ext>
              </a:extLst>
            </p:cNvPr>
            <p:cNvSpPr txBox="1"/>
            <p:nvPr/>
          </p:nvSpPr>
          <p:spPr>
            <a:xfrm>
              <a:off x="833179" y="3343249"/>
              <a:ext cx="1396921" cy="800219"/>
            </a:xfrm>
            <a:prstGeom prst="rect">
              <a:avLst/>
            </a:prstGeom>
            <a:solidFill>
              <a:schemeClr val="bg1"/>
            </a:solidFill>
            <a:ln w="19050">
              <a:solidFill>
                <a:schemeClr val="accent1"/>
              </a:solidFill>
            </a:ln>
          </p:spPr>
          <p:txBody>
            <a:bodyPr wrap="none" rtlCol="0">
              <a:spAutoFit/>
            </a:bodyPr>
            <a:lstStyle/>
            <a:p>
              <a:pPr algn="ctr"/>
              <a:r>
                <a:rPr lang="en-US" b="1" dirty="0"/>
                <a:t>Samuel</a:t>
              </a:r>
            </a:p>
            <a:p>
              <a:pPr algn="ctr"/>
              <a:r>
                <a:rPr lang="en-US" sz="1400" dirty="0"/>
                <a:t>Prophet to Israel</a:t>
              </a:r>
            </a:p>
            <a:p>
              <a:pPr algn="ctr"/>
              <a:r>
                <a:rPr lang="en-US" sz="1400" dirty="0"/>
                <a:t>1060-1020BC</a:t>
              </a:r>
            </a:p>
          </p:txBody>
        </p:sp>
        <p:sp>
          <p:nvSpPr>
            <p:cNvPr id="12" name="TextBox 11">
              <a:extLst>
                <a:ext uri="{FF2B5EF4-FFF2-40B4-BE49-F238E27FC236}">
                  <a16:creationId xmlns:a16="http://schemas.microsoft.com/office/drawing/2014/main" id="{C5914846-64CD-F592-0668-3C89AF5EDF32}"/>
                </a:ext>
              </a:extLst>
            </p:cNvPr>
            <p:cNvSpPr txBox="1"/>
            <p:nvPr/>
          </p:nvSpPr>
          <p:spPr>
            <a:xfrm>
              <a:off x="1156599" y="5442311"/>
              <a:ext cx="1771126" cy="800219"/>
            </a:xfrm>
            <a:prstGeom prst="rect">
              <a:avLst/>
            </a:prstGeom>
            <a:solidFill>
              <a:schemeClr val="bg1"/>
            </a:solidFill>
            <a:ln w="19050">
              <a:solidFill>
                <a:schemeClr val="accent1"/>
              </a:solidFill>
            </a:ln>
          </p:spPr>
          <p:txBody>
            <a:bodyPr wrap="none" rtlCol="0">
              <a:spAutoFit/>
            </a:bodyPr>
            <a:lstStyle/>
            <a:p>
              <a:pPr algn="ctr"/>
              <a:r>
                <a:rPr lang="en-US" b="1" dirty="0"/>
                <a:t>Nathan</a:t>
              </a:r>
            </a:p>
            <a:p>
              <a:pPr algn="ctr"/>
              <a:r>
                <a:rPr lang="en-US" sz="1400" dirty="0"/>
                <a:t>Prophet to King David</a:t>
              </a:r>
            </a:p>
            <a:p>
              <a:pPr algn="ctr"/>
              <a:r>
                <a:rPr lang="en-US" sz="1400" dirty="0"/>
                <a:t>990-971BC</a:t>
              </a:r>
            </a:p>
          </p:txBody>
        </p:sp>
        <p:sp>
          <p:nvSpPr>
            <p:cNvPr id="15" name="TextBox 14">
              <a:extLst>
                <a:ext uri="{FF2B5EF4-FFF2-40B4-BE49-F238E27FC236}">
                  <a16:creationId xmlns:a16="http://schemas.microsoft.com/office/drawing/2014/main" id="{7D28D232-6914-B50F-E1B9-603E7BA0E994}"/>
                </a:ext>
              </a:extLst>
            </p:cNvPr>
            <p:cNvSpPr txBox="1"/>
            <p:nvPr/>
          </p:nvSpPr>
          <p:spPr>
            <a:xfrm>
              <a:off x="2649038" y="3343249"/>
              <a:ext cx="1396921" cy="800219"/>
            </a:xfrm>
            <a:prstGeom prst="rect">
              <a:avLst/>
            </a:prstGeom>
            <a:solidFill>
              <a:schemeClr val="bg1"/>
            </a:solidFill>
            <a:ln w="19050">
              <a:solidFill>
                <a:schemeClr val="accent1"/>
              </a:solidFill>
            </a:ln>
          </p:spPr>
          <p:txBody>
            <a:bodyPr wrap="none" rtlCol="0">
              <a:spAutoFit/>
            </a:bodyPr>
            <a:lstStyle/>
            <a:p>
              <a:pPr algn="ctr"/>
              <a:r>
                <a:rPr lang="en-US" b="1" dirty="0"/>
                <a:t>Elijah</a:t>
              </a:r>
              <a:r>
                <a:rPr lang="en-US" dirty="0"/>
                <a:t> </a:t>
              </a:r>
            </a:p>
            <a:p>
              <a:pPr algn="ctr"/>
              <a:r>
                <a:rPr lang="en-US" sz="1400" dirty="0"/>
                <a:t>Prophet to Israel</a:t>
              </a:r>
            </a:p>
            <a:p>
              <a:pPr algn="ctr"/>
              <a:r>
                <a:rPr lang="en-US" sz="1400" dirty="0"/>
                <a:t>870-845BC</a:t>
              </a:r>
            </a:p>
          </p:txBody>
        </p:sp>
        <p:sp>
          <p:nvSpPr>
            <p:cNvPr id="16" name="TextBox 15">
              <a:extLst>
                <a:ext uri="{FF2B5EF4-FFF2-40B4-BE49-F238E27FC236}">
                  <a16:creationId xmlns:a16="http://schemas.microsoft.com/office/drawing/2014/main" id="{ACF76BF2-0418-3BFD-9347-212E5A6E9FE5}"/>
                </a:ext>
              </a:extLst>
            </p:cNvPr>
            <p:cNvSpPr txBox="1"/>
            <p:nvPr/>
          </p:nvSpPr>
          <p:spPr>
            <a:xfrm>
              <a:off x="4186343" y="3343249"/>
              <a:ext cx="1396921" cy="800219"/>
            </a:xfrm>
            <a:prstGeom prst="rect">
              <a:avLst/>
            </a:prstGeom>
            <a:solidFill>
              <a:schemeClr val="bg1"/>
            </a:solidFill>
            <a:ln w="19050">
              <a:solidFill>
                <a:schemeClr val="accent1"/>
              </a:solidFill>
            </a:ln>
          </p:spPr>
          <p:txBody>
            <a:bodyPr wrap="none" rtlCol="0">
              <a:spAutoFit/>
            </a:bodyPr>
            <a:lstStyle/>
            <a:p>
              <a:pPr algn="ctr"/>
              <a:r>
                <a:rPr lang="en-US" b="1" dirty="0"/>
                <a:t>Amos</a:t>
              </a:r>
            </a:p>
            <a:p>
              <a:pPr algn="ctr"/>
              <a:r>
                <a:rPr lang="en-US" sz="1400" dirty="0"/>
                <a:t>Prophet to Israel</a:t>
              </a:r>
            </a:p>
            <a:p>
              <a:pPr algn="ctr"/>
              <a:r>
                <a:rPr lang="en-US" sz="1400" dirty="0"/>
                <a:t>760-753BC</a:t>
              </a:r>
            </a:p>
          </p:txBody>
        </p:sp>
        <p:sp>
          <p:nvSpPr>
            <p:cNvPr id="17" name="TextBox 16">
              <a:extLst>
                <a:ext uri="{FF2B5EF4-FFF2-40B4-BE49-F238E27FC236}">
                  <a16:creationId xmlns:a16="http://schemas.microsoft.com/office/drawing/2014/main" id="{D8BC1244-C540-4958-138C-690BB5F4ADAD}"/>
                </a:ext>
              </a:extLst>
            </p:cNvPr>
            <p:cNvSpPr txBox="1"/>
            <p:nvPr/>
          </p:nvSpPr>
          <p:spPr>
            <a:xfrm>
              <a:off x="4808198" y="5440111"/>
              <a:ext cx="1396921" cy="800219"/>
            </a:xfrm>
            <a:prstGeom prst="rect">
              <a:avLst/>
            </a:prstGeom>
            <a:solidFill>
              <a:schemeClr val="bg1"/>
            </a:solidFill>
            <a:ln w="19050">
              <a:solidFill>
                <a:schemeClr val="accent1"/>
              </a:solidFill>
            </a:ln>
          </p:spPr>
          <p:txBody>
            <a:bodyPr wrap="none" rtlCol="0">
              <a:spAutoFit/>
            </a:bodyPr>
            <a:lstStyle/>
            <a:p>
              <a:pPr algn="ctr"/>
              <a:r>
                <a:rPr lang="en-US" b="1" dirty="0"/>
                <a:t>Hosea</a:t>
              </a:r>
            </a:p>
            <a:p>
              <a:pPr algn="ctr"/>
              <a:r>
                <a:rPr lang="en-US" sz="1400" dirty="0"/>
                <a:t>Prophet to Israel</a:t>
              </a:r>
            </a:p>
            <a:p>
              <a:pPr algn="ctr"/>
              <a:r>
                <a:rPr lang="en-US" sz="1400" dirty="0"/>
                <a:t>752-722BC</a:t>
              </a:r>
            </a:p>
          </p:txBody>
        </p:sp>
        <p:sp>
          <p:nvSpPr>
            <p:cNvPr id="18" name="TextBox 17">
              <a:extLst>
                <a:ext uri="{FF2B5EF4-FFF2-40B4-BE49-F238E27FC236}">
                  <a16:creationId xmlns:a16="http://schemas.microsoft.com/office/drawing/2014/main" id="{668D57A4-23B6-F4EC-80AC-1949A6E763BA}"/>
                </a:ext>
              </a:extLst>
            </p:cNvPr>
            <p:cNvSpPr txBox="1"/>
            <p:nvPr/>
          </p:nvSpPr>
          <p:spPr>
            <a:xfrm>
              <a:off x="5878420" y="3343249"/>
              <a:ext cx="1432635" cy="800219"/>
            </a:xfrm>
            <a:prstGeom prst="rect">
              <a:avLst/>
            </a:prstGeom>
            <a:solidFill>
              <a:schemeClr val="bg1"/>
            </a:solidFill>
            <a:ln w="19050">
              <a:solidFill>
                <a:schemeClr val="accent2"/>
              </a:solidFill>
            </a:ln>
          </p:spPr>
          <p:txBody>
            <a:bodyPr wrap="none" rtlCol="0">
              <a:spAutoFit/>
            </a:bodyPr>
            <a:lstStyle/>
            <a:p>
              <a:pPr algn="ctr"/>
              <a:r>
                <a:rPr lang="en-US" b="1" dirty="0"/>
                <a:t>Isiah</a:t>
              </a:r>
            </a:p>
            <a:p>
              <a:pPr algn="ctr"/>
              <a:r>
                <a:rPr lang="en-US" sz="1400" dirty="0"/>
                <a:t>Prophet to Judah</a:t>
              </a:r>
            </a:p>
            <a:p>
              <a:pPr algn="ctr"/>
              <a:r>
                <a:rPr lang="en-US" sz="1400" dirty="0"/>
                <a:t>740-661BC</a:t>
              </a:r>
            </a:p>
          </p:txBody>
        </p:sp>
        <p:sp>
          <p:nvSpPr>
            <p:cNvPr id="19" name="TextBox 18">
              <a:extLst>
                <a:ext uri="{FF2B5EF4-FFF2-40B4-BE49-F238E27FC236}">
                  <a16:creationId xmlns:a16="http://schemas.microsoft.com/office/drawing/2014/main" id="{B617EEA9-4ADF-19D6-27B0-0857E8B5119E}"/>
                </a:ext>
              </a:extLst>
            </p:cNvPr>
            <p:cNvSpPr txBox="1"/>
            <p:nvPr/>
          </p:nvSpPr>
          <p:spPr>
            <a:xfrm>
              <a:off x="6368727" y="5442310"/>
              <a:ext cx="1432635" cy="800219"/>
            </a:xfrm>
            <a:prstGeom prst="rect">
              <a:avLst/>
            </a:prstGeom>
            <a:solidFill>
              <a:schemeClr val="bg1"/>
            </a:solidFill>
            <a:ln w="19050">
              <a:solidFill>
                <a:schemeClr val="accent2"/>
              </a:solidFill>
            </a:ln>
          </p:spPr>
          <p:txBody>
            <a:bodyPr wrap="none" rtlCol="0">
              <a:spAutoFit/>
            </a:bodyPr>
            <a:lstStyle/>
            <a:p>
              <a:pPr algn="ctr"/>
              <a:r>
                <a:rPr lang="en-US" b="1" dirty="0"/>
                <a:t>Micah</a:t>
              </a:r>
            </a:p>
            <a:p>
              <a:pPr algn="ctr"/>
              <a:r>
                <a:rPr lang="en-US" sz="1400" dirty="0"/>
                <a:t>Prophet to Judah</a:t>
              </a:r>
            </a:p>
            <a:p>
              <a:pPr algn="ctr"/>
              <a:r>
                <a:rPr lang="en-US" sz="1400" dirty="0"/>
                <a:t>738-698BC</a:t>
              </a:r>
            </a:p>
          </p:txBody>
        </p:sp>
        <p:sp>
          <p:nvSpPr>
            <p:cNvPr id="20" name="TextBox 19">
              <a:extLst>
                <a:ext uri="{FF2B5EF4-FFF2-40B4-BE49-F238E27FC236}">
                  <a16:creationId xmlns:a16="http://schemas.microsoft.com/office/drawing/2014/main" id="{682DB6F1-3E7F-1801-5903-CE0FE9F245BF}"/>
                </a:ext>
              </a:extLst>
            </p:cNvPr>
            <p:cNvSpPr txBox="1"/>
            <p:nvPr/>
          </p:nvSpPr>
          <p:spPr>
            <a:xfrm>
              <a:off x="7413001" y="3343249"/>
              <a:ext cx="1432635" cy="800219"/>
            </a:xfrm>
            <a:prstGeom prst="rect">
              <a:avLst/>
            </a:prstGeom>
            <a:solidFill>
              <a:schemeClr val="bg1"/>
            </a:solidFill>
            <a:ln w="19050">
              <a:solidFill>
                <a:schemeClr val="accent2"/>
              </a:solidFill>
            </a:ln>
          </p:spPr>
          <p:txBody>
            <a:bodyPr wrap="none" rtlCol="0">
              <a:spAutoFit/>
            </a:bodyPr>
            <a:lstStyle/>
            <a:p>
              <a:pPr algn="ctr"/>
              <a:r>
                <a:rPr lang="en-US" b="1" dirty="0"/>
                <a:t>Zephaniah</a:t>
              </a:r>
              <a:r>
                <a:rPr lang="en-US" dirty="0"/>
                <a:t> </a:t>
              </a:r>
            </a:p>
            <a:p>
              <a:pPr algn="ctr"/>
              <a:r>
                <a:rPr lang="en-US" sz="1400" dirty="0"/>
                <a:t>Prophet to Judah</a:t>
              </a:r>
            </a:p>
            <a:p>
              <a:pPr algn="ctr"/>
              <a:r>
                <a:rPr lang="en-US" sz="1400" dirty="0"/>
                <a:t>641-628BC</a:t>
              </a:r>
            </a:p>
          </p:txBody>
        </p:sp>
        <p:sp>
          <p:nvSpPr>
            <p:cNvPr id="21" name="TextBox 20">
              <a:extLst>
                <a:ext uri="{FF2B5EF4-FFF2-40B4-BE49-F238E27FC236}">
                  <a16:creationId xmlns:a16="http://schemas.microsoft.com/office/drawing/2014/main" id="{1F72732A-37AC-00F0-BAA6-16833A5FC84D}"/>
                </a:ext>
              </a:extLst>
            </p:cNvPr>
            <p:cNvSpPr txBox="1"/>
            <p:nvPr/>
          </p:nvSpPr>
          <p:spPr>
            <a:xfrm>
              <a:off x="8374300" y="5440111"/>
              <a:ext cx="1432635" cy="800219"/>
            </a:xfrm>
            <a:prstGeom prst="rect">
              <a:avLst/>
            </a:prstGeom>
            <a:solidFill>
              <a:schemeClr val="bg1"/>
            </a:solidFill>
            <a:ln w="19050">
              <a:solidFill>
                <a:schemeClr val="accent2"/>
              </a:solidFill>
            </a:ln>
          </p:spPr>
          <p:txBody>
            <a:bodyPr wrap="none" rtlCol="0">
              <a:spAutoFit/>
            </a:bodyPr>
            <a:lstStyle/>
            <a:p>
              <a:pPr algn="ctr"/>
              <a:r>
                <a:rPr lang="en-US" b="1" dirty="0"/>
                <a:t>Jeremiah</a:t>
              </a:r>
            </a:p>
            <a:p>
              <a:pPr algn="ctr"/>
              <a:r>
                <a:rPr lang="en-US" sz="1400" dirty="0"/>
                <a:t>Prophet to Judah</a:t>
              </a:r>
            </a:p>
            <a:p>
              <a:pPr algn="ctr"/>
              <a:r>
                <a:rPr lang="en-US" sz="1400" dirty="0"/>
                <a:t>626-582BC</a:t>
              </a:r>
            </a:p>
          </p:txBody>
        </p:sp>
        <p:sp>
          <p:nvSpPr>
            <p:cNvPr id="22" name="TextBox 21">
              <a:extLst>
                <a:ext uri="{FF2B5EF4-FFF2-40B4-BE49-F238E27FC236}">
                  <a16:creationId xmlns:a16="http://schemas.microsoft.com/office/drawing/2014/main" id="{FDD6DCAA-3BDB-FAEC-4677-F79DAA5A2C3C}"/>
                </a:ext>
              </a:extLst>
            </p:cNvPr>
            <p:cNvSpPr txBox="1"/>
            <p:nvPr/>
          </p:nvSpPr>
          <p:spPr>
            <a:xfrm>
              <a:off x="9032924" y="3343249"/>
              <a:ext cx="1432635" cy="800219"/>
            </a:xfrm>
            <a:prstGeom prst="rect">
              <a:avLst/>
            </a:prstGeom>
            <a:solidFill>
              <a:schemeClr val="bg1"/>
            </a:solidFill>
            <a:ln w="19050">
              <a:solidFill>
                <a:schemeClr val="accent2"/>
              </a:solidFill>
            </a:ln>
          </p:spPr>
          <p:txBody>
            <a:bodyPr wrap="none" rtlCol="0">
              <a:spAutoFit/>
            </a:bodyPr>
            <a:lstStyle/>
            <a:p>
              <a:pPr algn="ctr"/>
              <a:r>
                <a:rPr lang="en-US" b="1" dirty="0"/>
                <a:t>Habakkuk</a:t>
              </a:r>
            </a:p>
            <a:p>
              <a:pPr algn="ctr"/>
              <a:r>
                <a:rPr lang="en-US" sz="1400" dirty="0"/>
                <a:t>Prophet to Judah</a:t>
              </a:r>
            </a:p>
            <a:p>
              <a:pPr algn="ctr"/>
              <a:r>
                <a:rPr lang="en-US" sz="1400" dirty="0"/>
                <a:t>609-598BC</a:t>
              </a:r>
            </a:p>
          </p:txBody>
        </p:sp>
        <p:sp>
          <p:nvSpPr>
            <p:cNvPr id="40" name="TextBox 39">
              <a:extLst>
                <a:ext uri="{FF2B5EF4-FFF2-40B4-BE49-F238E27FC236}">
                  <a16:creationId xmlns:a16="http://schemas.microsoft.com/office/drawing/2014/main" id="{87537145-4386-4C98-E4AE-48CD36FCC6C4}"/>
                </a:ext>
              </a:extLst>
            </p:cNvPr>
            <p:cNvSpPr txBox="1"/>
            <p:nvPr/>
          </p:nvSpPr>
          <p:spPr>
            <a:xfrm>
              <a:off x="925121" y="1812066"/>
              <a:ext cx="1886683" cy="769441"/>
            </a:xfrm>
            <a:prstGeom prst="rect">
              <a:avLst/>
            </a:prstGeom>
            <a:noFill/>
            <a:ln w="19050">
              <a:solidFill>
                <a:schemeClr val="tx1"/>
              </a:solidFill>
            </a:ln>
          </p:spPr>
          <p:txBody>
            <a:bodyPr wrap="square" rtlCol="0">
              <a:spAutoFit/>
            </a:bodyPr>
            <a:lstStyle/>
            <a:p>
              <a:r>
                <a:rPr lang="en-US" sz="1600" dirty="0"/>
                <a:t>Assyria begins to expand its territory. </a:t>
              </a:r>
            </a:p>
            <a:p>
              <a:r>
                <a:rPr lang="en-US" sz="1200" b="1" dirty="0"/>
                <a:t>912BC</a:t>
              </a:r>
              <a:endParaRPr lang="en-US" sz="1600" b="1" dirty="0"/>
            </a:p>
          </p:txBody>
        </p:sp>
        <p:sp>
          <p:nvSpPr>
            <p:cNvPr id="42" name="TextBox 41">
              <a:extLst>
                <a:ext uri="{FF2B5EF4-FFF2-40B4-BE49-F238E27FC236}">
                  <a16:creationId xmlns:a16="http://schemas.microsoft.com/office/drawing/2014/main" id="{BCE32062-518D-FD04-7C0E-3CCF69621B21}"/>
                </a:ext>
              </a:extLst>
            </p:cNvPr>
            <p:cNvSpPr txBox="1"/>
            <p:nvPr/>
          </p:nvSpPr>
          <p:spPr>
            <a:xfrm>
              <a:off x="3575752" y="1812066"/>
              <a:ext cx="2873770" cy="769441"/>
            </a:xfrm>
            <a:prstGeom prst="rect">
              <a:avLst/>
            </a:prstGeom>
            <a:noFill/>
            <a:ln w="19050">
              <a:solidFill>
                <a:schemeClr val="tx1"/>
              </a:solidFill>
            </a:ln>
          </p:spPr>
          <p:txBody>
            <a:bodyPr wrap="square" rtlCol="0">
              <a:spAutoFit/>
            </a:bodyPr>
            <a:lstStyle/>
            <a:p>
              <a:r>
                <a:rPr lang="en-US" sz="1600" dirty="0"/>
                <a:t>Norther Kingdom of Israel is forced to pay tribute to Assyria. </a:t>
              </a:r>
            </a:p>
            <a:p>
              <a:r>
                <a:rPr lang="en-US" sz="1200" b="1" dirty="0"/>
                <a:t>841BC</a:t>
              </a:r>
              <a:endParaRPr lang="en-US" sz="1600" b="1" dirty="0"/>
            </a:p>
          </p:txBody>
        </p:sp>
        <p:sp>
          <p:nvSpPr>
            <p:cNvPr id="45" name="TextBox 44">
              <a:extLst>
                <a:ext uri="{FF2B5EF4-FFF2-40B4-BE49-F238E27FC236}">
                  <a16:creationId xmlns:a16="http://schemas.microsoft.com/office/drawing/2014/main" id="{C6948CE4-58D3-4670-942D-0C03B0226F7B}"/>
                </a:ext>
              </a:extLst>
            </p:cNvPr>
            <p:cNvSpPr txBox="1"/>
            <p:nvPr/>
          </p:nvSpPr>
          <p:spPr>
            <a:xfrm>
              <a:off x="6828446" y="2058287"/>
              <a:ext cx="1931298" cy="523220"/>
            </a:xfrm>
            <a:prstGeom prst="rect">
              <a:avLst/>
            </a:prstGeom>
            <a:noFill/>
            <a:ln w="19050">
              <a:solidFill>
                <a:schemeClr val="tx1"/>
              </a:solidFill>
            </a:ln>
          </p:spPr>
          <p:txBody>
            <a:bodyPr wrap="square" rtlCol="0">
              <a:spAutoFit/>
            </a:bodyPr>
            <a:lstStyle/>
            <a:p>
              <a:r>
                <a:rPr lang="en-US" sz="1600" dirty="0"/>
                <a:t>Israel falls to Assyria. </a:t>
              </a:r>
              <a:r>
                <a:rPr lang="en-US" sz="1200" b="1" dirty="0"/>
                <a:t>722BC</a:t>
              </a:r>
              <a:endParaRPr lang="en-US" sz="1600" b="1" dirty="0"/>
            </a:p>
          </p:txBody>
        </p:sp>
        <p:sp>
          <p:nvSpPr>
            <p:cNvPr id="46" name="TextBox 45">
              <a:extLst>
                <a:ext uri="{FF2B5EF4-FFF2-40B4-BE49-F238E27FC236}">
                  <a16:creationId xmlns:a16="http://schemas.microsoft.com/office/drawing/2014/main" id="{BB2D639F-EDA5-19DA-C631-F0552842CA30}"/>
                </a:ext>
              </a:extLst>
            </p:cNvPr>
            <p:cNvSpPr txBox="1"/>
            <p:nvPr/>
          </p:nvSpPr>
          <p:spPr>
            <a:xfrm>
              <a:off x="8946725" y="1824647"/>
              <a:ext cx="2209517" cy="769441"/>
            </a:xfrm>
            <a:prstGeom prst="rect">
              <a:avLst/>
            </a:prstGeom>
            <a:noFill/>
            <a:ln w="19050">
              <a:solidFill>
                <a:schemeClr val="tx1"/>
              </a:solidFill>
            </a:ln>
          </p:spPr>
          <p:txBody>
            <a:bodyPr wrap="square" rtlCol="0">
              <a:spAutoFit/>
            </a:bodyPr>
            <a:lstStyle/>
            <a:p>
              <a:r>
                <a:rPr lang="en-US" sz="1600" dirty="0"/>
                <a:t>Southern Kingdom of Judah falls to Babylon. </a:t>
              </a:r>
              <a:r>
                <a:rPr lang="en-US" sz="1200" b="1" dirty="0"/>
                <a:t>586BC</a:t>
              </a:r>
              <a:endParaRPr lang="en-US" sz="1600" b="1" dirty="0"/>
            </a:p>
          </p:txBody>
        </p:sp>
        <p:cxnSp>
          <p:nvCxnSpPr>
            <p:cNvPr id="49" name="Straight Connector 48">
              <a:extLst>
                <a:ext uri="{FF2B5EF4-FFF2-40B4-BE49-F238E27FC236}">
                  <a16:creationId xmlns:a16="http://schemas.microsoft.com/office/drawing/2014/main" id="{4BC7AC3E-ADFE-E2E7-B918-A2006CCE8496}"/>
                </a:ext>
              </a:extLst>
            </p:cNvPr>
            <p:cNvCxnSpPr>
              <a:stCxn id="10" idx="2"/>
            </p:cNvCxnSpPr>
            <p:nvPr/>
          </p:nvCxnSpPr>
          <p:spPr>
            <a:xfrm flipH="1">
              <a:off x="1531639" y="4143468"/>
              <a:ext cx="1" cy="62360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9FFD0E8-C73C-9D1D-2EB1-564833A98116}"/>
                </a:ext>
              </a:extLst>
            </p:cNvPr>
            <p:cNvCxnSpPr>
              <a:cxnSpLocks/>
              <a:endCxn id="12" idx="0"/>
            </p:cNvCxnSpPr>
            <p:nvPr/>
          </p:nvCxnSpPr>
          <p:spPr>
            <a:xfrm>
              <a:off x="2039151" y="4767072"/>
              <a:ext cx="3011" cy="6752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D0C0D98-9E00-0E4D-DDBF-1009CCD4A914}"/>
                </a:ext>
              </a:extLst>
            </p:cNvPr>
            <p:cNvCxnSpPr>
              <a:cxnSpLocks/>
              <a:stCxn id="15" idx="2"/>
            </p:cNvCxnSpPr>
            <p:nvPr/>
          </p:nvCxnSpPr>
          <p:spPr>
            <a:xfrm>
              <a:off x="3347499" y="4143468"/>
              <a:ext cx="0" cy="62360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6A575BA-F5EB-E360-3DA9-6D8B379A3834}"/>
                </a:ext>
              </a:extLst>
            </p:cNvPr>
            <p:cNvCxnSpPr>
              <a:cxnSpLocks/>
              <a:stCxn id="16" idx="2"/>
            </p:cNvCxnSpPr>
            <p:nvPr/>
          </p:nvCxnSpPr>
          <p:spPr>
            <a:xfrm>
              <a:off x="4884804" y="4143468"/>
              <a:ext cx="1" cy="62944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0258FA8-D752-AAAA-F397-8908D10BA462}"/>
                </a:ext>
              </a:extLst>
            </p:cNvPr>
            <p:cNvCxnSpPr>
              <a:cxnSpLocks/>
              <a:endCxn id="17" idx="0"/>
            </p:cNvCxnSpPr>
            <p:nvPr/>
          </p:nvCxnSpPr>
          <p:spPr>
            <a:xfrm flipH="1">
              <a:off x="5506659" y="4767072"/>
              <a:ext cx="2832" cy="6730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B855E99-C976-DC8E-BF19-DB9EF7C8F8A2}"/>
                </a:ext>
              </a:extLst>
            </p:cNvPr>
            <p:cNvCxnSpPr>
              <a:cxnSpLocks/>
              <a:stCxn id="18" idx="2"/>
            </p:cNvCxnSpPr>
            <p:nvPr/>
          </p:nvCxnSpPr>
          <p:spPr>
            <a:xfrm>
              <a:off x="6594738" y="4143468"/>
              <a:ext cx="0" cy="62360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BA348C9-1F59-A762-21CF-85C2209BA103}"/>
                </a:ext>
              </a:extLst>
            </p:cNvPr>
            <p:cNvCxnSpPr>
              <a:cxnSpLocks/>
              <a:endCxn id="19" idx="0"/>
            </p:cNvCxnSpPr>
            <p:nvPr/>
          </p:nvCxnSpPr>
          <p:spPr>
            <a:xfrm>
              <a:off x="7085044" y="4767072"/>
              <a:ext cx="1" cy="67523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FC31106-CE4D-A769-035A-D3261D1EC898}"/>
                </a:ext>
              </a:extLst>
            </p:cNvPr>
            <p:cNvCxnSpPr>
              <a:cxnSpLocks/>
              <a:stCxn id="20" idx="2"/>
            </p:cNvCxnSpPr>
            <p:nvPr/>
          </p:nvCxnSpPr>
          <p:spPr>
            <a:xfrm>
              <a:off x="8129319" y="4143468"/>
              <a:ext cx="0" cy="62360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F2384D0-B243-6D7C-81AE-0A0632B59B7F}"/>
                </a:ext>
              </a:extLst>
            </p:cNvPr>
            <p:cNvCxnSpPr>
              <a:cxnSpLocks/>
              <a:endCxn id="21" idx="0"/>
            </p:cNvCxnSpPr>
            <p:nvPr/>
          </p:nvCxnSpPr>
          <p:spPr>
            <a:xfrm>
              <a:off x="9088927" y="4767072"/>
              <a:ext cx="1691" cy="67303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5DAB386-0915-7D93-5742-229A9961DD26}"/>
                </a:ext>
              </a:extLst>
            </p:cNvPr>
            <p:cNvCxnSpPr>
              <a:cxnSpLocks/>
              <a:stCxn id="22" idx="2"/>
            </p:cNvCxnSpPr>
            <p:nvPr/>
          </p:nvCxnSpPr>
          <p:spPr>
            <a:xfrm flipH="1">
              <a:off x="9747128" y="4143468"/>
              <a:ext cx="2114" cy="62360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A01C8C9-2C58-6B6F-A911-63346904895D}"/>
                </a:ext>
              </a:extLst>
            </p:cNvPr>
            <p:cNvCxnSpPr/>
            <p:nvPr/>
          </p:nvCxnSpPr>
          <p:spPr>
            <a:xfrm>
              <a:off x="1194816" y="4767072"/>
              <a:ext cx="972921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70324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293E9-92D8-E09E-D465-AC5C3AB7FAC3}"/>
              </a:ext>
            </a:extLst>
          </p:cNvPr>
          <p:cNvSpPr>
            <a:spLocks noGrp="1"/>
          </p:cNvSpPr>
          <p:nvPr>
            <p:ph type="title"/>
          </p:nvPr>
        </p:nvSpPr>
        <p:spPr/>
        <p:txBody>
          <a:bodyPr/>
          <a:lstStyle/>
          <a:p>
            <a:r>
              <a:rPr lang="en-US" dirty="0"/>
              <a:t>Israel's Sin</a:t>
            </a:r>
          </a:p>
        </p:txBody>
      </p:sp>
      <p:sp>
        <p:nvSpPr>
          <p:cNvPr id="3" name="Content Placeholder 2">
            <a:extLst>
              <a:ext uri="{FF2B5EF4-FFF2-40B4-BE49-F238E27FC236}">
                <a16:creationId xmlns:a16="http://schemas.microsoft.com/office/drawing/2014/main" id="{CDA90D51-81CF-68BA-9D22-CBC326759445}"/>
              </a:ext>
            </a:extLst>
          </p:cNvPr>
          <p:cNvSpPr>
            <a:spLocks noGrp="1"/>
          </p:cNvSpPr>
          <p:nvPr>
            <p:ph idx="1"/>
          </p:nvPr>
        </p:nvSpPr>
        <p:spPr/>
        <p:txBody>
          <a:bodyPr>
            <a:normAutofit fontScale="92500" lnSpcReduction="10000"/>
          </a:bodyPr>
          <a:lstStyle/>
          <a:p>
            <a:pPr marL="0" indent="0" algn="just">
              <a:buNone/>
            </a:pPr>
            <a:r>
              <a:rPr lang="en-US" b="1" baseline="30000" dirty="0">
                <a:latin typeface="+mj-lt"/>
              </a:rPr>
              <a:t>7 </a:t>
            </a:r>
            <a:r>
              <a:rPr lang="en-US" dirty="0">
                <a:latin typeface="+mj-lt"/>
              </a:rPr>
              <a:t>And </a:t>
            </a:r>
            <a:r>
              <a:rPr lang="en-US" b="1" u="sng" dirty="0">
                <a:solidFill>
                  <a:schemeClr val="accent2"/>
                </a:solidFill>
                <a:latin typeface="+mj-lt"/>
              </a:rPr>
              <a:t>this occurred because</a:t>
            </a:r>
            <a:r>
              <a:rPr lang="en-US" dirty="0">
                <a:latin typeface="+mj-lt"/>
              </a:rPr>
              <a:t> the people of Israel had </a:t>
            </a:r>
            <a:r>
              <a:rPr lang="en-US" b="1" dirty="0">
                <a:solidFill>
                  <a:schemeClr val="accent2"/>
                </a:solidFill>
                <a:latin typeface="+mj-lt"/>
              </a:rPr>
              <a:t>sinned against the Lord </a:t>
            </a:r>
            <a:r>
              <a:rPr lang="en-US" dirty="0">
                <a:latin typeface="+mj-lt"/>
              </a:rPr>
              <a:t>their God, who had brought them up out of the land of Egypt from under the hand of Pharaoh king of Egypt, and had </a:t>
            </a:r>
            <a:r>
              <a:rPr lang="en-US" b="1" dirty="0">
                <a:solidFill>
                  <a:schemeClr val="accent2"/>
                </a:solidFill>
                <a:latin typeface="+mj-lt"/>
              </a:rPr>
              <a:t>feared other gods </a:t>
            </a:r>
            <a:r>
              <a:rPr lang="en-US" baseline="30000" dirty="0">
                <a:latin typeface="+mj-lt"/>
              </a:rPr>
              <a:t>8 </a:t>
            </a:r>
            <a:r>
              <a:rPr lang="en-US" dirty="0">
                <a:latin typeface="+mj-lt"/>
              </a:rPr>
              <a:t>and </a:t>
            </a:r>
            <a:r>
              <a:rPr lang="en-US" b="1" dirty="0">
                <a:solidFill>
                  <a:schemeClr val="accent2"/>
                </a:solidFill>
                <a:latin typeface="+mj-lt"/>
              </a:rPr>
              <a:t>walked in the customs of the nations </a:t>
            </a:r>
            <a:r>
              <a:rPr lang="en-US" dirty="0">
                <a:latin typeface="+mj-lt"/>
              </a:rPr>
              <a:t>whom the Lord drove out before the people of Israel, and in the customs that the kings of Israel had practiced. </a:t>
            </a:r>
            <a:r>
              <a:rPr lang="en-US" baseline="30000" dirty="0">
                <a:latin typeface="+mj-lt"/>
              </a:rPr>
              <a:t>9 </a:t>
            </a:r>
            <a:r>
              <a:rPr lang="en-US" dirty="0">
                <a:latin typeface="+mj-lt"/>
              </a:rPr>
              <a:t>And the people of Israel </a:t>
            </a:r>
            <a:r>
              <a:rPr lang="en-US" b="1" dirty="0">
                <a:solidFill>
                  <a:schemeClr val="accent2"/>
                </a:solidFill>
                <a:latin typeface="+mj-lt"/>
              </a:rPr>
              <a:t>did secretly against the Lord their God things that were not right</a:t>
            </a:r>
            <a:r>
              <a:rPr lang="en-US" dirty="0">
                <a:latin typeface="+mj-lt"/>
              </a:rPr>
              <a:t>. They </a:t>
            </a:r>
            <a:r>
              <a:rPr lang="en-US" b="1" dirty="0">
                <a:solidFill>
                  <a:schemeClr val="accent2"/>
                </a:solidFill>
                <a:latin typeface="+mj-lt"/>
              </a:rPr>
              <a:t>built for themselves high places </a:t>
            </a:r>
            <a:r>
              <a:rPr lang="en-US" dirty="0">
                <a:latin typeface="+mj-lt"/>
              </a:rPr>
              <a:t>in all their towns, from watchtower to fortified city. </a:t>
            </a:r>
            <a:r>
              <a:rPr lang="en-US" baseline="30000" dirty="0">
                <a:latin typeface="+mj-lt"/>
              </a:rPr>
              <a:t>10 </a:t>
            </a:r>
            <a:r>
              <a:rPr lang="en-US" dirty="0">
                <a:latin typeface="+mj-lt"/>
              </a:rPr>
              <a:t>They </a:t>
            </a:r>
            <a:r>
              <a:rPr lang="en-US" b="1" dirty="0">
                <a:solidFill>
                  <a:schemeClr val="accent2"/>
                </a:solidFill>
                <a:latin typeface="+mj-lt"/>
              </a:rPr>
              <a:t>set up for themselves pillars and </a:t>
            </a:r>
            <a:r>
              <a:rPr lang="en-US" b="1" dirty="0" err="1">
                <a:solidFill>
                  <a:schemeClr val="accent2"/>
                </a:solidFill>
                <a:latin typeface="+mj-lt"/>
              </a:rPr>
              <a:t>Asherim</a:t>
            </a:r>
            <a:r>
              <a:rPr lang="en-US" b="1" dirty="0">
                <a:solidFill>
                  <a:schemeClr val="accent2"/>
                </a:solidFill>
                <a:latin typeface="+mj-lt"/>
              </a:rPr>
              <a:t> </a:t>
            </a:r>
            <a:r>
              <a:rPr lang="en-US" dirty="0">
                <a:latin typeface="+mj-lt"/>
              </a:rPr>
              <a:t>on every high hill and under every green tree, </a:t>
            </a:r>
            <a:r>
              <a:rPr lang="en-US" baseline="30000" dirty="0">
                <a:latin typeface="+mj-lt"/>
              </a:rPr>
              <a:t>11 </a:t>
            </a:r>
            <a:r>
              <a:rPr lang="en-US" dirty="0">
                <a:latin typeface="+mj-lt"/>
              </a:rPr>
              <a:t>and there </a:t>
            </a:r>
            <a:r>
              <a:rPr lang="en-US" b="1" dirty="0">
                <a:solidFill>
                  <a:schemeClr val="accent2"/>
                </a:solidFill>
                <a:latin typeface="+mj-lt"/>
              </a:rPr>
              <a:t>they made offerings on all the high places</a:t>
            </a:r>
            <a:r>
              <a:rPr lang="en-US" dirty="0">
                <a:latin typeface="+mj-lt"/>
              </a:rPr>
              <a:t>, as the nations did whom the Lord carried away before them. And they </a:t>
            </a:r>
            <a:r>
              <a:rPr lang="en-US" b="1" dirty="0">
                <a:solidFill>
                  <a:schemeClr val="accent2"/>
                </a:solidFill>
                <a:latin typeface="+mj-lt"/>
              </a:rPr>
              <a:t>did wicked things</a:t>
            </a:r>
            <a:r>
              <a:rPr lang="en-US" dirty="0">
                <a:latin typeface="+mj-lt"/>
              </a:rPr>
              <a:t>, </a:t>
            </a:r>
            <a:r>
              <a:rPr lang="en-US" b="1" u="sng" dirty="0">
                <a:solidFill>
                  <a:schemeClr val="accent2"/>
                </a:solidFill>
                <a:latin typeface="+mj-lt"/>
              </a:rPr>
              <a:t>provoking the Lord to anger</a:t>
            </a:r>
            <a:r>
              <a:rPr lang="en-US" dirty="0">
                <a:latin typeface="+mj-lt"/>
              </a:rPr>
              <a:t>,</a:t>
            </a:r>
          </a:p>
          <a:p>
            <a:pPr marL="0" indent="0">
              <a:buNone/>
            </a:pPr>
            <a:r>
              <a:rPr lang="en-US" dirty="0">
                <a:latin typeface="+mj-lt"/>
              </a:rPr>
              <a:t>2 Kings 17:7–11</a:t>
            </a:r>
          </a:p>
        </p:txBody>
      </p:sp>
    </p:spTree>
    <p:extLst>
      <p:ext uri="{BB962C8B-B14F-4D97-AF65-F5344CB8AC3E}">
        <p14:creationId xmlns:p14="http://schemas.microsoft.com/office/powerpoint/2010/main" val="2741573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B1CE8-3E0A-F1B1-68C4-5DEDD2E4CFE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818CAD3-11C0-35EB-039B-9CC704879C9E}"/>
              </a:ext>
            </a:extLst>
          </p:cNvPr>
          <p:cNvSpPr>
            <a:spLocks noGrp="1"/>
          </p:cNvSpPr>
          <p:nvPr>
            <p:ph idx="1"/>
          </p:nvPr>
        </p:nvSpPr>
        <p:spPr/>
        <p:txBody>
          <a:bodyPr>
            <a:normAutofit/>
          </a:bodyPr>
          <a:lstStyle/>
          <a:p>
            <a:r>
              <a:rPr lang="en-US" dirty="0"/>
              <a:t>Warning I have experienced</a:t>
            </a:r>
          </a:p>
          <a:p>
            <a:pPr lvl="1"/>
            <a:r>
              <a:rPr lang="en-US" dirty="0"/>
              <a:t>How did I respond?</a:t>
            </a:r>
          </a:p>
          <a:p>
            <a:pPr lvl="1"/>
            <a:r>
              <a:rPr lang="en-US" dirty="0"/>
              <a:t>How did it work out for me?</a:t>
            </a:r>
          </a:p>
          <a:p>
            <a:pPr lvl="1"/>
            <a:r>
              <a:rPr lang="en-US" dirty="0"/>
              <a:t>Should I have handled it differently?</a:t>
            </a:r>
          </a:p>
          <a:p>
            <a:endParaRPr lang="en-US" dirty="0"/>
          </a:p>
          <a:p>
            <a:r>
              <a:rPr lang="en-US" dirty="0"/>
              <a:t>Warning I’ve given my kids</a:t>
            </a:r>
          </a:p>
          <a:p>
            <a:pPr lvl="1"/>
            <a:r>
              <a:rPr lang="en-US" dirty="0"/>
              <a:t>How did the kids respond?</a:t>
            </a:r>
          </a:p>
          <a:p>
            <a:pPr lvl="1"/>
            <a:r>
              <a:rPr lang="en-US" dirty="0"/>
              <a:t>How did it turn out for them?</a:t>
            </a:r>
          </a:p>
          <a:p>
            <a:pPr lvl="1"/>
            <a:r>
              <a:rPr lang="en-US" dirty="0"/>
              <a:t>What did they miss out on?</a:t>
            </a:r>
          </a:p>
          <a:p>
            <a:endParaRPr lang="en-US" dirty="0"/>
          </a:p>
        </p:txBody>
      </p:sp>
    </p:spTree>
    <p:extLst>
      <p:ext uri="{BB962C8B-B14F-4D97-AF65-F5344CB8AC3E}">
        <p14:creationId xmlns:p14="http://schemas.microsoft.com/office/powerpoint/2010/main" val="4105842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E191-FFBD-13E5-3F5A-AFCF1B493AFE}"/>
              </a:ext>
            </a:extLst>
          </p:cNvPr>
          <p:cNvSpPr>
            <a:spLocks noGrp="1"/>
          </p:cNvSpPr>
          <p:nvPr>
            <p:ph type="title"/>
          </p:nvPr>
        </p:nvSpPr>
        <p:spPr/>
        <p:txBody>
          <a:bodyPr/>
          <a:lstStyle/>
          <a:p>
            <a:r>
              <a:rPr lang="en-US" dirty="0"/>
              <a:t>God’s Warning</a:t>
            </a:r>
          </a:p>
        </p:txBody>
      </p:sp>
      <p:sp>
        <p:nvSpPr>
          <p:cNvPr id="3" name="Content Placeholder 2">
            <a:extLst>
              <a:ext uri="{FF2B5EF4-FFF2-40B4-BE49-F238E27FC236}">
                <a16:creationId xmlns:a16="http://schemas.microsoft.com/office/drawing/2014/main" id="{A30E1953-D0AF-BFDA-4621-48B7BCD202C7}"/>
              </a:ext>
            </a:extLst>
          </p:cNvPr>
          <p:cNvSpPr>
            <a:spLocks noGrp="1"/>
          </p:cNvSpPr>
          <p:nvPr>
            <p:ph idx="1"/>
          </p:nvPr>
        </p:nvSpPr>
        <p:spPr/>
        <p:txBody>
          <a:bodyPr/>
          <a:lstStyle/>
          <a:p>
            <a:pPr marL="0" indent="0" algn="just">
              <a:buNone/>
            </a:pPr>
            <a:r>
              <a:rPr lang="en-US" b="1" baseline="30000" dirty="0">
                <a:latin typeface="+mj-lt"/>
              </a:rPr>
              <a:t>12 </a:t>
            </a:r>
            <a:r>
              <a:rPr lang="en-US" dirty="0">
                <a:latin typeface="+mj-lt"/>
              </a:rPr>
              <a:t>and they served idols, of which the Lord had said to them, </a:t>
            </a:r>
            <a:r>
              <a:rPr lang="en-US" b="1" dirty="0">
                <a:solidFill>
                  <a:schemeClr val="accent2"/>
                </a:solidFill>
                <a:latin typeface="+mj-lt"/>
              </a:rPr>
              <a:t>“You shall not do this.” </a:t>
            </a:r>
            <a:r>
              <a:rPr lang="en-US" b="1" baseline="30000" dirty="0">
                <a:latin typeface="+mj-lt"/>
              </a:rPr>
              <a:t>13 </a:t>
            </a:r>
            <a:r>
              <a:rPr lang="en-US" dirty="0">
                <a:latin typeface="+mj-lt"/>
              </a:rPr>
              <a:t>Yet </a:t>
            </a:r>
            <a:r>
              <a:rPr lang="en-US" b="1" dirty="0">
                <a:solidFill>
                  <a:schemeClr val="accent2"/>
                </a:solidFill>
                <a:latin typeface="+mj-lt"/>
              </a:rPr>
              <a:t>the Lord warned Israel and Judah</a:t>
            </a:r>
            <a:r>
              <a:rPr lang="en-US" dirty="0">
                <a:latin typeface="+mj-lt"/>
              </a:rPr>
              <a:t> by every prophet and every seer, saying, “</a:t>
            </a:r>
            <a:r>
              <a:rPr lang="en-US" b="1" dirty="0">
                <a:solidFill>
                  <a:schemeClr val="accent2"/>
                </a:solidFill>
                <a:latin typeface="+mj-lt"/>
              </a:rPr>
              <a:t>Turn from your evil ways and keep my commandments and my statute</a:t>
            </a:r>
            <a:r>
              <a:rPr lang="en-US" dirty="0">
                <a:solidFill>
                  <a:schemeClr val="accent2"/>
                </a:solidFill>
                <a:latin typeface="+mj-lt"/>
              </a:rPr>
              <a:t>s</a:t>
            </a:r>
            <a:r>
              <a:rPr lang="en-US" dirty="0">
                <a:latin typeface="+mj-lt"/>
              </a:rPr>
              <a:t>, in accordance with all the Law that I commanded your fathers, and that I sent to you by my servants the prophets.” </a:t>
            </a:r>
          </a:p>
          <a:p>
            <a:pPr marL="0" indent="0">
              <a:buNone/>
            </a:pPr>
            <a:r>
              <a:rPr lang="en-US" dirty="0">
                <a:latin typeface="+mj-lt"/>
              </a:rPr>
              <a:t>2 Kings 17:12–13</a:t>
            </a:r>
          </a:p>
        </p:txBody>
      </p:sp>
    </p:spTree>
    <p:extLst>
      <p:ext uri="{BB962C8B-B14F-4D97-AF65-F5344CB8AC3E}">
        <p14:creationId xmlns:p14="http://schemas.microsoft.com/office/powerpoint/2010/main" val="1791506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71390-8578-7718-62DB-A0D082493E63}"/>
              </a:ext>
            </a:extLst>
          </p:cNvPr>
          <p:cNvSpPr>
            <a:spLocks noGrp="1"/>
          </p:cNvSpPr>
          <p:nvPr>
            <p:ph type="title"/>
          </p:nvPr>
        </p:nvSpPr>
        <p:spPr/>
        <p:txBody>
          <a:bodyPr/>
          <a:lstStyle/>
          <a:p>
            <a:r>
              <a:rPr lang="en-US" dirty="0"/>
              <a:t>Rise of Assyria: Israel &amp; Judah’s Warnings</a:t>
            </a:r>
          </a:p>
        </p:txBody>
      </p:sp>
      <p:grpSp>
        <p:nvGrpSpPr>
          <p:cNvPr id="81" name="Group 80">
            <a:extLst>
              <a:ext uri="{FF2B5EF4-FFF2-40B4-BE49-F238E27FC236}">
                <a16:creationId xmlns:a16="http://schemas.microsoft.com/office/drawing/2014/main" id="{5FE8940E-54DE-AF23-252B-E93399A7A87E}"/>
              </a:ext>
            </a:extLst>
          </p:cNvPr>
          <p:cNvGrpSpPr/>
          <p:nvPr/>
        </p:nvGrpSpPr>
        <p:grpSpPr>
          <a:xfrm>
            <a:off x="901412" y="1787682"/>
            <a:ext cx="10389175" cy="4430464"/>
            <a:chOff x="833179" y="1812066"/>
            <a:chExt cx="10389175" cy="4430464"/>
          </a:xfrm>
        </p:grpSpPr>
        <p:cxnSp>
          <p:nvCxnSpPr>
            <p:cNvPr id="47" name="Straight Connector 46">
              <a:extLst>
                <a:ext uri="{FF2B5EF4-FFF2-40B4-BE49-F238E27FC236}">
                  <a16:creationId xmlns:a16="http://schemas.microsoft.com/office/drawing/2014/main" id="{BEC55C7B-E566-D26D-C749-4E7666C559EE}"/>
                </a:ext>
              </a:extLst>
            </p:cNvPr>
            <p:cNvCxnSpPr>
              <a:cxnSpLocks/>
            </p:cNvCxnSpPr>
            <p:nvPr/>
          </p:nvCxnSpPr>
          <p:spPr>
            <a:xfrm flipV="1">
              <a:off x="10051483" y="2596896"/>
              <a:ext cx="0" cy="21701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4542247-62B9-6E57-1880-F8190C49F8F4}"/>
                </a:ext>
              </a:extLst>
            </p:cNvPr>
            <p:cNvCxnSpPr>
              <a:cxnSpLocks/>
            </p:cNvCxnSpPr>
            <p:nvPr/>
          </p:nvCxnSpPr>
          <p:spPr>
            <a:xfrm flipV="1">
              <a:off x="7344181" y="2596896"/>
              <a:ext cx="0" cy="21701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5F15E38-04F6-4CFB-1C53-4645A9CEAD53}"/>
                </a:ext>
              </a:extLst>
            </p:cNvPr>
            <p:cNvCxnSpPr>
              <a:cxnSpLocks/>
            </p:cNvCxnSpPr>
            <p:nvPr/>
          </p:nvCxnSpPr>
          <p:spPr>
            <a:xfrm flipV="1">
              <a:off x="3838981" y="2596896"/>
              <a:ext cx="0" cy="21701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4E65F48-0131-BD58-F3D2-F700B6F2885C}"/>
                </a:ext>
              </a:extLst>
            </p:cNvPr>
            <p:cNvCxnSpPr>
              <a:cxnSpLocks/>
            </p:cNvCxnSpPr>
            <p:nvPr/>
          </p:nvCxnSpPr>
          <p:spPr>
            <a:xfrm flipV="1">
              <a:off x="2511552" y="2596896"/>
              <a:ext cx="0" cy="21701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B71451A-DDBC-72AB-C5B1-7A5712462629}"/>
                </a:ext>
              </a:extLst>
            </p:cNvPr>
            <p:cNvSpPr txBox="1"/>
            <p:nvPr/>
          </p:nvSpPr>
          <p:spPr>
            <a:xfrm>
              <a:off x="838200" y="4767072"/>
              <a:ext cx="744114" cy="307777"/>
            </a:xfrm>
            <a:prstGeom prst="rect">
              <a:avLst/>
            </a:prstGeom>
            <a:noFill/>
          </p:spPr>
          <p:txBody>
            <a:bodyPr wrap="none" rtlCol="0">
              <a:spAutoFit/>
            </a:bodyPr>
            <a:lstStyle/>
            <a:p>
              <a:r>
                <a:rPr lang="en-US" sz="1400" dirty="0"/>
                <a:t>1100BC</a:t>
              </a:r>
            </a:p>
          </p:txBody>
        </p:sp>
        <p:sp>
          <p:nvSpPr>
            <p:cNvPr id="7" name="TextBox 6">
              <a:extLst>
                <a:ext uri="{FF2B5EF4-FFF2-40B4-BE49-F238E27FC236}">
                  <a16:creationId xmlns:a16="http://schemas.microsoft.com/office/drawing/2014/main" id="{613523BD-93E0-6E06-CF05-221013C6181A}"/>
                </a:ext>
              </a:extLst>
            </p:cNvPr>
            <p:cNvSpPr txBox="1"/>
            <p:nvPr/>
          </p:nvSpPr>
          <p:spPr>
            <a:xfrm>
              <a:off x="10569611" y="4767072"/>
              <a:ext cx="652743" cy="307777"/>
            </a:xfrm>
            <a:prstGeom prst="rect">
              <a:avLst/>
            </a:prstGeom>
            <a:noFill/>
          </p:spPr>
          <p:txBody>
            <a:bodyPr wrap="none" rtlCol="0">
              <a:spAutoFit/>
            </a:bodyPr>
            <a:lstStyle/>
            <a:p>
              <a:r>
                <a:rPr lang="en-US" sz="1400" dirty="0"/>
                <a:t>500BC</a:t>
              </a:r>
            </a:p>
          </p:txBody>
        </p:sp>
        <p:sp>
          <p:nvSpPr>
            <p:cNvPr id="10" name="TextBox 9">
              <a:extLst>
                <a:ext uri="{FF2B5EF4-FFF2-40B4-BE49-F238E27FC236}">
                  <a16:creationId xmlns:a16="http://schemas.microsoft.com/office/drawing/2014/main" id="{FC9E1C52-50D0-862C-2A81-532B8D8E7767}"/>
                </a:ext>
              </a:extLst>
            </p:cNvPr>
            <p:cNvSpPr txBox="1"/>
            <p:nvPr/>
          </p:nvSpPr>
          <p:spPr>
            <a:xfrm>
              <a:off x="833179" y="3343249"/>
              <a:ext cx="1396921" cy="800219"/>
            </a:xfrm>
            <a:prstGeom prst="rect">
              <a:avLst/>
            </a:prstGeom>
            <a:solidFill>
              <a:schemeClr val="bg1"/>
            </a:solidFill>
            <a:ln w="19050">
              <a:solidFill>
                <a:schemeClr val="accent1"/>
              </a:solidFill>
            </a:ln>
          </p:spPr>
          <p:txBody>
            <a:bodyPr wrap="none" rtlCol="0">
              <a:spAutoFit/>
            </a:bodyPr>
            <a:lstStyle/>
            <a:p>
              <a:pPr algn="ctr"/>
              <a:r>
                <a:rPr lang="en-US" b="1" dirty="0"/>
                <a:t>Samuel</a:t>
              </a:r>
            </a:p>
            <a:p>
              <a:pPr algn="ctr"/>
              <a:r>
                <a:rPr lang="en-US" sz="1400" dirty="0"/>
                <a:t>Prophet to Israel</a:t>
              </a:r>
            </a:p>
            <a:p>
              <a:pPr algn="ctr"/>
              <a:r>
                <a:rPr lang="en-US" sz="1400" dirty="0"/>
                <a:t>1060-1020BC</a:t>
              </a:r>
            </a:p>
          </p:txBody>
        </p:sp>
        <p:sp>
          <p:nvSpPr>
            <p:cNvPr id="12" name="TextBox 11">
              <a:extLst>
                <a:ext uri="{FF2B5EF4-FFF2-40B4-BE49-F238E27FC236}">
                  <a16:creationId xmlns:a16="http://schemas.microsoft.com/office/drawing/2014/main" id="{C5914846-64CD-F592-0668-3C89AF5EDF32}"/>
                </a:ext>
              </a:extLst>
            </p:cNvPr>
            <p:cNvSpPr txBox="1"/>
            <p:nvPr/>
          </p:nvSpPr>
          <p:spPr>
            <a:xfrm>
              <a:off x="1156599" y="5442311"/>
              <a:ext cx="1771126" cy="800219"/>
            </a:xfrm>
            <a:prstGeom prst="rect">
              <a:avLst/>
            </a:prstGeom>
            <a:solidFill>
              <a:schemeClr val="bg1"/>
            </a:solidFill>
            <a:ln w="19050">
              <a:solidFill>
                <a:schemeClr val="accent1"/>
              </a:solidFill>
            </a:ln>
          </p:spPr>
          <p:txBody>
            <a:bodyPr wrap="none" rtlCol="0">
              <a:spAutoFit/>
            </a:bodyPr>
            <a:lstStyle/>
            <a:p>
              <a:pPr algn="ctr"/>
              <a:r>
                <a:rPr lang="en-US" b="1" dirty="0"/>
                <a:t>Nathan</a:t>
              </a:r>
            </a:p>
            <a:p>
              <a:pPr algn="ctr"/>
              <a:r>
                <a:rPr lang="en-US" sz="1400" dirty="0"/>
                <a:t>Prophet to King David</a:t>
              </a:r>
            </a:p>
            <a:p>
              <a:pPr algn="ctr"/>
              <a:r>
                <a:rPr lang="en-US" sz="1400" dirty="0"/>
                <a:t>990-971BC</a:t>
              </a:r>
            </a:p>
          </p:txBody>
        </p:sp>
        <p:sp>
          <p:nvSpPr>
            <p:cNvPr id="15" name="TextBox 14">
              <a:extLst>
                <a:ext uri="{FF2B5EF4-FFF2-40B4-BE49-F238E27FC236}">
                  <a16:creationId xmlns:a16="http://schemas.microsoft.com/office/drawing/2014/main" id="{7D28D232-6914-B50F-E1B9-603E7BA0E994}"/>
                </a:ext>
              </a:extLst>
            </p:cNvPr>
            <p:cNvSpPr txBox="1"/>
            <p:nvPr/>
          </p:nvSpPr>
          <p:spPr>
            <a:xfrm>
              <a:off x="2649038" y="3343249"/>
              <a:ext cx="1396921" cy="800219"/>
            </a:xfrm>
            <a:prstGeom prst="rect">
              <a:avLst/>
            </a:prstGeom>
            <a:solidFill>
              <a:schemeClr val="bg1"/>
            </a:solidFill>
            <a:ln w="19050">
              <a:solidFill>
                <a:schemeClr val="accent1"/>
              </a:solidFill>
            </a:ln>
          </p:spPr>
          <p:txBody>
            <a:bodyPr wrap="none" rtlCol="0">
              <a:spAutoFit/>
            </a:bodyPr>
            <a:lstStyle/>
            <a:p>
              <a:pPr algn="ctr"/>
              <a:r>
                <a:rPr lang="en-US" b="1" dirty="0"/>
                <a:t>Elijah</a:t>
              </a:r>
              <a:r>
                <a:rPr lang="en-US" dirty="0"/>
                <a:t> </a:t>
              </a:r>
            </a:p>
            <a:p>
              <a:pPr algn="ctr"/>
              <a:r>
                <a:rPr lang="en-US" sz="1400" dirty="0"/>
                <a:t>Prophet to Israel</a:t>
              </a:r>
            </a:p>
            <a:p>
              <a:pPr algn="ctr"/>
              <a:r>
                <a:rPr lang="en-US" sz="1400" dirty="0"/>
                <a:t>870-845BC</a:t>
              </a:r>
            </a:p>
          </p:txBody>
        </p:sp>
        <p:sp>
          <p:nvSpPr>
            <p:cNvPr id="16" name="TextBox 15">
              <a:extLst>
                <a:ext uri="{FF2B5EF4-FFF2-40B4-BE49-F238E27FC236}">
                  <a16:creationId xmlns:a16="http://schemas.microsoft.com/office/drawing/2014/main" id="{ACF76BF2-0418-3BFD-9347-212E5A6E9FE5}"/>
                </a:ext>
              </a:extLst>
            </p:cNvPr>
            <p:cNvSpPr txBox="1"/>
            <p:nvPr/>
          </p:nvSpPr>
          <p:spPr>
            <a:xfrm>
              <a:off x="4186343" y="3343249"/>
              <a:ext cx="1396921" cy="800219"/>
            </a:xfrm>
            <a:prstGeom prst="rect">
              <a:avLst/>
            </a:prstGeom>
            <a:solidFill>
              <a:schemeClr val="bg1"/>
            </a:solidFill>
            <a:ln w="19050">
              <a:solidFill>
                <a:schemeClr val="accent1"/>
              </a:solidFill>
            </a:ln>
          </p:spPr>
          <p:txBody>
            <a:bodyPr wrap="none" rtlCol="0">
              <a:spAutoFit/>
            </a:bodyPr>
            <a:lstStyle/>
            <a:p>
              <a:pPr algn="ctr"/>
              <a:r>
                <a:rPr lang="en-US" b="1" dirty="0"/>
                <a:t>Amos</a:t>
              </a:r>
            </a:p>
            <a:p>
              <a:pPr algn="ctr"/>
              <a:r>
                <a:rPr lang="en-US" sz="1400" dirty="0"/>
                <a:t>Prophet to Israel</a:t>
              </a:r>
            </a:p>
            <a:p>
              <a:pPr algn="ctr"/>
              <a:r>
                <a:rPr lang="en-US" sz="1400" dirty="0"/>
                <a:t>760-753BC</a:t>
              </a:r>
            </a:p>
          </p:txBody>
        </p:sp>
        <p:sp>
          <p:nvSpPr>
            <p:cNvPr id="17" name="TextBox 16">
              <a:extLst>
                <a:ext uri="{FF2B5EF4-FFF2-40B4-BE49-F238E27FC236}">
                  <a16:creationId xmlns:a16="http://schemas.microsoft.com/office/drawing/2014/main" id="{D8BC1244-C540-4958-138C-690BB5F4ADAD}"/>
                </a:ext>
              </a:extLst>
            </p:cNvPr>
            <p:cNvSpPr txBox="1"/>
            <p:nvPr/>
          </p:nvSpPr>
          <p:spPr>
            <a:xfrm>
              <a:off x="4808198" y="5440111"/>
              <a:ext cx="1396921" cy="800219"/>
            </a:xfrm>
            <a:prstGeom prst="rect">
              <a:avLst/>
            </a:prstGeom>
            <a:solidFill>
              <a:schemeClr val="bg1"/>
            </a:solidFill>
            <a:ln w="19050">
              <a:solidFill>
                <a:schemeClr val="accent1"/>
              </a:solidFill>
            </a:ln>
          </p:spPr>
          <p:txBody>
            <a:bodyPr wrap="none" rtlCol="0">
              <a:spAutoFit/>
            </a:bodyPr>
            <a:lstStyle/>
            <a:p>
              <a:pPr algn="ctr"/>
              <a:r>
                <a:rPr lang="en-US" b="1" dirty="0"/>
                <a:t>Hosea</a:t>
              </a:r>
            </a:p>
            <a:p>
              <a:pPr algn="ctr"/>
              <a:r>
                <a:rPr lang="en-US" sz="1400" dirty="0"/>
                <a:t>Prophet to Israel</a:t>
              </a:r>
            </a:p>
            <a:p>
              <a:pPr algn="ctr"/>
              <a:r>
                <a:rPr lang="en-US" sz="1400" dirty="0"/>
                <a:t>752-722BC</a:t>
              </a:r>
            </a:p>
          </p:txBody>
        </p:sp>
        <p:sp>
          <p:nvSpPr>
            <p:cNvPr id="18" name="TextBox 17">
              <a:extLst>
                <a:ext uri="{FF2B5EF4-FFF2-40B4-BE49-F238E27FC236}">
                  <a16:creationId xmlns:a16="http://schemas.microsoft.com/office/drawing/2014/main" id="{668D57A4-23B6-F4EC-80AC-1949A6E763BA}"/>
                </a:ext>
              </a:extLst>
            </p:cNvPr>
            <p:cNvSpPr txBox="1"/>
            <p:nvPr/>
          </p:nvSpPr>
          <p:spPr>
            <a:xfrm>
              <a:off x="5878420" y="3343249"/>
              <a:ext cx="1432635" cy="800219"/>
            </a:xfrm>
            <a:prstGeom prst="rect">
              <a:avLst/>
            </a:prstGeom>
            <a:solidFill>
              <a:schemeClr val="bg1"/>
            </a:solidFill>
            <a:ln w="19050">
              <a:solidFill>
                <a:schemeClr val="accent2"/>
              </a:solidFill>
            </a:ln>
          </p:spPr>
          <p:txBody>
            <a:bodyPr wrap="none" rtlCol="0">
              <a:spAutoFit/>
            </a:bodyPr>
            <a:lstStyle/>
            <a:p>
              <a:pPr algn="ctr"/>
              <a:r>
                <a:rPr lang="en-US" b="1" dirty="0"/>
                <a:t>Isiah</a:t>
              </a:r>
            </a:p>
            <a:p>
              <a:pPr algn="ctr"/>
              <a:r>
                <a:rPr lang="en-US" sz="1400" dirty="0"/>
                <a:t>Prophet to Judah</a:t>
              </a:r>
            </a:p>
            <a:p>
              <a:pPr algn="ctr"/>
              <a:r>
                <a:rPr lang="en-US" sz="1400" dirty="0"/>
                <a:t>740-661BC</a:t>
              </a:r>
            </a:p>
          </p:txBody>
        </p:sp>
        <p:sp>
          <p:nvSpPr>
            <p:cNvPr id="19" name="TextBox 18">
              <a:extLst>
                <a:ext uri="{FF2B5EF4-FFF2-40B4-BE49-F238E27FC236}">
                  <a16:creationId xmlns:a16="http://schemas.microsoft.com/office/drawing/2014/main" id="{B617EEA9-4ADF-19D6-27B0-0857E8B5119E}"/>
                </a:ext>
              </a:extLst>
            </p:cNvPr>
            <p:cNvSpPr txBox="1"/>
            <p:nvPr/>
          </p:nvSpPr>
          <p:spPr>
            <a:xfrm>
              <a:off x="6368727" y="5442310"/>
              <a:ext cx="1432635" cy="800219"/>
            </a:xfrm>
            <a:prstGeom prst="rect">
              <a:avLst/>
            </a:prstGeom>
            <a:solidFill>
              <a:schemeClr val="bg1"/>
            </a:solidFill>
            <a:ln w="19050">
              <a:solidFill>
                <a:schemeClr val="accent2"/>
              </a:solidFill>
            </a:ln>
          </p:spPr>
          <p:txBody>
            <a:bodyPr wrap="none" rtlCol="0">
              <a:spAutoFit/>
            </a:bodyPr>
            <a:lstStyle/>
            <a:p>
              <a:pPr algn="ctr"/>
              <a:r>
                <a:rPr lang="en-US" b="1" dirty="0"/>
                <a:t>Micah</a:t>
              </a:r>
            </a:p>
            <a:p>
              <a:pPr algn="ctr"/>
              <a:r>
                <a:rPr lang="en-US" sz="1400" dirty="0"/>
                <a:t>Prophet to Judah</a:t>
              </a:r>
            </a:p>
            <a:p>
              <a:pPr algn="ctr"/>
              <a:r>
                <a:rPr lang="en-US" sz="1400" dirty="0"/>
                <a:t>738-698BC</a:t>
              </a:r>
            </a:p>
          </p:txBody>
        </p:sp>
        <p:sp>
          <p:nvSpPr>
            <p:cNvPr id="20" name="TextBox 19">
              <a:extLst>
                <a:ext uri="{FF2B5EF4-FFF2-40B4-BE49-F238E27FC236}">
                  <a16:creationId xmlns:a16="http://schemas.microsoft.com/office/drawing/2014/main" id="{682DB6F1-3E7F-1801-5903-CE0FE9F245BF}"/>
                </a:ext>
              </a:extLst>
            </p:cNvPr>
            <p:cNvSpPr txBox="1"/>
            <p:nvPr/>
          </p:nvSpPr>
          <p:spPr>
            <a:xfrm>
              <a:off x="7413001" y="3343249"/>
              <a:ext cx="1432635" cy="800219"/>
            </a:xfrm>
            <a:prstGeom prst="rect">
              <a:avLst/>
            </a:prstGeom>
            <a:solidFill>
              <a:schemeClr val="bg1"/>
            </a:solidFill>
            <a:ln w="19050">
              <a:solidFill>
                <a:schemeClr val="accent2"/>
              </a:solidFill>
            </a:ln>
          </p:spPr>
          <p:txBody>
            <a:bodyPr wrap="none" rtlCol="0">
              <a:spAutoFit/>
            </a:bodyPr>
            <a:lstStyle/>
            <a:p>
              <a:pPr algn="ctr"/>
              <a:r>
                <a:rPr lang="en-US" b="1" dirty="0"/>
                <a:t>Zephaniah</a:t>
              </a:r>
              <a:r>
                <a:rPr lang="en-US" dirty="0"/>
                <a:t> </a:t>
              </a:r>
            </a:p>
            <a:p>
              <a:pPr algn="ctr"/>
              <a:r>
                <a:rPr lang="en-US" sz="1400" dirty="0"/>
                <a:t>Prophet to Judah</a:t>
              </a:r>
            </a:p>
            <a:p>
              <a:pPr algn="ctr"/>
              <a:r>
                <a:rPr lang="en-US" sz="1400" dirty="0"/>
                <a:t>641-628BC</a:t>
              </a:r>
            </a:p>
          </p:txBody>
        </p:sp>
        <p:sp>
          <p:nvSpPr>
            <p:cNvPr id="21" name="TextBox 20">
              <a:extLst>
                <a:ext uri="{FF2B5EF4-FFF2-40B4-BE49-F238E27FC236}">
                  <a16:creationId xmlns:a16="http://schemas.microsoft.com/office/drawing/2014/main" id="{1F72732A-37AC-00F0-BAA6-16833A5FC84D}"/>
                </a:ext>
              </a:extLst>
            </p:cNvPr>
            <p:cNvSpPr txBox="1"/>
            <p:nvPr/>
          </p:nvSpPr>
          <p:spPr>
            <a:xfrm>
              <a:off x="8374300" y="5440111"/>
              <a:ext cx="1432635" cy="800219"/>
            </a:xfrm>
            <a:prstGeom prst="rect">
              <a:avLst/>
            </a:prstGeom>
            <a:solidFill>
              <a:schemeClr val="bg1"/>
            </a:solidFill>
            <a:ln w="19050">
              <a:solidFill>
                <a:schemeClr val="accent2"/>
              </a:solidFill>
            </a:ln>
          </p:spPr>
          <p:txBody>
            <a:bodyPr wrap="none" rtlCol="0">
              <a:spAutoFit/>
            </a:bodyPr>
            <a:lstStyle/>
            <a:p>
              <a:pPr algn="ctr"/>
              <a:r>
                <a:rPr lang="en-US" b="1" dirty="0"/>
                <a:t>Jeremiah</a:t>
              </a:r>
            </a:p>
            <a:p>
              <a:pPr algn="ctr"/>
              <a:r>
                <a:rPr lang="en-US" sz="1400" dirty="0"/>
                <a:t>Prophet to Judah</a:t>
              </a:r>
            </a:p>
            <a:p>
              <a:pPr algn="ctr"/>
              <a:r>
                <a:rPr lang="en-US" sz="1400" dirty="0"/>
                <a:t>626-582BC</a:t>
              </a:r>
            </a:p>
          </p:txBody>
        </p:sp>
        <p:sp>
          <p:nvSpPr>
            <p:cNvPr id="22" name="TextBox 21">
              <a:extLst>
                <a:ext uri="{FF2B5EF4-FFF2-40B4-BE49-F238E27FC236}">
                  <a16:creationId xmlns:a16="http://schemas.microsoft.com/office/drawing/2014/main" id="{FDD6DCAA-3BDB-FAEC-4677-F79DAA5A2C3C}"/>
                </a:ext>
              </a:extLst>
            </p:cNvPr>
            <p:cNvSpPr txBox="1"/>
            <p:nvPr/>
          </p:nvSpPr>
          <p:spPr>
            <a:xfrm>
              <a:off x="9032924" y="3343249"/>
              <a:ext cx="1432635" cy="800219"/>
            </a:xfrm>
            <a:prstGeom prst="rect">
              <a:avLst/>
            </a:prstGeom>
            <a:solidFill>
              <a:schemeClr val="bg1"/>
            </a:solidFill>
            <a:ln w="19050">
              <a:solidFill>
                <a:schemeClr val="accent2"/>
              </a:solidFill>
            </a:ln>
          </p:spPr>
          <p:txBody>
            <a:bodyPr wrap="none" rtlCol="0">
              <a:spAutoFit/>
            </a:bodyPr>
            <a:lstStyle/>
            <a:p>
              <a:pPr algn="ctr"/>
              <a:r>
                <a:rPr lang="en-US" b="1" dirty="0"/>
                <a:t>Habakkuk</a:t>
              </a:r>
            </a:p>
            <a:p>
              <a:pPr algn="ctr"/>
              <a:r>
                <a:rPr lang="en-US" sz="1400" dirty="0"/>
                <a:t>Prophet to Judah</a:t>
              </a:r>
            </a:p>
            <a:p>
              <a:pPr algn="ctr"/>
              <a:r>
                <a:rPr lang="en-US" sz="1400" dirty="0"/>
                <a:t>609-598BC</a:t>
              </a:r>
            </a:p>
          </p:txBody>
        </p:sp>
        <p:sp>
          <p:nvSpPr>
            <p:cNvPr id="40" name="TextBox 39">
              <a:extLst>
                <a:ext uri="{FF2B5EF4-FFF2-40B4-BE49-F238E27FC236}">
                  <a16:creationId xmlns:a16="http://schemas.microsoft.com/office/drawing/2014/main" id="{87537145-4386-4C98-E4AE-48CD36FCC6C4}"/>
                </a:ext>
              </a:extLst>
            </p:cNvPr>
            <p:cNvSpPr txBox="1"/>
            <p:nvPr/>
          </p:nvSpPr>
          <p:spPr>
            <a:xfrm>
              <a:off x="925121" y="1812066"/>
              <a:ext cx="1886683" cy="769441"/>
            </a:xfrm>
            <a:prstGeom prst="rect">
              <a:avLst/>
            </a:prstGeom>
            <a:noFill/>
            <a:ln w="19050">
              <a:solidFill>
                <a:schemeClr val="tx1"/>
              </a:solidFill>
            </a:ln>
          </p:spPr>
          <p:txBody>
            <a:bodyPr wrap="square" rtlCol="0">
              <a:spAutoFit/>
            </a:bodyPr>
            <a:lstStyle/>
            <a:p>
              <a:r>
                <a:rPr lang="en-US" sz="1600" dirty="0"/>
                <a:t>Assyria begins to expand its territory. </a:t>
              </a:r>
            </a:p>
            <a:p>
              <a:r>
                <a:rPr lang="en-US" sz="1200" b="1" dirty="0"/>
                <a:t>912BC</a:t>
              </a:r>
              <a:endParaRPr lang="en-US" sz="1600" b="1" dirty="0"/>
            </a:p>
          </p:txBody>
        </p:sp>
        <p:sp>
          <p:nvSpPr>
            <p:cNvPr id="42" name="TextBox 41">
              <a:extLst>
                <a:ext uri="{FF2B5EF4-FFF2-40B4-BE49-F238E27FC236}">
                  <a16:creationId xmlns:a16="http://schemas.microsoft.com/office/drawing/2014/main" id="{BCE32062-518D-FD04-7C0E-3CCF69621B21}"/>
                </a:ext>
              </a:extLst>
            </p:cNvPr>
            <p:cNvSpPr txBox="1"/>
            <p:nvPr/>
          </p:nvSpPr>
          <p:spPr>
            <a:xfrm>
              <a:off x="3575752" y="1812066"/>
              <a:ext cx="2873770" cy="769441"/>
            </a:xfrm>
            <a:prstGeom prst="rect">
              <a:avLst/>
            </a:prstGeom>
            <a:noFill/>
            <a:ln w="19050">
              <a:solidFill>
                <a:schemeClr val="tx1"/>
              </a:solidFill>
            </a:ln>
          </p:spPr>
          <p:txBody>
            <a:bodyPr wrap="square" rtlCol="0">
              <a:spAutoFit/>
            </a:bodyPr>
            <a:lstStyle/>
            <a:p>
              <a:r>
                <a:rPr lang="en-US" sz="1600" dirty="0"/>
                <a:t>Norther Kingdom of Israel is forced to pay tribute to Assyria. </a:t>
              </a:r>
            </a:p>
            <a:p>
              <a:r>
                <a:rPr lang="en-US" sz="1200" b="1" dirty="0"/>
                <a:t>841BC</a:t>
              </a:r>
              <a:endParaRPr lang="en-US" sz="1600" b="1" dirty="0"/>
            </a:p>
          </p:txBody>
        </p:sp>
        <p:sp>
          <p:nvSpPr>
            <p:cNvPr id="45" name="TextBox 44">
              <a:extLst>
                <a:ext uri="{FF2B5EF4-FFF2-40B4-BE49-F238E27FC236}">
                  <a16:creationId xmlns:a16="http://schemas.microsoft.com/office/drawing/2014/main" id="{C6948CE4-58D3-4670-942D-0C03B0226F7B}"/>
                </a:ext>
              </a:extLst>
            </p:cNvPr>
            <p:cNvSpPr txBox="1"/>
            <p:nvPr/>
          </p:nvSpPr>
          <p:spPr>
            <a:xfrm>
              <a:off x="6828446" y="2058287"/>
              <a:ext cx="1931298" cy="523220"/>
            </a:xfrm>
            <a:prstGeom prst="rect">
              <a:avLst/>
            </a:prstGeom>
            <a:noFill/>
            <a:ln w="19050">
              <a:solidFill>
                <a:schemeClr val="tx1"/>
              </a:solidFill>
            </a:ln>
          </p:spPr>
          <p:txBody>
            <a:bodyPr wrap="square" rtlCol="0">
              <a:spAutoFit/>
            </a:bodyPr>
            <a:lstStyle/>
            <a:p>
              <a:r>
                <a:rPr lang="en-US" sz="1600" dirty="0"/>
                <a:t>Israel falls to Assyria. </a:t>
              </a:r>
              <a:r>
                <a:rPr lang="en-US" sz="1200" b="1" dirty="0"/>
                <a:t>722BC</a:t>
              </a:r>
              <a:endParaRPr lang="en-US" sz="1600" b="1" dirty="0"/>
            </a:p>
          </p:txBody>
        </p:sp>
        <p:sp>
          <p:nvSpPr>
            <p:cNvPr id="46" name="TextBox 45">
              <a:extLst>
                <a:ext uri="{FF2B5EF4-FFF2-40B4-BE49-F238E27FC236}">
                  <a16:creationId xmlns:a16="http://schemas.microsoft.com/office/drawing/2014/main" id="{BB2D639F-EDA5-19DA-C631-F0552842CA30}"/>
                </a:ext>
              </a:extLst>
            </p:cNvPr>
            <p:cNvSpPr txBox="1"/>
            <p:nvPr/>
          </p:nvSpPr>
          <p:spPr>
            <a:xfrm>
              <a:off x="8946725" y="1824647"/>
              <a:ext cx="2209517" cy="769441"/>
            </a:xfrm>
            <a:prstGeom prst="rect">
              <a:avLst/>
            </a:prstGeom>
            <a:noFill/>
            <a:ln w="19050">
              <a:solidFill>
                <a:schemeClr val="tx1"/>
              </a:solidFill>
            </a:ln>
          </p:spPr>
          <p:txBody>
            <a:bodyPr wrap="square" rtlCol="0">
              <a:spAutoFit/>
            </a:bodyPr>
            <a:lstStyle/>
            <a:p>
              <a:r>
                <a:rPr lang="en-US" sz="1600" dirty="0"/>
                <a:t>Southern Kingdom of Judah falls to Babylon. </a:t>
              </a:r>
              <a:r>
                <a:rPr lang="en-US" sz="1200" b="1" dirty="0"/>
                <a:t>586BC</a:t>
              </a:r>
              <a:endParaRPr lang="en-US" sz="1600" b="1" dirty="0"/>
            </a:p>
          </p:txBody>
        </p:sp>
        <p:cxnSp>
          <p:nvCxnSpPr>
            <p:cNvPr id="49" name="Straight Connector 48">
              <a:extLst>
                <a:ext uri="{FF2B5EF4-FFF2-40B4-BE49-F238E27FC236}">
                  <a16:creationId xmlns:a16="http://schemas.microsoft.com/office/drawing/2014/main" id="{4BC7AC3E-ADFE-E2E7-B918-A2006CCE8496}"/>
                </a:ext>
              </a:extLst>
            </p:cNvPr>
            <p:cNvCxnSpPr>
              <a:stCxn id="10" idx="2"/>
            </p:cNvCxnSpPr>
            <p:nvPr/>
          </p:nvCxnSpPr>
          <p:spPr>
            <a:xfrm flipH="1">
              <a:off x="1531639" y="4143468"/>
              <a:ext cx="1" cy="62360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9FFD0E8-C73C-9D1D-2EB1-564833A98116}"/>
                </a:ext>
              </a:extLst>
            </p:cNvPr>
            <p:cNvCxnSpPr>
              <a:cxnSpLocks/>
              <a:endCxn id="12" idx="0"/>
            </p:cNvCxnSpPr>
            <p:nvPr/>
          </p:nvCxnSpPr>
          <p:spPr>
            <a:xfrm>
              <a:off x="2039151" y="4767072"/>
              <a:ext cx="3011" cy="6752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D0C0D98-9E00-0E4D-DDBF-1009CCD4A914}"/>
                </a:ext>
              </a:extLst>
            </p:cNvPr>
            <p:cNvCxnSpPr>
              <a:cxnSpLocks/>
              <a:stCxn id="15" idx="2"/>
            </p:cNvCxnSpPr>
            <p:nvPr/>
          </p:nvCxnSpPr>
          <p:spPr>
            <a:xfrm>
              <a:off x="3347499" y="4143468"/>
              <a:ext cx="0" cy="62360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6A575BA-F5EB-E360-3DA9-6D8B379A3834}"/>
                </a:ext>
              </a:extLst>
            </p:cNvPr>
            <p:cNvCxnSpPr>
              <a:cxnSpLocks/>
              <a:stCxn id="16" idx="2"/>
            </p:cNvCxnSpPr>
            <p:nvPr/>
          </p:nvCxnSpPr>
          <p:spPr>
            <a:xfrm>
              <a:off x="4884804" y="4143468"/>
              <a:ext cx="1" cy="62944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0258FA8-D752-AAAA-F397-8908D10BA462}"/>
                </a:ext>
              </a:extLst>
            </p:cNvPr>
            <p:cNvCxnSpPr>
              <a:cxnSpLocks/>
              <a:endCxn id="17" idx="0"/>
            </p:cNvCxnSpPr>
            <p:nvPr/>
          </p:nvCxnSpPr>
          <p:spPr>
            <a:xfrm flipH="1">
              <a:off x="5506659" y="4767072"/>
              <a:ext cx="2832" cy="6730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B855E99-C976-DC8E-BF19-DB9EF7C8F8A2}"/>
                </a:ext>
              </a:extLst>
            </p:cNvPr>
            <p:cNvCxnSpPr>
              <a:cxnSpLocks/>
              <a:stCxn id="18" idx="2"/>
            </p:cNvCxnSpPr>
            <p:nvPr/>
          </p:nvCxnSpPr>
          <p:spPr>
            <a:xfrm>
              <a:off x="6594738" y="4143468"/>
              <a:ext cx="0" cy="62360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BA348C9-1F59-A762-21CF-85C2209BA103}"/>
                </a:ext>
              </a:extLst>
            </p:cNvPr>
            <p:cNvCxnSpPr>
              <a:cxnSpLocks/>
              <a:endCxn id="19" idx="0"/>
            </p:cNvCxnSpPr>
            <p:nvPr/>
          </p:nvCxnSpPr>
          <p:spPr>
            <a:xfrm>
              <a:off x="7085044" y="4767072"/>
              <a:ext cx="1" cy="67523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FC31106-CE4D-A769-035A-D3261D1EC898}"/>
                </a:ext>
              </a:extLst>
            </p:cNvPr>
            <p:cNvCxnSpPr>
              <a:cxnSpLocks/>
              <a:stCxn id="20" idx="2"/>
            </p:cNvCxnSpPr>
            <p:nvPr/>
          </p:nvCxnSpPr>
          <p:spPr>
            <a:xfrm>
              <a:off x="8129319" y="4143468"/>
              <a:ext cx="0" cy="62360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F2384D0-B243-6D7C-81AE-0A0632B59B7F}"/>
                </a:ext>
              </a:extLst>
            </p:cNvPr>
            <p:cNvCxnSpPr>
              <a:cxnSpLocks/>
              <a:endCxn id="21" idx="0"/>
            </p:cNvCxnSpPr>
            <p:nvPr/>
          </p:nvCxnSpPr>
          <p:spPr>
            <a:xfrm>
              <a:off x="9088927" y="4767072"/>
              <a:ext cx="1691" cy="67303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5DAB386-0915-7D93-5742-229A9961DD26}"/>
                </a:ext>
              </a:extLst>
            </p:cNvPr>
            <p:cNvCxnSpPr>
              <a:cxnSpLocks/>
              <a:stCxn id="22" idx="2"/>
            </p:cNvCxnSpPr>
            <p:nvPr/>
          </p:nvCxnSpPr>
          <p:spPr>
            <a:xfrm flipH="1">
              <a:off x="9747128" y="4143468"/>
              <a:ext cx="2114" cy="62360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A01C8C9-2C58-6B6F-A911-63346904895D}"/>
                </a:ext>
              </a:extLst>
            </p:cNvPr>
            <p:cNvCxnSpPr/>
            <p:nvPr/>
          </p:nvCxnSpPr>
          <p:spPr>
            <a:xfrm>
              <a:off x="1194816" y="4767072"/>
              <a:ext cx="972921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37150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9ACCB-13ED-B2C6-3150-381355C4D485}"/>
              </a:ext>
            </a:extLst>
          </p:cNvPr>
          <p:cNvSpPr>
            <a:spLocks noGrp="1"/>
          </p:cNvSpPr>
          <p:nvPr>
            <p:ph type="title"/>
          </p:nvPr>
        </p:nvSpPr>
        <p:spPr/>
        <p:txBody>
          <a:bodyPr/>
          <a:lstStyle/>
          <a:p>
            <a:r>
              <a:rPr lang="en-US" dirty="0"/>
              <a:t>Warning: Idols &amp; Other Gods</a:t>
            </a:r>
          </a:p>
        </p:txBody>
      </p:sp>
      <p:sp>
        <p:nvSpPr>
          <p:cNvPr id="3" name="Content Placeholder 2">
            <a:extLst>
              <a:ext uri="{FF2B5EF4-FFF2-40B4-BE49-F238E27FC236}">
                <a16:creationId xmlns:a16="http://schemas.microsoft.com/office/drawing/2014/main" id="{7B9BE7AB-17A2-D98B-6A36-E2E53B5CDC46}"/>
              </a:ext>
            </a:extLst>
          </p:cNvPr>
          <p:cNvSpPr>
            <a:spLocks noGrp="1"/>
          </p:cNvSpPr>
          <p:nvPr>
            <p:ph idx="1"/>
          </p:nvPr>
        </p:nvSpPr>
        <p:spPr/>
        <p:txBody>
          <a:bodyPr/>
          <a:lstStyle/>
          <a:p>
            <a:pPr marL="0" indent="0">
              <a:buNone/>
            </a:pPr>
            <a:r>
              <a:rPr lang="en-US" b="1" baseline="30000" dirty="0">
                <a:latin typeface="+mj-lt"/>
              </a:rPr>
              <a:t>3 </a:t>
            </a:r>
            <a:r>
              <a:rPr lang="en-US" dirty="0">
                <a:latin typeface="+mj-lt"/>
              </a:rPr>
              <a:t>“</a:t>
            </a:r>
            <a:r>
              <a:rPr lang="en-US" b="1" dirty="0">
                <a:solidFill>
                  <a:schemeClr val="accent2"/>
                </a:solidFill>
                <a:latin typeface="+mj-lt"/>
              </a:rPr>
              <a:t>You shall </a:t>
            </a:r>
            <a:r>
              <a:rPr lang="en-US" dirty="0">
                <a:latin typeface="+mj-lt"/>
              </a:rPr>
              <a:t>have no other gods before me. </a:t>
            </a:r>
          </a:p>
          <a:p>
            <a:pPr marL="0" indent="0">
              <a:buNone/>
            </a:pPr>
            <a:r>
              <a:rPr lang="en-US" b="1" baseline="30000" dirty="0">
                <a:latin typeface="+mj-lt"/>
              </a:rPr>
              <a:t>4 </a:t>
            </a:r>
            <a:r>
              <a:rPr lang="en-US" dirty="0">
                <a:latin typeface="+mj-lt"/>
              </a:rPr>
              <a:t>“</a:t>
            </a:r>
            <a:r>
              <a:rPr lang="en-US" b="1" dirty="0">
                <a:solidFill>
                  <a:schemeClr val="accent2"/>
                </a:solidFill>
                <a:latin typeface="+mj-lt"/>
              </a:rPr>
              <a:t>You shall not </a:t>
            </a:r>
            <a:r>
              <a:rPr lang="en-US" dirty="0">
                <a:latin typeface="+mj-lt"/>
              </a:rPr>
              <a:t>make for yourself a carved image, or any likeness of anything that is in heaven above, or that is in the earth beneath, or that is in the water under the earth.</a:t>
            </a:r>
          </a:p>
          <a:p>
            <a:pPr marL="0" indent="0">
              <a:buNone/>
            </a:pPr>
            <a:r>
              <a:rPr lang="en-US" dirty="0">
                <a:latin typeface="+mj-lt"/>
              </a:rPr>
              <a:t>Exodus 20:3–4</a:t>
            </a:r>
          </a:p>
        </p:txBody>
      </p:sp>
    </p:spTree>
    <p:extLst>
      <p:ext uri="{BB962C8B-B14F-4D97-AF65-F5344CB8AC3E}">
        <p14:creationId xmlns:p14="http://schemas.microsoft.com/office/powerpoint/2010/main" val="2541377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BFCA-C852-D0C9-BA1A-2302FA27729C}"/>
              </a:ext>
            </a:extLst>
          </p:cNvPr>
          <p:cNvSpPr>
            <a:spLocks noGrp="1"/>
          </p:cNvSpPr>
          <p:nvPr>
            <p:ph type="title"/>
          </p:nvPr>
        </p:nvSpPr>
        <p:spPr/>
        <p:txBody>
          <a:bodyPr/>
          <a:lstStyle/>
          <a:p>
            <a:r>
              <a:rPr lang="en-US" dirty="0"/>
              <a:t>Warning: Worldly Views</a:t>
            </a:r>
          </a:p>
        </p:txBody>
      </p:sp>
      <p:sp>
        <p:nvSpPr>
          <p:cNvPr id="3" name="Content Placeholder 2">
            <a:extLst>
              <a:ext uri="{FF2B5EF4-FFF2-40B4-BE49-F238E27FC236}">
                <a16:creationId xmlns:a16="http://schemas.microsoft.com/office/drawing/2014/main" id="{515C533E-A676-C7FB-1485-94FFA7B9E94D}"/>
              </a:ext>
            </a:extLst>
          </p:cNvPr>
          <p:cNvSpPr>
            <a:spLocks noGrp="1"/>
          </p:cNvSpPr>
          <p:nvPr>
            <p:ph idx="1"/>
          </p:nvPr>
        </p:nvSpPr>
        <p:spPr/>
        <p:txBody>
          <a:bodyPr/>
          <a:lstStyle/>
          <a:p>
            <a:pPr marL="0" indent="0">
              <a:buNone/>
            </a:pPr>
            <a:r>
              <a:rPr lang="en-US" b="1" baseline="30000" dirty="0">
                <a:latin typeface="+mj-lt"/>
              </a:rPr>
              <a:t>3 </a:t>
            </a:r>
            <a:r>
              <a:rPr lang="en-US" b="1" dirty="0">
                <a:solidFill>
                  <a:schemeClr val="accent2"/>
                </a:solidFill>
                <a:latin typeface="+mj-lt"/>
              </a:rPr>
              <a:t>You shall not</a:t>
            </a:r>
            <a:r>
              <a:rPr lang="en-US" dirty="0">
                <a:latin typeface="+mj-lt"/>
              </a:rPr>
              <a:t> do as they do in the land of Egypt, where you lived, and </a:t>
            </a:r>
            <a:r>
              <a:rPr lang="en-US" b="1" dirty="0">
                <a:solidFill>
                  <a:schemeClr val="accent2"/>
                </a:solidFill>
                <a:latin typeface="+mj-lt"/>
              </a:rPr>
              <a:t>you shall not</a:t>
            </a:r>
            <a:r>
              <a:rPr lang="en-US" dirty="0">
                <a:latin typeface="+mj-lt"/>
              </a:rPr>
              <a:t> do as they do in the land of Canaan, to which I am bringing you. </a:t>
            </a:r>
            <a:r>
              <a:rPr lang="en-US" b="1" dirty="0">
                <a:solidFill>
                  <a:schemeClr val="accent2"/>
                </a:solidFill>
                <a:latin typeface="+mj-lt"/>
              </a:rPr>
              <a:t>You shall not</a:t>
            </a:r>
            <a:r>
              <a:rPr lang="en-US" dirty="0">
                <a:latin typeface="+mj-lt"/>
              </a:rPr>
              <a:t> walk in their statutes. </a:t>
            </a:r>
            <a:r>
              <a:rPr lang="en-US" b="1" baseline="30000" dirty="0">
                <a:latin typeface="+mj-lt"/>
              </a:rPr>
              <a:t>4 </a:t>
            </a:r>
            <a:r>
              <a:rPr lang="en-US" b="1" dirty="0">
                <a:solidFill>
                  <a:schemeClr val="accent2"/>
                </a:solidFill>
                <a:latin typeface="+mj-lt"/>
              </a:rPr>
              <a:t>You shall follow my rules and keep my statutes and walk in them</a:t>
            </a:r>
            <a:r>
              <a:rPr lang="en-US" dirty="0">
                <a:latin typeface="+mj-lt"/>
              </a:rPr>
              <a:t>. I am the Lord your God. </a:t>
            </a:r>
            <a:r>
              <a:rPr lang="en-US" b="1" baseline="30000" dirty="0">
                <a:latin typeface="+mj-lt"/>
              </a:rPr>
              <a:t>5 </a:t>
            </a:r>
            <a:r>
              <a:rPr lang="en-US" b="1" dirty="0">
                <a:solidFill>
                  <a:schemeClr val="accent2"/>
                </a:solidFill>
                <a:latin typeface="+mj-lt"/>
              </a:rPr>
              <a:t>You shall therefore keep my statutes and my rules</a:t>
            </a:r>
            <a:r>
              <a:rPr lang="en-US" dirty="0">
                <a:latin typeface="+mj-lt"/>
              </a:rPr>
              <a:t>; if a person does them, he shall live by them: I am the Lord. </a:t>
            </a:r>
          </a:p>
          <a:p>
            <a:pPr marL="0" indent="0">
              <a:buNone/>
            </a:pPr>
            <a:r>
              <a:rPr lang="en-US" dirty="0">
                <a:latin typeface="+mj-lt"/>
              </a:rPr>
              <a:t>Leviticus 18:3–5</a:t>
            </a:r>
          </a:p>
        </p:txBody>
      </p:sp>
    </p:spTree>
    <p:extLst>
      <p:ext uri="{BB962C8B-B14F-4D97-AF65-F5344CB8AC3E}">
        <p14:creationId xmlns:p14="http://schemas.microsoft.com/office/powerpoint/2010/main" val="895877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4BAA9-7192-4B6C-4530-F3C95B908DE9}"/>
              </a:ext>
            </a:extLst>
          </p:cNvPr>
          <p:cNvSpPr>
            <a:spLocks noGrp="1"/>
          </p:cNvSpPr>
          <p:nvPr>
            <p:ph type="title"/>
          </p:nvPr>
        </p:nvSpPr>
        <p:spPr/>
        <p:txBody>
          <a:bodyPr/>
          <a:lstStyle/>
          <a:p>
            <a:r>
              <a:rPr lang="en-US"/>
              <a:t>Warning</a:t>
            </a:r>
            <a:endParaRPr lang="en-US" dirty="0"/>
          </a:p>
        </p:txBody>
      </p:sp>
      <p:sp>
        <p:nvSpPr>
          <p:cNvPr id="3" name="Content Placeholder 2">
            <a:extLst>
              <a:ext uri="{FF2B5EF4-FFF2-40B4-BE49-F238E27FC236}">
                <a16:creationId xmlns:a16="http://schemas.microsoft.com/office/drawing/2014/main" id="{7217F9FB-BAE4-431F-3DBF-0A8DD4C69976}"/>
              </a:ext>
            </a:extLst>
          </p:cNvPr>
          <p:cNvSpPr>
            <a:spLocks noGrp="1"/>
          </p:cNvSpPr>
          <p:nvPr>
            <p:ph idx="1"/>
          </p:nvPr>
        </p:nvSpPr>
        <p:spPr/>
        <p:txBody>
          <a:bodyPr/>
          <a:lstStyle/>
          <a:p>
            <a:pPr marL="0" indent="0">
              <a:buNone/>
            </a:pPr>
            <a:r>
              <a:rPr lang="en-US" b="1" baseline="30000" dirty="0">
                <a:latin typeface="+mj-lt"/>
              </a:rPr>
              <a:t>10 </a:t>
            </a:r>
            <a:r>
              <a:rPr lang="en-US" dirty="0">
                <a:latin typeface="+mj-lt"/>
              </a:rPr>
              <a:t>and if it does evil in my sight, not listening to my voice, then I will relent of the good that I had intended to do to it. </a:t>
            </a:r>
            <a:r>
              <a:rPr lang="en-US" b="1" baseline="30000" dirty="0">
                <a:latin typeface="+mj-lt"/>
              </a:rPr>
              <a:t>11 </a:t>
            </a:r>
            <a:r>
              <a:rPr lang="en-US" dirty="0">
                <a:latin typeface="+mj-lt"/>
              </a:rPr>
              <a:t>Now, therefore, say to the men of Judah and the inhabitants of Jerusalem: ‘Thus says the Lord, Behold</a:t>
            </a:r>
            <a:r>
              <a:rPr lang="en-US" b="1" dirty="0">
                <a:solidFill>
                  <a:schemeClr val="accent2"/>
                </a:solidFill>
                <a:latin typeface="+mj-lt"/>
              </a:rPr>
              <a:t>, I am shaping disaster against you and devising a plan against you</a:t>
            </a:r>
            <a:r>
              <a:rPr lang="en-US" dirty="0">
                <a:latin typeface="+mj-lt"/>
              </a:rPr>
              <a:t>. </a:t>
            </a:r>
            <a:r>
              <a:rPr lang="en-US" b="1" u="sng" dirty="0">
                <a:solidFill>
                  <a:schemeClr val="accent2"/>
                </a:solidFill>
                <a:latin typeface="+mj-lt"/>
              </a:rPr>
              <a:t>Return</a:t>
            </a:r>
            <a:r>
              <a:rPr lang="en-US" dirty="0">
                <a:latin typeface="+mj-lt"/>
              </a:rPr>
              <a:t>, every one from his evil way, and amend your ways and your deeds.’ </a:t>
            </a:r>
          </a:p>
          <a:p>
            <a:pPr marL="0" indent="0">
              <a:buNone/>
            </a:pPr>
            <a:r>
              <a:rPr lang="en-US" dirty="0">
                <a:latin typeface="+mj-lt"/>
              </a:rPr>
              <a:t>Jeremiah 18:10–11</a:t>
            </a:r>
          </a:p>
        </p:txBody>
      </p:sp>
    </p:spTree>
    <p:extLst>
      <p:ext uri="{BB962C8B-B14F-4D97-AF65-F5344CB8AC3E}">
        <p14:creationId xmlns:p14="http://schemas.microsoft.com/office/powerpoint/2010/main" val="2885890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293E9-92D8-E09E-D465-AC5C3AB7FAC3}"/>
              </a:ext>
            </a:extLst>
          </p:cNvPr>
          <p:cNvSpPr>
            <a:spLocks noGrp="1"/>
          </p:cNvSpPr>
          <p:nvPr>
            <p:ph type="title"/>
          </p:nvPr>
        </p:nvSpPr>
        <p:spPr/>
        <p:txBody>
          <a:bodyPr/>
          <a:lstStyle/>
          <a:p>
            <a:r>
              <a:rPr lang="en-US" dirty="0"/>
              <a:t>Israel's Sin</a:t>
            </a:r>
          </a:p>
        </p:txBody>
      </p:sp>
      <p:sp>
        <p:nvSpPr>
          <p:cNvPr id="3" name="Content Placeholder 2">
            <a:extLst>
              <a:ext uri="{FF2B5EF4-FFF2-40B4-BE49-F238E27FC236}">
                <a16:creationId xmlns:a16="http://schemas.microsoft.com/office/drawing/2014/main" id="{CDA90D51-81CF-68BA-9D22-CBC326759445}"/>
              </a:ext>
            </a:extLst>
          </p:cNvPr>
          <p:cNvSpPr>
            <a:spLocks noGrp="1"/>
          </p:cNvSpPr>
          <p:nvPr>
            <p:ph idx="1"/>
          </p:nvPr>
        </p:nvSpPr>
        <p:spPr/>
        <p:txBody>
          <a:bodyPr>
            <a:normAutofit fontScale="92500" lnSpcReduction="10000"/>
          </a:bodyPr>
          <a:lstStyle/>
          <a:p>
            <a:pPr marL="0" indent="0" algn="just">
              <a:buNone/>
            </a:pPr>
            <a:r>
              <a:rPr lang="en-US" b="1" baseline="30000" dirty="0">
                <a:latin typeface="+mj-lt"/>
              </a:rPr>
              <a:t>7 </a:t>
            </a:r>
            <a:r>
              <a:rPr lang="en-US" dirty="0">
                <a:latin typeface="+mj-lt"/>
              </a:rPr>
              <a:t>And this occurred because the people of Israel had sinned against the Lord their God, who had brought them up out of the land of Egypt from under the hand of Pharaoh king of Egypt, and had feared other gods </a:t>
            </a:r>
            <a:r>
              <a:rPr lang="en-US" baseline="30000" dirty="0">
                <a:latin typeface="+mj-lt"/>
              </a:rPr>
              <a:t>8 </a:t>
            </a:r>
            <a:r>
              <a:rPr lang="en-US" dirty="0">
                <a:latin typeface="+mj-lt"/>
              </a:rPr>
              <a:t>and walked in the customs of the </a:t>
            </a:r>
            <a:r>
              <a:rPr lang="en-US" b="1" dirty="0">
                <a:solidFill>
                  <a:schemeClr val="accent2"/>
                </a:solidFill>
                <a:highlight>
                  <a:srgbClr val="FFFF00"/>
                </a:highlight>
                <a:latin typeface="+mj-lt"/>
              </a:rPr>
              <a:t>nations whom the Lord drove out before the people of Israel</a:t>
            </a:r>
            <a:r>
              <a:rPr lang="en-US" dirty="0">
                <a:latin typeface="+mj-lt"/>
              </a:rPr>
              <a:t>, and in the customs that the kings of Israel had practiced. </a:t>
            </a:r>
            <a:r>
              <a:rPr lang="en-US" baseline="30000" dirty="0">
                <a:latin typeface="+mj-lt"/>
              </a:rPr>
              <a:t>9 </a:t>
            </a:r>
            <a:r>
              <a:rPr lang="en-US" dirty="0">
                <a:latin typeface="+mj-lt"/>
              </a:rPr>
              <a:t>And the people of Israel did secretly against the Lord their God things that were not right. They built for themselves high places in all their towns, from watchtower to fortified city. </a:t>
            </a:r>
            <a:r>
              <a:rPr lang="en-US" baseline="30000" dirty="0">
                <a:latin typeface="+mj-lt"/>
              </a:rPr>
              <a:t>10 </a:t>
            </a:r>
            <a:r>
              <a:rPr lang="en-US" dirty="0">
                <a:latin typeface="+mj-lt"/>
              </a:rPr>
              <a:t>They set up for themselves pillars and </a:t>
            </a:r>
            <a:r>
              <a:rPr lang="en-US" dirty="0" err="1">
                <a:latin typeface="+mj-lt"/>
              </a:rPr>
              <a:t>Asherim</a:t>
            </a:r>
            <a:r>
              <a:rPr lang="en-US" dirty="0">
                <a:latin typeface="+mj-lt"/>
              </a:rPr>
              <a:t> on every high hill and under every green tree, </a:t>
            </a:r>
            <a:r>
              <a:rPr lang="en-US" baseline="30000" dirty="0">
                <a:latin typeface="+mj-lt"/>
              </a:rPr>
              <a:t>11 </a:t>
            </a:r>
            <a:r>
              <a:rPr lang="en-US" dirty="0">
                <a:latin typeface="+mj-lt"/>
              </a:rPr>
              <a:t>and there they made offerings on all the high places, as the </a:t>
            </a:r>
            <a:r>
              <a:rPr lang="en-US" b="1" dirty="0">
                <a:solidFill>
                  <a:schemeClr val="accent2"/>
                </a:solidFill>
                <a:highlight>
                  <a:srgbClr val="FFFF00"/>
                </a:highlight>
                <a:latin typeface="+mj-lt"/>
              </a:rPr>
              <a:t>nations did whom the Lord carried away before them</a:t>
            </a:r>
            <a:r>
              <a:rPr lang="en-US" dirty="0">
                <a:latin typeface="+mj-lt"/>
              </a:rPr>
              <a:t>. And they did wicked things, provoking the Lord to anger,</a:t>
            </a:r>
          </a:p>
          <a:p>
            <a:pPr marL="0" indent="0">
              <a:buNone/>
            </a:pPr>
            <a:r>
              <a:rPr lang="en-US" dirty="0">
                <a:latin typeface="+mj-lt"/>
              </a:rPr>
              <a:t>2 Kings 17:7–11</a:t>
            </a:r>
          </a:p>
        </p:txBody>
      </p:sp>
    </p:spTree>
    <p:extLst>
      <p:ext uri="{BB962C8B-B14F-4D97-AF65-F5344CB8AC3E}">
        <p14:creationId xmlns:p14="http://schemas.microsoft.com/office/powerpoint/2010/main" val="1153995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B6FB3C-6062-0F04-DA0B-77A8882129D9}"/>
              </a:ext>
            </a:extLst>
          </p:cNvPr>
          <p:cNvSpPr>
            <a:spLocks noGrp="1"/>
          </p:cNvSpPr>
          <p:nvPr>
            <p:ph idx="1"/>
          </p:nvPr>
        </p:nvSpPr>
        <p:spPr>
          <a:xfrm>
            <a:off x="838200" y="523081"/>
            <a:ext cx="10515600" cy="5811837"/>
          </a:xfrm>
        </p:spPr>
        <p:txBody>
          <a:bodyPr>
            <a:normAutofit fontScale="55000" lnSpcReduction="20000"/>
          </a:bodyPr>
          <a:lstStyle/>
          <a:p>
            <a:pPr marL="0" indent="0" algn="just">
              <a:buNone/>
            </a:pPr>
            <a:endParaRPr lang="en-US" dirty="0">
              <a:latin typeface="Avenir Book" panose="02000503020000020003" pitchFamily="2" charset="0"/>
            </a:endParaRPr>
          </a:p>
          <a:p>
            <a:pPr marL="0" indent="0" algn="just">
              <a:buNone/>
            </a:pPr>
            <a:r>
              <a:rPr lang="en-US" b="1" dirty="0">
                <a:latin typeface="Avenir Book" panose="02000503020000020003" pitchFamily="2" charset="0"/>
              </a:rPr>
              <a:t>What do they need to know?</a:t>
            </a:r>
          </a:p>
          <a:p>
            <a:pPr marL="0" indent="0" algn="just">
              <a:buNone/>
            </a:pPr>
            <a:r>
              <a:rPr lang="en-US" dirty="0">
                <a:latin typeface="Avenir Book" panose="02000503020000020003" pitchFamily="2" charset="0"/>
              </a:rPr>
              <a:t>God’s Grace and Patience is huge, but it has its limits. God gives multiple warnings, but His judgement will come. </a:t>
            </a:r>
          </a:p>
          <a:p>
            <a:pPr marL="0" indent="0" algn="just">
              <a:buNone/>
            </a:pPr>
            <a:endParaRPr lang="en-US" dirty="0">
              <a:latin typeface="Avenir Book" panose="02000503020000020003" pitchFamily="2" charset="0"/>
            </a:endParaRPr>
          </a:p>
          <a:p>
            <a:pPr marL="0" indent="0" algn="just">
              <a:buNone/>
            </a:pPr>
            <a:r>
              <a:rPr lang="en-US" b="1" dirty="0">
                <a:latin typeface="Avenir Book" panose="02000503020000020003" pitchFamily="2" charset="0"/>
              </a:rPr>
              <a:t>Why do they need to know it?</a:t>
            </a:r>
          </a:p>
          <a:p>
            <a:pPr marL="0" indent="0" algn="just">
              <a:buNone/>
            </a:pPr>
            <a:r>
              <a:rPr lang="en-US" dirty="0">
                <a:latin typeface="Avenir Book" panose="02000503020000020003" pitchFamily="2" charset="0"/>
              </a:rPr>
              <a:t>Know the history of the Israelites. The warnings they received from God; their lack of response to those warnings; and God’s response to their neglect of God’s word. </a:t>
            </a:r>
          </a:p>
          <a:p>
            <a:pPr marL="0" indent="0" algn="just">
              <a:buNone/>
            </a:pPr>
            <a:endParaRPr lang="en-US" dirty="0">
              <a:latin typeface="Avenir Book" panose="02000503020000020003" pitchFamily="2" charset="0"/>
            </a:endParaRPr>
          </a:p>
          <a:p>
            <a:pPr marL="0" indent="0" algn="just">
              <a:buNone/>
            </a:pPr>
            <a:r>
              <a:rPr lang="en-US" b="1" dirty="0">
                <a:latin typeface="Avenir Book" panose="02000503020000020003" pitchFamily="2" charset="0"/>
              </a:rPr>
              <a:t>What do they need to do?</a:t>
            </a:r>
          </a:p>
          <a:p>
            <a:pPr algn="just"/>
            <a:r>
              <a:rPr lang="en-US" dirty="0">
                <a:latin typeface="Avenir Book" panose="02000503020000020003" pitchFamily="2" charset="0"/>
              </a:rPr>
              <a:t>Read God’s word; understand His will</a:t>
            </a:r>
          </a:p>
          <a:p>
            <a:pPr algn="just"/>
            <a:r>
              <a:rPr lang="en-US" dirty="0">
                <a:latin typeface="Avenir Book" panose="02000503020000020003" pitchFamily="2" charset="0"/>
              </a:rPr>
              <a:t>Be watchful for idolatry and for actions that go against God’s will</a:t>
            </a:r>
          </a:p>
          <a:p>
            <a:pPr algn="just"/>
            <a:r>
              <a:rPr lang="en-US" dirty="0">
                <a:latin typeface="Avenir Book" panose="02000503020000020003" pitchFamily="2" charset="0"/>
              </a:rPr>
              <a:t>To be mindful to His warnings &amp; act accordingly</a:t>
            </a:r>
          </a:p>
          <a:p>
            <a:pPr marL="0" indent="0" algn="just">
              <a:buNone/>
            </a:pPr>
            <a:endParaRPr lang="en-US" dirty="0">
              <a:latin typeface="Avenir Book" panose="02000503020000020003" pitchFamily="2" charset="0"/>
            </a:endParaRPr>
          </a:p>
          <a:p>
            <a:pPr marL="0" indent="0" algn="just">
              <a:buNone/>
            </a:pPr>
            <a:r>
              <a:rPr lang="en-US" b="1" dirty="0">
                <a:latin typeface="Avenir Book" panose="02000503020000020003" pitchFamily="2" charset="0"/>
              </a:rPr>
              <a:t>Why do they need to do it?</a:t>
            </a:r>
          </a:p>
          <a:p>
            <a:pPr marL="0" indent="0" algn="just">
              <a:buNone/>
            </a:pPr>
            <a:r>
              <a:rPr lang="en-US" dirty="0">
                <a:latin typeface="Avenir Book" panose="02000503020000020003" pitchFamily="2" charset="0"/>
              </a:rPr>
              <a:t>God has a purpose and plan for all of us. Following God’s plan is the fastest way to achieve His purpose. If you want God’s best; listen to His plan.</a:t>
            </a:r>
          </a:p>
          <a:p>
            <a:pPr marL="0" indent="0" algn="just">
              <a:buNone/>
            </a:pPr>
            <a:endParaRPr lang="en-US" dirty="0">
              <a:latin typeface="Avenir Book" panose="02000503020000020003" pitchFamily="2" charset="0"/>
            </a:endParaRPr>
          </a:p>
          <a:p>
            <a:pPr marL="0" indent="0" algn="just">
              <a:buNone/>
            </a:pPr>
            <a:r>
              <a:rPr lang="en-US" b="1" dirty="0">
                <a:latin typeface="Avenir Book" panose="02000503020000020003" pitchFamily="2" charset="0"/>
              </a:rPr>
              <a:t>How can I help them remember?</a:t>
            </a:r>
          </a:p>
          <a:p>
            <a:pPr algn="just"/>
            <a:r>
              <a:rPr lang="en-US" dirty="0">
                <a:latin typeface="Avenir Book" panose="02000503020000020003" pitchFamily="2" charset="0"/>
              </a:rPr>
              <a:t>We warn our children over, and over, and over again.</a:t>
            </a:r>
          </a:p>
        </p:txBody>
      </p:sp>
    </p:spTree>
    <p:extLst>
      <p:ext uri="{BB962C8B-B14F-4D97-AF65-F5344CB8AC3E}">
        <p14:creationId xmlns:p14="http://schemas.microsoft.com/office/powerpoint/2010/main" val="2792942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C681B-33A8-375A-5997-5D13868A96A1}"/>
              </a:ext>
            </a:extLst>
          </p:cNvPr>
          <p:cNvSpPr>
            <a:spLocks noGrp="1"/>
          </p:cNvSpPr>
          <p:nvPr>
            <p:ph type="title"/>
          </p:nvPr>
        </p:nvSpPr>
        <p:spPr/>
        <p:txBody>
          <a:bodyPr/>
          <a:lstStyle/>
          <a:p>
            <a:r>
              <a:rPr lang="en-US" dirty="0"/>
              <a:t>Stiff Necked People</a:t>
            </a:r>
          </a:p>
        </p:txBody>
      </p:sp>
      <p:sp>
        <p:nvSpPr>
          <p:cNvPr id="3" name="Content Placeholder 2">
            <a:extLst>
              <a:ext uri="{FF2B5EF4-FFF2-40B4-BE49-F238E27FC236}">
                <a16:creationId xmlns:a16="http://schemas.microsoft.com/office/drawing/2014/main" id="{C6DC9C67-05C4-49EB-05C1-6AF566E3863A}"/>
              </a:ext>
            </a:extLst>
          </p:cNvPr>
          <p:cNvSpPr>
            <a:spLocks noGrp="1"/>
          </p:cNvSpPr>
          <p:nvPr>
            <p:ph idx="1"/>
          </p:nvPr>
        </p:nvSpPr>
        <p:spPr/>
        <p:txBody>
          <a:bodyPr>
            <a:normAutofit fontScale="92500" lnSpcReduction="10000"/>
          </a:bodyPr>
          <a:lstStyle/>
          <a:p>
            <a:pPr marL="0" indent="0">
              <a:buNone/>
            </a:pPr>
            <a:r>
              <a:rPr lang="en-US" b="1" baseline="30000" dirty="0">
                <a:latin typeface="+mj-lt"/>
              </a:rPr>
              <a:t>14 </a:t>
            </a:r>
            <a:r>
              <a:rPr lang="en-US" dirty="0">
                <a:latin typeface="+mj-lt"/>
              </a:rPr>
              <a:t>But </a:t>
            </a:r>
            <a:r>
              <a:rPr lang="en-US" b="1" dirty="0">
                <a:solidFill>
                  <a:schemeClr val="accent2"/>
                </a:solidFill>
                <a:latin typeface="+mj-lt"/>
              </a:rPr>
              <a:t>they would not listen</a:t>
            </a:r>
            <a:r>
              <a:rPr lang="en-US" dirty="0">
                <a:latin typeface="+mj-lt"/>
              </a:rPr>
              <a:t>, but </a:t>
            </a:r>
            <a:r>
              <a:rPr lang="en-US" b="1" dirty="0">
                <a:solidFill>
                  <a:schemeClr val="accent2"/>
                </a:solidFill>
                <a:latin typeface="+mj-lt"/>
              </a:rPr>
              <a:t>were stubborn</a:t>
            </a:r>
            <a:r>
              <a:rPr lang="en-US" dirty="0">
                <a:latin typeface="+mj-lt"/>
              </a:rPr>
              <a:t>, as their fathers had been, who did not believe in the Lord their God. </a:t>
            </a:r>
            <a:r>
              <a:rPr lang="en-US" b="1" baseline="30000" dirty="0">
                <a:latin typeface="+mj-lt"/>
              </a:rPr>
              <a:t>15 </a:t>
            </a:r>
            <a:r>
              <a:rPr lang="en-US" b="1" dirty="0">
                <a:solidFill>
                  <a:schemeClr val="accent2"/>
                </a:solidFill>
                <a:latin typeface="+mj-lt"/>
              </a:rPr>
              <a:t>They despised his statutes and his covenant</a:t>
            </a:r>
            <a:r>
              <a:rPr lang="en-US" dirty="0">
                <a:latin typeface="+mj-lt"/>
              </a:rPr>
              <a:t> that he made with their fathers and the warnings that he gave them. They </a:t>
            </a:r>
            <a:r>
              <a:rPr lang="en-US" b="1" dirty="0">
                <a:solidFill>
                  <a:schemeClr val="accent2"/>
                </a:solidFill>
                <a:latin typeface="+mj-lt"/>
              </a:rPr>
              <a:t>went after false idols </a:t>
            </a:r>
            <a:r>
              <a:rPr lang="en-US" sz="3000" b="1" u="sng" dirty="0">
                <a:solidFill>
                  <a:schemeClr val="accent2"/>
                </a:solidFill>
                <a:latin typeface="+mj-lt"/>
              </a:rPr>
              <a:t>and became false</a:t>
            </a:r>
            <a:r>
              <a:rPr lang="en-US" dirty="0">
                <a:latin typeface="+mj-lt"/>
              </a:rPr>
              <a:t>, and </a:t>
            </a:r>
            <a:r>
              <a:rPr lang="en-US" b="1" dirty="0">
                <a:solidFill>
                  <a:schemeClr val="accent2"/>
                </a:solidFill>
                <a:latin typeface="+mj-lt"/>
              </a:rPr>
              <a:t>they followed the nations that were around them</a:t>
            </a:r>
            <a:r>
              <a:rPr lang="en-US" dirty="0">
                <a:latin typeface="+mj-lt"/>
              </a:rPr>
              <a:t>, concerning whom the Lord had commanded them that they should not do like them. </a:t>
            </a:r>
            <a:r>
              <a:rPr lang="en-US" b="1" baseline="30000" dirty="0">
                <a:latin typeface="+mj-lt"/>
              </a:rPr>
              <a:t>16 </a:t>
            </a:r>
            <a:r>
              <a:rPr lang="en-US" dirty="0">
                <a:latin typeface="+mj-lt"/>
              </a:rPr>
              <a:t>And they </a:t>
            </a:r>
            <a:r>
              <a:rPr lang="en-US" b="1" dirty="0">
                <a:solidFill>
                  <a:schemeClr val="accent2"/>
                </a:solidFill>
                <a:latin typeface="+mj-lt"/>
              </a:rPr>
              <a:t>abandoned all the commandments</a:t>
            </a:r>
            <a:r>
              <a:rPr lang="en-US" dirty="0">
                <a:latin typeface="+mj-lt"/>
              </a:rPr>
              <a:t> of the Lord their God, and made for themselves metal images of two calves; and they made an Asherah and </a:t>
            </a:r>
            <a:r>
              <a:rPr lang="en-US" b="1" dirty="0">
                <a:solidFill>
                  <a:schemeClr val="accent2"/>
                </a:solidFill>
                <a:latin typeface="+mj-lt"/>
              </a:rPr>
              <a:t>worshiped all the host of heaven and served Baal</a:t>
            </a:r>
            <a:r>
              <a:rPr lang="en-US" dirty="0">
                <a:latin typeface="+mj-lt"/>
              </a:rPr>
              <a:t>. </a:t>
            </a:r>
            <a:r>
              <a:rPr lang="en-US" b="1" baseline="30000" dirty="0">
                <a:latin typeface="+mj-lt"/>
              </a:rPr>
              <a:t>17 </a:t>
            </a:r>
            <a:r>
              <a:rPr lang="en-US" dirty="0">
                <a:latin typeface="+mj-lt"/>
              </a:rPr>
              <a:t>And </a:t>
            </a:r>
            <a:r>
              <a:rPr lang="en-US" b="1" dirty="0">
                <a:solidFill>
                  <a:schemeClr val="accent2"/>
                </a:solidFill>
                <a:latin typeface="+mj-lt"/>
              </a:rPr>
              <a:t>they burned their sons and their daughters as offerings </a:t>
            </a:r>
            <a:r>
              <a:rPr lang="en-US" dirty="0">
                <a:latin typeface="+mj-lt"/>
              </a:rPr>
              <a:t>and used divination and omens and sold themselves to do </a:t>
            </a:r>
            <a:r>
              <a:rPr lang="en-US" b="1" dirty="0">
                <a:solidFill>
                  <a:schemeClr val="accent2"/>
                </a:solidFill>
                <a:latin typeface="+mj-lt"/>
              </a:rPr>
              <a:t>evil in the sight of the Lord, </a:t>
            </a:r>
            <a:r>
              <a:rPr lang="en-US" b="1" u="sng" dirty="0">
                <a:solidFill>
                  <a:schemeClr val="accent2"/>
                </a:solidFill>
                <a:latin typeface="+mj-lt"/>
              </a:rPr>
              <a:t>provoking him to anger</a:t>
            </a:r>
            <a:r>
              <a:rPr lang="en-US" dirty="0">
                <a:latin typeface="+mj-lt"/>
              </a:rPr>
              <a:t>. </a:t>
            </a:r>
          </a:p>
          <a:p>
            <a:pPr marL="0" indent="0">
              <a:buNone/>
            </a:pPr>
            <a:r>
              <a:rPr lang="en-US" dirty="0">
                <a:latin typeface="+mj-lt"/>
              </a:rPr>
              <a:t>2 Kings 17:14–17</a:t>
            </a:r>
          </a:p>
        </p:txBody>
      </p:sp>
    </p:spTree>
    <p:extLst>
      <p:ext uri="{BB962C8B-B14F-4D97-AF65-F5344CB8AC3E}">
        <p14:creationId xmlns:p14="http://schemas.microsoft.com/office/powerpoint/2010/main" val="2694266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53E68-0216-FCBC-D890-FDD84A59FF9A}"/>
              </a:ext>
            </a:extLst>
          </p:cNvPr>
          <p:cNvSpPr>
            <a:spLocks noGrp="1"/>
          </p:cNvSpPr>
          <p:nvPr>
            <p:ph type="title"/>
          </p:nvPr>
        </p:nvSpPr>
        <p:spPr/>
        <p:txBody>
          <a:bodyPr/>
          <a:lstStyle/>
          <a:p>
            <a:r>
              <a:rPr lang="en-US" dirty="0"/>
              <a:t>Stiff Necked</a:t>
            </a:r>
          </a:p>
        </p:txBody>
      </p:sp>
      <p:sp>
        <p:nvSpPr>
          <p:cNvPr id="3" name="Content Placeholder 2">
            <a:extLst>
              <a:ext uri="{FF2B5EF4-FFF2-40B4-BE49-F238E27FC236}">
                <a16:creationId xmlns:a16="http://schemas.microsoft.com/office/drawing/2014/main" id="{C00FA4D5-10CA-E813-605C-CF87BD025A64}"/>
              </a:ext>
            </a:extLst>
          </p:cNvPr>
          <p:cNvSpPr>
            <a:spLocks noGrp="1"/>
          </p:cNvSpPr>
          <p:nvPr>
            <p:ph idx="1"/>
          </p:nvPr>
        </p:nvSpPr>
        <p:spPr/>
        <p:txBody>
          <a:bodyPr/>
          <a:lstStyle/>
          <a:p>
            <a:pPr marL="0" indent="0">
              <a:buNone/>
            </a:pPr>
            <a:r>
              <a:rPr lang="en-US" b="1" dirty="0">
                <a:latin typeface="+mj-lt"/>
              </a:rPr>
              <a:t>29 </a:t>
            </a:r>
            <a:r>
              <a:rPr lang="en-US" dirty="0">
                <a:latin typeface="+mj-lt"/>
              </a:rPr>
              <a:t>He who is often reproved, yet stiffens his neck, </a:t>
            </a:r>
          </a:p>
          <a:p>
            <a:pPr marL="0" indent="0">
              <a:buNone/>
            </a:pPr>
            <a:r>
              <a:rPr lang="en-US" b="1" dirty="0">
                <a:solidFill>
                  <a:schemeClr val="accent2"/>
                </a:solidFill>
                <a:latin typeface="+mj-lt"/>
              </a:rPr>
              <a:t>will suddenly be broken beyond healing</a:t>
            </a:r>
            <a:r>
              <a:rPr lang="en-US" dirty="0">
                <a:latin typeface="+mj-lt"/>
              </a:rPr>
              <a:t>. </a:t>
            </a:r>
          </a:p>
          <a:p>
            <a:pPr marL="0" indent="0">
              <a:buNone/>
            </a:pPr>
            <a:r>
              <a:rPr lang="en-US" dirty="0">
                <a:latin typeface="+mj-lt"/>
              </a:rPr>
              <a:t>Proverbs 29:1</a:t>
            </a:r>
          </a:p>
          <a:p>
            <a:pPr marL="0" indent="0">
              <a:buNone/>
            </a:pPr>
            <a:endParaRPr lang="en-US" dirty="0">
              <a:latin typeface="+mj-lt"/>
            </a:endParaRPr>
          </a:p>
        </p:txBody>
      </p:sp>
    </p:spTree>
    <p:extLst>
      <p:ext uri="{BB962C8B-B14F-4D97-AF65-F5344CB8AC3E}">
        <p14:creationId xmlns:p14="http://schemas.microsoft.com/office/powerpoint/2010/main" val="2073189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BD3D9-46D8-68C0-01C6-C1902D8ECDA3}"/>
              </a:ext>
            </a:extLst>
          </p:cNvPr>
          <p:cNvSpPr>
            <a:spLocks noGrp="1"/>
          </p:cNvSpPr>
          <p:nvPr>
            <p:ph type="title"/>
          </p:nvPr>
        </p:nvSpPr>
        <p:spPr/>
        <p:txBody>
          <a:bodyPr/>
          <a:lstStyle/>
          <a:p>
            <a:r>
              <a:rPr lang="en-US" dirty="0"/>
              <a:t>God Judges</a:t>
            </a:r>
          </a:p>
        </p:txBody>
      </p:sp>
      <p:sp>
        <p:nvSpPr>
          <p:cNvPr id="3" name="Content Placeholder 2">
            <a:extLst>
              <a:ext uri="{FF2B5EF4-FFF2-40B4-BE49-F238E27FC236}">
                <a16:creationId xmlns:a16="http://schemas.microsoft.com/office/drawing/2014/main" id="{E058C521-C126-6E15-1989-FBDBA5AD1CC0}"/>
              </a:ext>
            </a:extLst>
          </p:cNvPr>
          <p:cNvSpPr>
            <a:spLocks noGrp="1"/>
          </p:cNvSpPr>
          <p:nvPr>
            <p:ph idx="1"/>
          </p:nvPr>
        </p:nvSpPr>
        <p:spPr/>
        <p:txBody>
          <a:bodyPr/>
          <a:lstStyle/>
          <a:p>
            <a:pPr marL="0" indent="0">
              <a:buNone/>
            </a:pPr>
            <a:r>
              <a:rPr lang="en-US" b="1" baseline="30000" dirty="0">
                <a:latin typeface="+mj-lt"/>
              </a:rPr>
              <a:t>18 </a:t>
            </a:r>
            <a:r>
              <a:rPr lang="en-US" dirty="0">
                <a:latin typeface="+mj-lt"/>
              </a:rPr>
              <a:t>Therefore the Lord was very angry with Israel and </a:t>
            </a:r>
            <a:r>
              <a:rPr lang="en-US" b="1" dirty="0">
                <a:solidFill>
                  <a:schemeClr val="accent2"/>
                </a:solidFill>
                <a:latin typeface="+mj-lt"/>
              </a:rPr>
              <a:t>removed them out of his sight</a:t>
            </a:r>
            <a:r>
              <a:rPr lang="en-US" dirty="0">
                <a:latin typeface="+mj-lt"/>
              </a:rPr>
              <a:t>. None was left but the tribe of Judah only. </a:t>
            </a:r>
          </a:p>
          <a:p>
            <a:pPr marL="0" indent="0">
              <a:buNone/>
            </a:pPr>
            <a:r>
              <a:rPr lang="en-US" b="1" baseline="30000" dirty="0">
                <a:latin typeface="+mj-lt"/>
              </a:rPr>
              <a:t>19 </a:t>
            </a:r>
            <a:r>
              <a:rPr lang="en-US" dirty="0">
                <a:latin typeface="+mj-lt"/>
              </a:rPr>
              <a:t>Judah also </a:t>
            </a:r>
            <a:r>
              <a:rPr lang="en-US" b="1" dirty="0">
                <a:solidFill>
                  <a:schemeClr val="accent2"/>
                </a:solidFill>
                <a:latin typeface="+mj-lt"/>
              </a:rPr>
              <a:t>did not keep the commandments</a:t>
            </a:r>
            <a:r>
              <a:rPr lang="en-US" dirty="0">
                <a:latin typeface="+mj-lt"/>
              </a:rPr>
              <a:t> of the Lord their God, but </a:t>
            </a:r>
            <a:r>
              <a:rPr lang="en-US" b="1" dirty="0">
                <a:solidFill>
                  <a:schemeClr val="accent2"/>
                </a:solidFill>
                <a:latin typeface="+mj-lt"/>
              </a:rPr>
              <a:t>walked in the customs </a:t>
            </a:r>
            <a:r>
              <a:rPr lang="en-US" dirty="0">
                <a:latin typeface="+mj-lt"/>
              </a:rPr>
              <a:t>that Israel had introduced. </a:t>
            </a:r>
            <a:r>
              <a:rPr lang="en-US" b="1" baseline="30000" dirty="0">
                <a:latin typeface="+mj-lt"/>
              </a:rPr>
              <a:t>20 </a:t>
            </a:r>
            <a:r>
              <a:rPr lang="en-US" dirty="0">
                <a:latin typeface="+mj-lt"/>
              </a:rPr>
              <a:t>And the Lord rejected all the descendants of Israel and afflicted them and gave them into the hand of plunderers, until he had cast them out of his sight. </a:t>
            </a:r>
          </a:p>
          <a:p>
            <a:pPr marL="0" indent="0">
              <a:buNone/>
            </a:pPr>
            <a:r>
              <a:rPr lang="en-US" dirty="0">
                <a:latin typeface="+mj-lt"/>
              </a:rPr>
              <a:t>2 Kings 17:18–20</a:t>
            </a:r>
          </a:p>
          <a:p>
            <a:pPr marL="0" indent="0">
              <a:buNone/>
            </a:pPr>
            <a:endParaRPr lang="en-US" dirty="0">
              <a:latin typeface="+mj-lt"/>
            </a:endParaRPr>
          </a:p>
        </p:txBody>
      </p:sp>
    </p:spTree>
    <p:extLst>
      <p:ext uri="{BB962C8B-B14F-4D97-AF65-F5344CB8AC3E}">
        <p14:creationId xmlns:p14="http://schemas.microsoft.com/office/powerpoint/2010/main" val="2003786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A6D3B-AB93-83EC-F5F3-311E5271B973}"/>
              </a:ext>
            </a:extLst>
          </p:cNvPr>
          <p:cNvSpPr>
            <a:spLocks noGrp="1"/>
          </p:cNvSpPr>
          <p:nvPr>
            <p:ph type="title"/>
          </p:nvPr>
        </p:nvSpPr>
        <p:spPr/>
        <p:txBody>
          <a:bodyPr/>
          <a:lstStyle/>
          <a:p>
            <a:r>
              <a:rPr lang="en-US" dirty="0"/>
              <a:t>Idol</a:t>
            </a:r>
          </a:p>
        </p:txBody>
      </p:sp>
      <p:sp>
        <p:nvSpPr>
          <p:cNvPr id="3" name="Content Placeholder 2">
            <a:extLst>
              <a:ext uri="{FF2B5EF4-FFF2-40B4-BE49-F238E27FC236}">
                <a16:creationId xmlns:a16="http://schemas.microsoft.com/office/drawing/2014/main" id="{9905947F-66BD-6226-CBDC-0E854E4A427E}"/>
              </a:ext>
            </a:extLst>
          </p:cNvPr>
          <p:cNvSpPr>
            <a:spLocks noGrp="1"/>
          </p:cNvSpPr>
          <p:nvPr>
            <p:ph idx="1"/>
          </p:nvPr>
        </p:nvSpPr>
        <p:spPr/>
        <p:txBody>
          <a:bodyPr/>
          <a:lstStyle/>
          <a:p>
            <a:pPr marL="0" indent="0">
              <a:buNone/>
            </a:pPr>
            <a:r>
              <a:rPr lang="en-US" b="1" baseline="30000" dirty="0">
                <a:latin typeface="+mj-lt"/>
              </a:rPr>
              <a:t>4 </a:t>
            </a:r>
            <a:r>
              <a:rPr lang="en-US" dirty="0">
                <a:latin typeface="+mj-lt"/>
              </a:rPr>
              <a:t>Therefore, as to the eating of food offered to idols, we know that “</a:t>
            </a:r>
            <a:r>
              <a:rPr lang="en-US" b="1" dirty="0">
                <a:solidFill>
                  <a:schemeClr val="accent2"/>
                </a:solidFill>
                <a:latin typeface="+mj-lt"/>
              </a:rPr>
              <a:t>an idol has no real existence</a:t>
            </a:r>
            <a:r>
              <a:rPr lang="en-US" dirty="0">
                <a:latin typeface="+mj-lt"/>
              </a:rPr>
              <a:t>,” and that “</a:t>
            </a:r>
            <a:r>
              <a:rPr lang="en-US" b="1" dirty="0">
                <a:solidFill>
                  <a:schemeClr val="accent2"/>
                </a:solidFill>
                <a:latin typeface="+mj-lt"/>
              </a:rPr>
              <a:t>there is no God but one.</a:t>
            </a:r>
            <a:r>
              <a:rPr lang="en-US" dirty="0">
                <a:latin typeface="+mj-lt"/>
              </a:rPr>
              <a:t>” </a:t>
            </a:r>
            <a:r>
              <a:rPr lang="en-US" b="1" baseline="30000" dirty="0">
                <a:latin typeface="+mj-lt"/>
              </a:rPr>
              <a:t>5 </a:t>
            </a:r>
            <a:r>
              <a:rPr lang="en-US" dirty="0">
                <a:latin typeface="+mj-lt"/>
              </a:rPr>
              <a:t>For although there may be so-called gods in heaven or on earth—as indeed there are many “gods” and many “lords”— </a:t>
            </a:r>
            <a:r>
              <a:rPr lang="en-US" b="1" baseline="30000" dirty="0">
                <a:latin typeface="+mj-lt"/>
              </a:rPr>
              <a:t>6 </a:t>
            </a:r>
            <a:r>
              <a:rPr lang="en-US" dirty="0">
                <a:latin typeface="+mj-lt"/>
              </a:rPr>
              <a:t>yet for us there is one God, the Father, from whom are all things and for whom we exist, and one Lord, Jesus Christ, through whom are all things and through whom we exist. </a:t>
            </a:r>
          </a:p>
          <a:p>
            <a:pPr marL="0" indent="0">
              <a:buNone/>
            </a:pPr>
            <a:r>
              <a:rPr lang="en-US" dirty="0">
                <a:latin typeface="+mj-lt"/>
              </a:rPr>
              <a:t>1 Corinthians 8:4–6</a:t>
            </a:r>
          </a:p>
        </p:txBody>
      </p:sp>
    </p:spTree>
    <p:extLst>
      <p:ext uri="{BB962C8B-B14F-4D97-AF65-F5344CB8AC3E}">
        <p14:creationId xmlns:p14="http://schemas.microsoft.com/office/powerpoint/2010/main" val="2387727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7C5C2-9F9A-B0DD-387B-170E2B4A8702}"/>
              </a:ext>
            </a:extLst>
          </p:cNvPr>
          <p:cNvSpPr>
            <a:spLocks noGrp="1"/>
          </p:cNvSpPr>
          <p:nvPr>
            <p:ph type="title"/>
          </p:nvPr>
        </p:nvSpPr>
        <p:spPr/>
        <p:txBody>
          <a:bodyPr/>
          <a:lstStyle/>
          <a:p>
            <a:r>
              <a:rPr lang="en-US" dirty="0"/>
              <a:t>Become Worthless/False</a:t>
            </a:r>
          </a:p>
        </p:txBody>
      </p:sp>
      <p:sp>
        <p:nvSpPr>
          <p:cNvPr id="3" name="Content Placeholder 2">
            <a:extLst>
              <a:ext uri="{FF2B5EF4-FFF2-40B4-BE49-F238E27FC236}">
                <a16:creationId xmlns:a16="http://schemas.microsoft.com/office/drawing/2014/main" id="{667E699F-F844-6B73-08D3-9E5B0D2821F5}"/>
              </a:ext>
            </a:extLst>
          </p:cNvPr>
          <p:cNvSpPr>
            <a:spLocks noGrp="1"/>
          </p:cNvSpPr>
          <p:nvPr>
            <p:ph idx="1"/>
          </p:nvPr>
        </p:nvSpPr>
        <p:spPr/>
        <p:txBody>
          <a:bodyPr/>
          <a:lstStyle/>
          <a:p>
            <a:pPr marL="0" indent="0">
              <a:buNone/>
            </a:pPr>
            <a:r>
              <a:rPr lang="en-US" b="1" baseline="30000" dirty="0">
                <a:latin typeface="+mj-lt"/>
              </a:rPr>
              <a:t>21 </a:t>
            </a:r>
            <a:r>
              <a:rPr lang="en-US" dirty="0">
                <a:latin typeface="+mj-lt"/>
              </a:rPr>
              <a:t>For although they knew God, they did not honor him as God or give thanks to him, but they </a:t>
            </a:r>
            <a:r>
              <a:rPr lang="en-US" b="1" dirty="0">
                <a:solidFill>
                  <a:schemeClr val="accent2"/>
                </a:solidFill>
                <a:latin typeface="+mj-lt"/>
              </a:rPr>
              <a:t>became futile in their thinking</a:t>
            </a:r>
            <a:r>
              <a:rPr lang="en-US" dirty="0">
                <a:latin typeface="+mj-lt"/>
              </a:rPr>
              <a:t>, and their foolish hearts were darkened. </a:t>
            </a:r>
            <a:r>
              <a:rPr lang="en-US" b="1" baseline="30000" dirty="0">
                <a:latin typeface="+mj-lt"/>
              </a:rPr>
              <a:t>22 </a:t>
            </a:r>
            <a:r>
              <a:rPr lang="en-US" dirty="0">
                <a:latin typeface="+mj-lt"/>
              </a:rPr>
              <a:t>Claiming to be wise, </a:t>
            </a:r>
            <a:r>
              <a:rPr lang="en-US" b="1" dirty="0">
                <a:solidFill>
                  <a:schemeClr val="accent2"/>
                </a:solidFill>
                <a:latin typeface="+mj-lt"/>
              </a:rPr>
              <a:t>they became fools</a:t>
            </a:r>
            <a:r>
              <a:rPr lang="en-US" dirty="0">
                <a:latin typeface="+mj-lt"/>
              </a:rPr>
              <a:t>, </a:t>
            </a:r>
            <a:r>
              <a:rPr lang="en-US" b="1" baseline="30000" dirty="0">
                <a:latin typeface="+mj-lt"/>
              </a:rPr>
              <a:t>23 </a:t>
            </a:r>
            <a:r>
              <a:rPr lang="en-US" dirty="0">
                <a:latin typeface="+mj-lt"/>
              </a:rPr>
              <a:t>and exchanged the glory of the immortal God for images resembling mortal man and birds and animals and creeping things. </a:t>
            </a:r>
          </a:p>
          <a:p>
            <a:pPr marL="0" indent="0">
              <a:buNone/>
            </a:pPr>
            <a:r>
              <a:rPr lang="en-US" dirty="0">
                <a:latin typeface="+mj-lt"/>
              </a:rPr>
              <a:t>Romans 1:21–23</a:t>
            </a:r>
          </a:p>
        </p:txBody>
      </p:sp>
    </p:spTree>
    <p:extLst>
      <p:ext uri="{BB962C8B-B14F-4D97-AF65-F5344CB8AC3E}">
        <p14:creationId xmlns:p14="http://schemas.microsoft.com/office/powerpoint/2010/main" val="959829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00A66-AE1B-4764-401F-3DF019E6F037}"/>
              </a:ext>
            </a:extLst>
          </p:cNvPr>
          <p:cNvSpPr>
            <a:spLocks noGrp="1"/>
          </p:cNvSpPr>
          <p:nvPr>
            <p:ph type="title"/>
          </p:nvPr>
        </p:nvSpPr>
        <p:spPr/>
        <p:txBody>
          <a:bodyPr/>
          <a:lstStyle/>
          <a:p>
            <a:r>
              <a:rPr lang="en-US" dirty="0"/>
              <a:t>Read, Pray, Confess, and Fellowship</a:t>
            </a:r>
          </a:p>
        </p:txBody>
      </p:sp>
      <p:sp>
        <p:nvSpPr>
          <p:cNvPr id="3" name="Content Placeholder 2">
            <a:extLst>
              <a:ext uri="{FF2B5EF4-FFF2-40B4-BE49-F238E27FC236}">
                <a16:creationId xmlns:a16="http://schemas.microsoft.com/office/drawing/2014/main" id="{4E63EE2D-10A2-C168-A772-AF3440EA92A3}"/>
              </a:ext>
            </a:extLst>
          </p:cNvPr>
          <p:cNvSpPr>
            <a:spLocks noGrp="1"/>
          </p:cNvSpPr>
          <p:nvPr>
            <p:ph idx="1"/>
          </p:nvPr>
        </p:nvSpPr>
        <p:spPr/>
        <p:txBody>
          <a:bodyPr>
            <a:normAutofit/>
          </a:bodyPr>
          <a:lstStyle/>
          <a:p>
            <a:r>
              <a:rPr lang="en-US" sz="3600" b="1" dirty="0">
                <a:latin typeface="+mj-lt"/>
              </a:rPr>
              <a:t>Read</a:t>
            </a:r>
            <a:r>
              <a:rPr lang="en-US" sz="3600" dirty="0">
                <a:latin typeface="+mj-lt"/>
              </a:rPr>
              <a:t> – Understand what God expects</a:t>
            </a:r>
          </a:p>
          <a:p>
            <a:r>
              <a:rPr lang="en-US" sz="3600" b="1" dirty="0">
                <a:latin typeface="+mj-lt"/>
              </a:rPr>
              <a:t>Pray</a:t>
            </a:r>
            <a:r>
              <a:rPr lang="en-US" sz="3600" dirty="0">
                <a:latin typeface="+mj-lt"/>
              </a:rPr>
              <a:t> – Speak with Him; hear His commands</a:t>
            </a:r>
          </a:p>
          <a:p>
            <a:r>
              <a:rPr lang="en-US" sz="3600" b="1" dirty="0">
                <a:latin typeface="+mj-lt"/>
              </a:rPr>
              <a:t>Confess</a:t>
            </a:r>
            <a:r>
              <a:rPr lang="en-US" sz="3600" dirty="0">
                <a:latin typeface="+mj-lt"/>
              </a:rPr>
              <a:t> – Realize &amp; Acknowledge your shortcomings</a:t>
            </a:r>
          </a:p>
          <a:p>
            <a:r>
              <a:rPr lang="en-US" sz="3600" b="1" dirty="0">
                <a:latin typeface="+mj-lt"/>
              </a:rPr>
              <a:t>Fellowship</a:t>
            </a:r>
            <a:r>
              <a:rPr lang="en-US" sz="3600" dirty="0">
                <a:latin typeface="+mj-lt"/>
              </a:rPr>
              <a:t> – We need others to help us realize the warning signs</a:t>
            </a:r>
          </a:p>
        </p:txBody>
      </p:sp>
    </p:spTree>
    <p:extLst>
      <p:ext uri="{BB962C8B-B14F-4D97-AF65-F5344CB8AC3E}">
        <p14:creationId xmlns:p14="http://schemas.microsoft.com/office/powerpoint/2010/main" val="3536002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FAAB8-E40D-B87C-3B26-D977E6D9C5E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8CE2B12-097F-67B1-2B1E-0F1C891DAC24}"/>
              </a:ext>
            </a:extLst>
          </p:cNvPr>
          <p:cNvSpPr>
            <a:spLocks noGrp="1"/>
          </p:cNvSpPr>
          <p:nvPr>
            <p:ph idx="1"/>
          </p:nvPr>
        </p:nvSpPr>
        <p:spPr/>
        <p:txBody>
          <a:bodyPr/>
          <a:lstStyle/>
          <a:p>
            <a:pPr marL="0" indent="0">
              <a:buNone/>
            </a:pPr>
            <a:r>
              <a:rPr lang="en-US" dirty="0"/>
              <a:t>The End</a:t>
            </a:r>
          </a:p>
        </p:txBody>
      </p:sp>
    </p:spTree>
    <p:extLst>
      <p:ext uri="{BB962C8B-B14F-4D97-AF65-F5344CB8AC3E}">
        <p14:creationId xmlns:p14="http://schemas.microsoft.com/office/powerpoint/2010/main" val="1011599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57E9E-D8DB-94AA-0BB6-1C2EF556B67A}"/>
              </a:ext>
            </a:extLst>
          </p:cNvPr>
          <p:cNvSpPr>
            <a:spLocks noGrp="1"/>
          </p:cNvSpPr>
          <p:nvPr>
            <p:ph type="title"/>
          </p:nvPr>
        </p:nvSpPr>
        <p:spPr/>
        <p:txBody>
          <a:bodyPr/>
          <a:lstStyle/>
          <a:p>
            <a:r>
              <a:rPr lang="en-US" dirty="0"/>
              <a:t>Idol</a:t>
            </a:r>
          </a:p>
        </p:txBody>
      </p:sp>
      <p:sp>
        <p:nvSpPr>
          <p:cNvPr id="3" name="Content Placeholder 2">
            <a:extLst>
              <a:ext uri="{FF2B5EF4-FFF2-40B4-BE49-F238E27FC236}">
                <a16:creationId xmlns:a16="http://schemas.microsoft.com/office/drawing/2014/main" id="{FB693BF2-40A8-9E7F-A780-2505839B8926}"/>
              </a:ext>
            </a:extLst>
          </p:cNvPr>
          <p:cNvSpPr>
            <a:spLocks noGrp="1"/>
          </p:cNvSpPr>
          <p:nvPr>
            <p:ph idx="1"/>
          </p:nvPr>
        </p:nvSpPr>
        <p:spPr/>
        <p:txBody>
          <a:bodyPr/>
          <a:lstStyle/>
          <a:p>
            <a:pPr marL="0" indent="0">
              <a:buNone/>
            </a:pPr>
            <a:r>
              <a:rPr lang="en-US" b="1" baseline="30000" dirty="0">
                <a:latin typeface="+mj-lt"/>
              </a:rPr>
              <a:t>3 </a:t>
            </a:r>
            <a:r>
              <a:rPr lang="en-US" dirty="0">
                <a:latin typeface="+mj-lt"/>
              </a:rPr>
              <a:t>but he walked in the way of the kings of Israel. He even burned his son as an offering, according to the despicable practices of the nations whom the Lord drove out before the people of Israel. </a:t>
            </a:r>
            <a:r>
              <a:rPr lang="en-US" b="1" baseline="30000" dirty="0">
                <a:latin typeface="+mj-lt"/>
              </a:rPr>
              <a:t>4 </a:t>
            </a:r>
            <a:r>
              <a:rPr lang="en-US" dirty="0">
                <a:latin typeface="+mj-lt"/>
              </a:rPr>
              <a:t>And he sacrificed and made offerings on the high places and on the hills and under every green tree. </a:t>
            </a:r>
          </a:p>
          <a:p>
            <a:pPr marL="0" indent="0">
              <a:buNone/>
            </a:pPr>
            <a:r>
              <a:rPr lang="en-US" dirty="0">
                <a:latin typeface="+mj-lt"/>
              </a:rPr>
              <a:t>2 Kings 16:3–4</a:t>
            </a:r>
          </a:p>
        </p:txBody>
      </p:sp>
    </p:spTree>
    <p:extLst>
      <p:ext uri="{BB962C8B-B14F-4D97-AF65-F5344CB8AC3E}">
        <p14:creationId xmlns:p14="http://schemas.microsoft.com/office/powerpoint/2010/main" val="1982635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AE7A6-5EBD-6315-64A5-BFF399F034A4}"/>
              </a:ext>
            </a:extLst>
          </p:cNvPr>
          <p:cNvSpPr>
            <a:spLocks noGrp="1"/>
          </p:cNvSpPr>
          <p:nvPr>
            <p:ph type="title"/>
          </p:nvPr>
        </p:nvSpPr>
        <p:spPr/>
        <p:txBody>
          <a:bodyPr/>
          <a:lstStyle/>
          <a:p>
            <a:r>
              <a:rPr lang="en-US" dirty="0"/>
              <a:t>Warning: Leviticus</a:t>
            </a:r>
          </a:p>
        </p:txBody>
      </p:sp>
      <p:sp>
        <p:nvSpPr>
          <p:cNvPr id="3" name="Content Placeholder 2">
            <a:extLst>
              <a:ext uri="{FF2B5EF4-FFF2-40B4-BE49-F238E27FC236}">
                <a16:creationId xmlns:a16="http://schemas.microsoft.com/office/drawing/2014/main" id="{1825E361-DAC0-3D56-5AD5-88C33A69180F}"/>
              </a:ext>
            </a:extLst>
          </p:cNvPr>
          <p:cNvSpPr>
            <a:spLocks noGrp="1"/>
          </p:cNvSpPr>
          <p:nvPr>
            <p:ph idx="1"/>
          </p:nvPr>
        </p:nvSpPr>
        <p:spPr/>
        <p:txBody>
          <a:bodyPr/>
          <a:lstStyle/>
          <a:p>
            <a:pPr marL="0" indent="0">
              <a:buNone/>
            </a:pPr>
            <a:r>
              <a:rPr lang="en-US" b="1" dirty="0"/>
              <a:t>26 </a:t>
            </a:r>
            <a:r>
              <a:rPr lang="en-US" dirty="0"/>
              <a:t>“</a:t>
            </a:r>
            <a:r>
              <a:rPr lang="en-US" b="1" dirty="0">
                <a:solidFill>
                  <a:schemeClr val="accent2"/>
                </a:solidFill>
              </a:rPr>
              <a:t>You shall not </a:t>
            </a:r>
            <a:r>
              <a:rPr lang="en-US" dirty="0"/>
              <a:t>make idols for yourselves or erect an image or pillar, and </a:t>
            </a:r>
            <a:r>
              <a:rPr lang="en-US" b="1" dirty="0">
                <a:solidFill>
                  <a:schemeClr val="accent2"/>
                </a:solidFill>
              </a:rPr>
              <a:t>you shall not </a:t>
            </a:r>
            <a:r>
              <a:rPr lang="en-US" dirty="0"/>
              <a:t>set up a figured stone in your land to bow down to it, for I am the Lord your God. </a:t>
            </a:r>
          </a:p>
          <a:p>
            <a:pPr marL="0" indent="0">
              <a:buNone/>
            </a:pPr>
            <a:r>
              <a:rPr lang="en-US" dirty="0"/>
              <a:t>Leviticus 26:1</a:t>
            </a:r>
          </a:p>
        </p:txBody>
      </p:sp>
    </p:spTree>
    <p:extLst>
      <p:ext uri="{BB962C8B-B14F-4D97-AF65-F5344CB8AC3E}">
        <p14:creationId xmlns:p14="http://schemas.microsoft.com/office/powerpoint/2010/main" val="118100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255F1-0AE1-4EB6-8775-A881188704F9}"/>
              </a:ext>
            </a:extLst>
          </p:cNvPr>
          <p:cNvSpPr>
            <a:spLocks noGrp="1"/>
          </p:cNvSpPr>
          <p:nvPr>
            <p:ph type="title"/>
          </p:nvPr>
        </p:nvSpPr>
        <p:spPr/>
        <p:txBody>
          <a:bodyPr/>
          <a:lstStyle/>
          <a:p>
            <a:r>
              <a:rPr lang="en-US" dirty="0"/>
              <a:t>Warning: Deuteronomy</a:t>
            </a:r>
          </a:p>
        </p:txBody>
      </p:sp>
      <p:sp>
        <p:nvSpPr>
          <p:cNvPr id="3" name="Content Placeholder 2">
            <a:extLst>
              <a:ext uri="{FF2B5EF4-FFF2-40B4-BE49-F238E27FC236}">
                <a16:creationId xmlns:a16="http://schemas.microsoft.com/office/drawing/2014/main" id="{18C4B6CB-4B2E-A5D5-6BE0-8F681E57B8B7}"/>
              </a:ext>
            </a:extLst>
          </p:cNvPr>
          <p:cNvSpPr>
            <a:spLocks noGrp="1"/>
          </p:cNvSpPr>
          <p:nvPr>
            <p:ph idx="1"/>
          </p:nvPr>
        </p:nvSpPr>
        <p:spPr/>
        <p:txBody>
          <a:bodyPr>
            <a:normAutofit/>
          </a:bodyPr>
          <a:lstStyle/>
          <a:p>
            <a:pPr marL="0" indent="0">
              <a:buNone/>
            </a:pPr>
            <a:r>
              <a:rPr lang="en-US" b="1" baseline="30000" dirty="0"/>
              <a:t>29 </a:t>
            </a:r>
            <a:r>
              <a:rPr lang="en-US" dirty="0"/>
              <a:t>“When the Lord your God cuts off before you the nations whom you go in to dispossess, and you dispossess them and dwell in their land, </a:t>
            </a:r>
            <a:r>
              <a:rPr lang="en-US" b="1" baseline="30000" dirty="0"/>
              <a:t>30</a:t>
            </a:r>
            <a:r>
              <a:rPr lang="en-US" b="1" baseline="30000" dirty="0">
                <a:solidFill>
                  <a:schemeClr val="accent2"/>
                </a:solidFill>
              </a:rPr>
              <a:t> </a:t>
            </a:r>
            <a:r>
              <a:rPr lang="en-US" b="1" dirty="0">
                <a:solidFill>
                  <a:schemeClr val="accent2"/>
                </a:solidFill>
              </a:rPr>
              <a:t>take care that you be not ensnared to follow them</a:t>
            </a:r>
            <a:r>
              <a:rPr lang="en-US" dirty="0"/>
              <a:t>, after they have been destroyed before you, and that you do not inquire about their gods, saying, ‘How did these nations serve their gods?—that I also may do the same.’ </a:t>
            </a:r>
            <a:r>
              <a:rPr lang="en-US" b="1" baseline="30000" dirty="0"/>
              <a:t>31 </a:t>
            </a:r>
            <a:r>
              <a:rPr lang="en-US" b="1" dirty="0">
                <a:solidFill>
                  <a:schemeClr val="accent2"/>
                </a:solidFill>
              </a:rPr>
              <a:t>You shall not </a:t>
            </a:r>
            <a:r>
              <a:rPr lang="en-US" dirty="0"/>
              <a:t>worship the Lord your God in that way, for every abominable thing that the Lord hates they have done for their gods, for they even burn their sons and their daughters in the fire to their gods. </a:t>
            </a:r>
          </a:p>
          <a:p>
            <a:pPr marL="0" indent="0">
              <a:buNone/>
            </a:pPr>
            <a:r>
              <a:rPr lang="en-US" dirty="0"/>
              <a:t>Deuteronomy 12:29–31</a:t>
            </a:r>
          </a:p>
        </p:txBody>
      </p:sp>
    </p:spTree>
    <p:extLst>
      <p:ext uri="{BB962C8B-B14F-4D97-AF65-F5344CB8AC3E}">
        <p14:creationId xmlns:p14="http://schemas.microsoft.com/office/powerpoint/2010/main" val="1521277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Buy 24&quot; Slow Down Road Warning Sign - USA Traffic Signs">
            <a:extLst>
              <a:ext uri="{FF2B5EF4-FFF2-40B4-BE49-F238E27FC236}">
                <a16:creationId xmlns:a16="http://schemas.microsoft.com/office/drawing/2014/main" id="{EA57C4BE-7CB0-145F-6483-9C1F1FCEEA2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206467" y="1201003"/>
            <a:ext cx="4039509" cy="410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604848"/>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F597D-B658-174D-555F-1DA01C367ED8}"/>
              </a:ext>
            </a:extLst>
          </p:cNvPr>
          <p:cNvSpPr>
            <a:spLocks noGrp="1"/>
          </p:cNvSpPr>
          <p:nvPr>
            <p:ph type="title"/>
          </p:nvPr>
        </p:nvSpPr>
        <p:spPr/>
        <p:txBody>
          <a:bodyPr/>
          <a:lstStyle/>
          <a:p>
            <a:r>
              <a:rPr lang="en-US" dirty="0"/>
              <a:t>Warning: Deuteronomy</a:t>
            </a:r>
          </a:p>
        </p:txBody>
      </p:sp>
      <p:sp>
        <p:nvSpPr>
          <p:cNvPr id="3" name="Content Placeholder 2">
            <a:extLst>
              <a:ext uri="{FF2B5EF4-FFF2-40B4-BE49-F238E27FC236}">
                <a16:creationId xmlns:a16="http://schemas.microsoft.com/office/drawing/2014/main" id="{F0005799-DDD4-2BFE-2286-A39291EE8E18}"/>
              </a:ext>
            </a:extLst>
          </p:cNvPr>
          <p:cNvSpPr>
            <a:spLocks noGrp="1"/>
          </p:cNvSpPr>
          <p:nvPr>
            <p:ph idx="1"/>
          </p:nvPr>
        </p:nvSpPr>
        <p:spPr/>
        <p:txBody>
          <a:bodyPr/>
          <a:lstStyle/>
          <a:p>
            <a:pPr marL="0" indent="0">
              <a:buNone/>
            </a:pPr>
            <a:r>
              <a:rPr lang="en-US" b="1" baseline="30000" dirty="0"/>
              <a:t>21 </a:t>
            </a:r>
            <a:r>
              <a:rPr lang="en-US" dirty="0"/>
              <a:t>“</a:t>
            </a:r>
            <a:r>
              <a:rPr lang="en-US" b="1" dirty="0">
                <a:solidFill>
                  <a:schemeClr val="accent2"/>
                </a:solidFill>
              </a:rPr>
              <a:t>You shall not </a:t>
            </a:r>
            <a:r>
              <a:rPr lang="en-US" dirty="0"/>
              <a:t>plant any tree as an Asherah beside the altar of the Lord your God that you shall make. </a:t>
            </a:r>
            <a:r>
              <a:rPr lang="en-US" b="1" baseline="30000" dirty="0"/>
              <a:t>22 </a:t>
            </a:r>
            <a:r>
              <a:rPr lang="en-US" dirty="0"/>
              <a:t>And </a:t>
            </a:r>
            <a:r>
              <a:rPr lang="en-US" b="1" dirty="0">
                <a:solidFill>
                  <a:schemeClr val="accent2"/>
                </a:solidFill>
              </a:rPr>
              <a:t>you shall not </a:t>
            </a:r>
            <a:r>
              <a:rPr lang="en-US" dirty="0"/>
              <a:t>set up a pillar, which the Lord your God hates. </a:t>
            </a:r>
          </a:p>
          <a:p>
            <a:pPr marL="0" indent="0">
              <a:buNone/>
            </a:pPr>
            <a:r>
              <a:rPr lang="en-US" dirty="0"/>
              <a:t>Deuteronomy 16:21–22</a:t>
            </a:r>
          </a:p>
        </p:txBody>
      </p:sp>
    </p:spTree>
    <p:extLst>
      <p:ext uri="{BB962C8B-B14F-4D97-AF65-F5344CB8AC3E}">
        <p14:creationId xmlns:p14="http://schemas.microsoft.com/office/powerpoint/2010/main" val="26901887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2980C-B837-3233-8444-0DDFCE7AF80A}"/>
              </a:ext>
            </a:extLst>
          </p:cNvPr>
          <p:cNvSpPr>
            <a:spLocks noGrp="1"/>
          </p:cNvSpPr>
          <p:nvPr>
            <p:ph type="title"/>
          </p:nvPr>
        </p:nvSpPr>
        <p:spPr/>
        <p:txBody>
          <a:bodyPr/>
          <a:lstStyle/>
          <a:p>
            <a:r>
              <a:rPr lang="en-US" dirty="0"/>
              <a:t>Warning: Deuteronomy</a:t>
            </a:r>
          </a:p>
        </p:txBody>
      </p:sp>
      <p:sp>
        <p:nvSpPr>
          <p:cNvPr id="3" name="Content Placeholder 2">
            <a:extLst>
              <a:ext uri="{FF2B5EF4-FFF2-40B4-BE49-F238E27FC236}">
                <a16:creationId xmlns:a16="http://schemas.microsoft.com/office/drawing/2014/main" id="{C9CF0BBA-2C7F-3619-BFFF-1A73C72C731D}"/>
              </a:ext>
            </a:extLst>
          </p:cNvPr>
          <p:cNvSpPr>
            <a:spLocks noGrp="1"/>
          </p:cNvSpPr>
          <p:nvPr>
            <p:ph idx="1"/>
          </p:nvPr>
        </p:nvSpPr>
        <p:spPr/>
        <p:txBody>
          <a:bodyPr>
            <a:normAutofit fontScale="92500" lnSpcReduction="10000"/>
          </a:bodyPr>
          <a:lstStyle/>
          <a:p>
            <a:pPr marL="0" indent="0">
              <a:buNone/>
            </a:pPr>
            <a:r>
              <a:rPr lang="en-US" b="1" baseline="30000" dirty="0"/>
              <a:t>9 </a:t>
            </a:r>
            <a:r>
              <a:rPr lang="en-US" dirty="0"/>
              <a:t>“When you come into the land that the Lord your God is giving you, </a:t>
            </a:r>
            <a:r>
              <a:rPr lang="en-US" b="1" dirty="0">
                <a:solidFill>
                  <a:schemeClr val="accent2"/>
                </a:solidFill>
              </a:rPr>
              <a:t>you shall not </a:t>
            </a:r>
            <a:r>
              <a:rPr lang="en-US" dirty="0"/>
              <a:t>learn to follow the abominable practices of those nations. </a:t>
            </a:r>
            <a:r>
              <a:rPr lang="en-US" b="1" baseline="30000" dirty="0"/>
              <a:t>10 </a:t>
            </a:r>
            <a:r>
              <a:rPr lang="en-US" dirty="0"/>
              <a:t>There </a:t>
            </a:r>
            <a:r>
              <a:rPr lang="en-US" b="1" dirty="0">
                <a:solidFill>
                  <a:schemeClr val="accent2"/>
                </a:solidFill>
              </a:rPr>
              <a:t>shall not be found among you</a:t>
            </a:r>
            <a:r>
              <a:rPr lang="en-US" dirty="0"/>
              <a:t> anyone who burns his son or his daughter as an offering, anyone who practices divination or tells fortunes or interprets omens, or a sorcerer </a:t>
            </a:r>
            <a:r>
              <a:rPr lang="en-US" b="1" baseline="30000" dirty="0"/>
              <a:t>11 </a:t>
            </a:r>
            <a:r>
              <a:rPr lang="en-US" dirty="0"/>
              <a:t>or a charmer or a medium or a necromancer or one who inquires of the dead, </a:t>
            </a:r>
            <a:r>
              <a:rPr lang="en-US" b="1" baseline="30000" dirty="0"/>
              <a:t>12 </a:t>
            </a:r>
            <a:r>
              <a:rPr lang="en-US" dirty="0"/>
              <a:t>for whoever does these things is an abomination to the Lord. And because of these abominations the Lord your God is driving them out before you. </a:t>
            </a:r>
            <a:r>
              <a:rPr lang="en-US" b="1" baseline="30000" dirty="0"/>
              <a:t>13 </a:t>
            </a:r>
            <a:r>
              <a:rPr lang="en-US" b="1" dirty="0">
                <a:solidFill>
                  <a:schemeClr val="accent2"/>
                </a:solidFill>
              </a:rPr>
              <a:t>You shall</a:t>
            </a:r>
            <a:r>
              <a:rPr lang="en-US" dirty="0"/>
              <a:t> be blameless before the Lord your God, </a:t>
            </a:r>
            <a:r>
              <a:rPr lang="en-US" b="1" baseline="30000" dirty="0"/>
              <a:t>14 </a:t>
            </a:r>
            <a:r>
              <a:rPr lang="en-US" dirty="0"/>
              <a:t>for these nations, which you are about to dispossess, listen to fortune-tellers and to diviners. But as for you, the Lord your </a:t>
            </a:r>
            <a:r>
              <a:rPr lang="en-US" b="1" dirty="0">
                <a:solidFill>
                  <a:schemeClr val="accent2"/>
                </a:solidFill>
              </a:rPr>
              <a:t>God has not allowed</a:t>
            </a:r>
            <a:r>
              <a:rPr lang="en-US" dirty="0"/>
              <a:t> you to do this. </a:t>
            </a:r>
          </a:p>
          <a:p>
            <a:pPr marL="0" indent="0">
              <a:buNone/>
            </a:pPr>
            <a:r>
              <a:rPr lang="en-US" dirty="0"/>
              <a:t>Deuteronomy 18:9–14</a:t>
            </a:r>
          </a:p>
        </p:txBody>
      </p:sp>
    </p:spTree>
    <p:extLst>
      <p:ext uri="{BB962C8B-B14F-4D97-AF65-F5344CB8AC3E}">
        <p14:creationId xmlns:p14="http://schemas.microsoft.com/office/powerpoint/2010/main" val="25287895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32A8D-D47D-BDB9-C50E-0AF3338F14A4}"/>
              </a:ext>
            </a:extLst>
          </p:cNvPr>
          <p:cNvSpPr>
            <a:spLocks noGrp="1"/>
          </p:cNvSpPr>
          <p:nvPr>
            <p:ph type="title"/>
          </p:nvPr>
        </p:nvSpPr>
        <p:spPr/>
        <p:txBody>
          <a:bodyPr/>
          <a:lstStyle/>
          <a:p>
            <a:r>
              <a:rPr lang="en-US" dirty="0"/>
              <a:t>Warning: Jeremiah</a:t>
            </a:r>
          </a:p>
        </p:txBody>
      </p:sp>
      <p:sp>
        <p:nvSpPr>
          <p:cNvPr id="3" name="Content Placeholder 2">
            <a:extLst>
              <a:ext uri="{FF2B5EF4-FFF2-40B4-BE49-F238E27FC236}">
                <a16:creationId xmlns:a16="http://schemas.microsoft.com/office/drawing/2014/main" id="{C5DDC15E-E877-371A-1B10-281850ED04DB}"/>
              </a:ext>
            </a:extLst>
          </p:cNvPr>
          <p:cNvSpPr>
            <a:spLocks noGrp="1"/>
          </p:cNvSpPr>
          <p:nvPr>
            <p:ph idx="1"/>
          </p:nvPr>
        </p:nvSpPr>
        <p:spPr/>
        <p:txBody>
          <a:bodyPr/>
          <a:lstStyle/>
          <a:p>
            <a:pPr marL="0" indent="0">
              <a:buNone/>
            </a:pPr>
            <a:r>
              <a:rPr lang="en-US" b="1" baseline="30000" dirty="0"/>
              <a:t>5 </a:t>
            </a:r>
            <a:r>
              <a:rPr lang="en-US" dirty="0"/>
              <a:t>saying, ‘</a:t>
            </a:r>
            <a:r>
              <a:rPr lang="en-US" b="1" dirty="0">
                <a:solidFill>
                  <a:schemeClr val="accent2"/>
                </a:solidFill>
              </a:rPr>
              <a:t>Turn now, every one of you</a:t>
            </a:r>
            <a:r>
              <a:rPr lang="en-US" dirty="0"/>
              <a:t>, from his evil way and evil deeds, and dwell upon the land that the Lord has given to you and your fathers from of old and forever. </a:t>
            </a:r>
            <a:r>
              <a:rPr lang="en-US" b="1" baseline="30000" dirty="0"/>
              <a:t>6 </a:t>
            </a:r>
            <a:r>
              <a:rPr lang="en-US" b="1" dirty="0">
                <a:solidFill>
                  <a:schemeClr val="accent2"/>
                </a:solidFill>
              </a:rPr>
              <a:t>Do not </a:t>
            </a:r>
            <a:r>
              <a:rPr lang="en-US" dirty="0"/>
              <a:t>go after other gods to serve and worship them, or provoke me to anger with the work of your hands. Then I will do you no harm.’ </a:t>
            </a:r>
            <a:r>
              <a:rPr lang="en-US" b="1" baseline="30000" dirty="0"/>
              <a:t>7 </a:t>
            </a:r>
            <a:r>
              <a:rPr lang="en-US" dirty="0"/>
              <a:t>Yet you have not listened to me, declares the Lord, that you might provoke me to anger with the work of your hands to your own harm. </a:t>
            </a:r>
          </a:p>
          <a:p>
            <a:pPr marL="0" indent="0">
              <a:buNone/>
            </a:pPr>
            <a:r>
              <a:rPr lang="en-US" dirty="0"/>
              <a:t>Jeremiah 25:5–7</a:t>
            </a:r>
          </a:p>
        </p:txBody>
      </p:sp>
    </p:spTree>
    <p:extLst>
      <p:ext uri="{BB962C8B-B14F-4D97-AF65-F5344CB8AC3E}">
        <p14:creationId xmlns:p14="http://schemas.microsoft.com/office/powerpoint/2010/main" val="2179821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B2239-1ADD-9FDC-EDEB-B937BC3433D5}"/>
              </a:ext>
            </a:extLst>
          </p:cNvPr>
          <p:cNvSpPr>
            <a:spLocks noGrp="1"/>
          </p:cNvSpPr>
          <p:nvPr>
            <p:ph type="title"/>
          </p:nvPr>
        </p:nvSpPr>
        <p:spPr/>
        <p:txBody>
          <a:bodyPr/>
          <a:lstStyle/>
          <a:p>
            <a:r>
              <a:rPr lang="en-US" dirty="0"/>
              <a:t>Warning: Jeremiah</a:t>
            </a:r>
          </a:p>
        </p:txBody>
      </p:sp>
      <p:sp>
        <p:nvSpPr>
          <p:cNvPr id="3" name="Content Placeholder 2">
            <a:extLst>
              <a:ext uri="{FF2B5EF4-FFF2-40B4-BE49-F238E27FC236}">
                <a16:creationId xmlns:a16="http://schemas.microsoft.com/office/drawing/2014/main" id="{BA2D1FD6-D72C-FA81-F9BB-69F1F387E7D7}"/>
              </a:ext>
            </a:extLst>
          </p:cNvPr>
          <p:cNvSpPr>
            <a:spLocks noGrp="1"/>
          </p:cNvSpPr>
          <p:nvPr>
            <p:ph idx="1"/>
          </p:nvPr>
        </p:nvSpPr>
        <p:spPr/>
        <p:txBody>
          <a:bodyPr/>
          <a:lstStyle/>
          <a:p>
            <a:pPr marL="0" indent="0">
              <a:buNone/>
            </a:pPr>
            <a:r>
              <a:rPr lang="en-US" b="1" baseline="30000" dirty="0"/>
              <a:t>15 </a:t>
            </a:r>
            <a:r>
              <a:rPr lang="en-US" b="1" dirty="0">
                <a:solidFill>
                  <a:schemeClr val="accent2"/>
                </a:solidFill>
              </a:rPr>
              <a:t>I have sent to you all my servants the prophets, sending them persistently</a:t>
            </a:r>
            <a:r>
              <a:rPr lang="en-US" dirty="0"/>
              <a:t>, saying, ‘Turn now every one of you from his evil way, and amend your deeds, and do not go after other gods to serve them, and then you shall dwell in the land that I gave to you and your fathers.’ But you did not incline your ear or listen to me.</a:t>
            </a:r>
          </a:p>
          <a:p>
            <a:pPr marL="0" indent="0">
              <a:buNone/>
            </a:pPr>
            <a:r>
              <a:rPr lang="en-US" dirty="0"/>
              <a:t>Jeremiah 35:15.</a:t>
            </a:r>
          </a:p>
        </p:txBody>
      </p:sp>
    </p:spTree>
    <p:extLst>
      <p:ext uri="{BB962C8B-B14F-4D97-AF65-F5344CB8AC3E}">
        <p14:creationId xmlns:p14="http://schemas.microsoft.com/office/powerpoint/2010/main" val="1679297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216D7-5639-D8E4-CD4F-9392553E3B9E}"/>
              </a:ext>
            </a:extLst>
          </p:cNvPr>
          <p:cNvSpPr>
            <a:spLocks noGrp="1"/>
          </p:cNvSpPr>
          <p:nvPr>
            <p:ph type="title"/>
          </p:nvPr>
        </p:nvSpPr>
        <p:spPr/>
        <p:txBody>
          <a:bodyPr/>
          <a:lstStyle/>
          <a:p>
            <a:r>
              <a:rPr lang="en-US" dirty="0"/>
              <a:t>Provoke</a:t>
            </a:r>
          </a:p>
        </p:txBody>
      </p:sp>
      <p:sp>
        <p:nvSpPr>
          <p:cNvPr id="3" name="Content Placeholder 2">
            <a:extLst>
              <a:ext uri="{FF2B5EF4-FFF2-40B4-BE49-F238E27FC236}">
                <a16:creationId xmlns:a16="http://schemas.microsoft.com/office/drawing/2014/main" id="{367E3EDD-A3DD-A4F0-F505-C528B1B0022B}"/>
              </a:ext>
            </a:extLst>
          </p:cNvPr>
          <p:cNvSpPr>
            <a:spLocks noGrp="1"/>
          </p:cNvSpPr>
          <p:nvPr>
            <p:ph idx="1"/>
          </p:nvPr>
        </p:nvSpPr>
        <p:spPr/>
        <p:txBody>
          <a:bodyPr>
            <a:normAutofit lnSpcReduction="10000"/>
          </a:bodyPr>
          <a:lstStyle/>
          <a:p>
            <a:pPr marL="0" indent="0">
              <a:buNone/>
            </a:pPr>
            <a:r>
              <a:rPr lang="en-US" b="1" baseline="30000" dirty="0"/>
              <a:t>21 </a:t>
            </a:r>
            <a:r>
              <a:rPr lang="en-US" dirty="0"/>
              <a:t> They have made me jealous with what is no god; </a:t>
            </a:r>
          </a:p>
          <a:p>
            <a:pPr marL="0" indent="0">
              <a:buNone/>
            </a:pPr>
            <a:r>
              <a:rPr lang="en-US" dirty="0"/>
              <a:t>they have </a:t>
            </a:r>
            <a:r>
              <a:rPr lang="en-US" b="1" dirty="0">
                <a:solidFill>
                  <a:schemeClr val="accent2"/>
                </a:solidFill>
              </a:rPr>
              <a:t>provoked</a:t>
            </a:r>
            <a:r>
              <a:rPr lang="en-US" dirty="0"/>
              <a:t> me to anger with their idols. </a:t>
            </a:r>
          </a:p>
          <a:p>
            <a:pPr marL="0" indent="0">
              <a:buNone/>
            </a:pPr>
            <a:r>
              <a:rPr lang="en-US" dirty="0"/>
              <a:t>So I will make them jealous with those who are no people; </a:t>
            </a:r>
          </a:p>
          <a:p>
            <a:pPr marL="0" indent="0">
              <a:buNone/>
            </a:pPr>
            <a:r>
              <a:rPr lang="en-US" dirty="0"/>
              <a:t>I will </a:t>
            </a:r>
            <a:r>
              <a:rPr lang="en-US" b="1" dirty="0">
                <a:solidFill>
                  <a:schemeClr val="accent2"/>
                </a:solidFill>
              </a:rPr>
              <a:t>provoke</a:t>
            </a:r>
            <a:r>
              <a:rPr lang="en-US" dirty="0"/>
              <a:t> them to anger with a foolish nation. </a:t>
            </a:r>
          </a:p>
          <a:p>
            <a:pPr marL="0" indent="0">
              <a:buNone/>
            </a:pPr>
            <a:r>
              <a:rPr lang="en-US" b="1" baseline="30000" dirty="0"/>
              <a:t>22 </a:t>
            </a:r>
            <a:r>
              <a:rPr lang="en-US" dirty="0"/>
              <a:t> For a fire is kindled by my anger, </a:t>
            </a:r>
          </a:p>
          <a:p>
            <a:pPr marL="0" indent="0">
              <a:buNone/>
            </a:pPr>
            <a:r>
              <a:rPr lang="en-US" dirty="0"/>
              <a:t>and it burns to the depths of </a:t>
            </a:r>
            <a:r>
              <a:rPr lang="en-US" dirty="0" err="1"/>
              <a:t>Sheol</a:t>
            </a:r>
            <a:r>
              <a:rPr lang="en-US" dirty="0"/>
              <a:t>, </a:t>
            </a:r>
          </a:p>
          <a:p>
            <a:pPr marL="0" indent="0">
              <a:buNone/>
            </a:pPr>
            <a:r>
              <a:rPr lang="en-US" dirty="0"/>
              <a:t>devours the earth and its increase, </a:t>
            </a:r>
          </a:p>
          <a:p>
            <a:pPr marL="0" indent="0">
              <a:buNone/>
            </a:pPr>
            <a:r>
              <a:rPr lang="en-US" dirty="0"/>
              <a:t>and sets on fire the foundations of the mountains. </a:t>
            </a:r>
          </a:p>
          <a:p>
            <a:pPr marL="0" indent="0">
              <a:buNone/>
            </a:pPr>
            <a:r>
              <a:rPr lang="en-US" dirty="0"/>
              <a:t>Deuteronomy 32:21–22</a:t>
            </a:r>
          </a:p>
        </p:txBody>
      </p:sp>
    </p:spTree>
    <p:extLst>
      <p:ext uri="{BB962C8B-B14F-4D97-AF65-F5344CB8AC3E}">
        <p14:creationId xmlns:p14="http://schemas.microsoft.com/office/powerpoint/2010/main" val="7421168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5D031-1327-B329-C00A-13F7DF569CE7}"/>
              </a:ext>
            </a:extLst>
          </p:cNvPr>
          <p:cNvSpPr>
            <a:spLocks noGrp="1"/>
          </p:cNvSpPr>
          <p:nvPr>
            <p:ph type="title"/>
          </p:nvPr>
        </p:nvSpPr>
        <p:spPr/>
        <p:txBody>
          <a:bodyPr/>
          <a:lstStyle/>
          <a:p>
            <a:r>
              <a:rPr lang="en-US" dirty="0"/>
              <a:t>Idol</a:t>
            </a:r>
          </a:p>
        </p:txBody>
      </p:sp>
      <p:sp>
        <p:nvSpPr>
          <p:cNvPr id="3" name="Content Placeholder 2">
            <a:extLst>
              <a:ext uri="{FF2B5EF4-FFF2-40B4-BE49-F238E27FC236}">
                <a16:creationId xmlns:a16="http://schemas.microsoft.com/office/drawing/2014/main" id="{1F62DDC4-F4AF-E349-5FFE-819BE5462D86}"/>
              </a:ext>
            </a:extLst>
          </p:cNvPr>
          <p:cNvSpPr>
            <a:spLocks noGrp="1"/>
          </p:cNvSpPr>
          <p:nvPr>
            <p:ph idx="1"/>
          </p:nvPr>
        </p:nvSpPr>
        <p:spPr/>
        <p:txBody>
          <a:bodyPr/>
          <a:lstStyle/>
          <a:p>
            <a:pPr marL="0" indent="0">
              <a:buNone/>
            </a:pPr>
            <a:r>
              <a:rPr lang="en-US" dirty="0"/>
              <a:t> </a:t>
            </a:r>
            <a:r>
              <a:rPr lang="en-US" b="1" baseline="30000" dirty="0"/>
              <a:t>37 </a:t>
            </a:r>
            <a:r>
              <a:rPr lang="en-US" dirty="0"/>
              <a:t>For they </a:t>
            </a:r>
            <a:r>
              <a:rPr lang="en-US" b="1" dirty="0">
                <a:solidFill>
                  <a:schemeClr val="accent2"/>
                </a:solidFill>
              </a:rPr>
              <a:t>have committed adultery</a:t>
            </a:r>
            <a:r>
              <a:rPr lang="en-US" dirty="0"/>
              <a:t>, and blood is on their hands. With their idols they </a:t>
            </a:r>
            <a:r>
              <a:rPr lang="en-US" b="1" dirty="0">
                <a:solidFill>
                  <a:schemeClr val="accent2"/>
                </a:solidFill>
              </a:rPr>
              <a:t>have committed adultery</a:t>
            </a:r>
            <a:r>
              <a:rPr lang="en-US" dirty="0"/>
              <a:t>, and they have even offered up to them for food the children whom they had borne to me. </a:t>
            </a:r>
            <a:r>
              <a:rPr lang="en-US" b="1" baseline="30000" dirty="0"/>
              <a:t>38 </a:t>
            </a:r>
            <a:r>
              <a:rPr lang="en-US" dirty="0"/>
              <a:t>Moreover, this they have done to me: they have </a:t>
            </a:r>
            <a:r>
              <a:rPr lang="en-US" b="1" dirty="0">
                <a:solidFill>
                  <a:schemeClr val="accent2"/>
                </a:solidFill>
              </a:rPr>
              <a:t>defiled my sanctuary </a:t>
            </a:r>
            <a:r>
              <a:rPr lang="en-US" dirty="0"/>
              <a:t>on the same day and </a:t>
            </a:r>
            <a:r>
              <a:rPr lang="en-US" b="1" dirty="0">
                <a:solidFill>
                  <a:schemeClr val="accent2"/>
                </a:solidFill>
              </a:rPr>
              <a:t>profaned my Sabbaths</a:t>
            </a:r>
            <a:r>
              <a:rPr lang="en-US" dirty="0"/>
              <a:t>. </a:t>
            </a:r>
            <a:r>
              <a:rPr lang="en-US" b="1" baseline="30000" dirty="0"/>
              <a:t>39 </a:t>
            </a:r>
            <a:r>
              <a:rPr lang="en-US" dirty="0"/>
              <a:t>For when they had </a:t>
            </a:r>
            <a:r>
              <a:rPr lang="en-US" b="1" dirty="0">
                <a:solidFill>
                  <a:schemeClr val="accent2"/>
                </a:solidFill>
              </a:rPr>
              <a:t>slaughtered their children in sacrifice to their idols</a:t>
            </a:r>
            <a:r>
              <a:rPr lang="en-US" dirty="0"/>
              <a:t>, on the same day they </a:t>
            </a:r>
            <a:r>
              <a:rPr lang="en-US" b="1" dirty="0">
                <a:solidFill>
                  <a:schemeClr val="accent2"/>
                </a:solidFill>
              </a:rPr>
              <a:t>came into my sanctuary to profane it</a:t>
            </a:r>
            <a:r>
              <a:rPr lang="en-US" dirty="0"/>
              <a:t>. And behold, this is what they did in my house. </a:t>
            </a:r>
          </a:p>
          <a:p>
            <a:pPr marL="0" indent="0">
              <a:buNone/>
            </a:pPr>
            <a:r>
              <a:rPr lang="en-US" dirty="0"/>
              <a:t>Ezekiel 23:36–39</a:t>
            </a:r>
          </a:p>
        </p:txBody>
      </p:sp>
    </p:spTree>
    <p:extLst>
      <p:ext uri="{BB962C8B-B14F-4D97-AF65-F5344CB8AC3E}">
        <p14:creationId xmlns:p14="http://schemas.microsoft.com/office/powerpoint/2010/main" val="20253909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571B2-B5B1-7A87-555C-75B4B0829147}"/>
              </a:ext>
            </a:extLst>
          </p:cNvPr>
          <p:cNvSpPr>
            <a:spLocks noGrp="1"/>
          </p:cNvSpPr>
          <p:nvPr>
            <p:ph type="title"/>
          </p:nvPr>
        </p:nvSpPr>
        <p:spPr/>
        <p:txBody>
          <a:bodyPr/>
          <a:lstStyle/>
          <a:p>
            <a:r>
              <a:rPr lang="en-US" dirty="0"/>
              <a:t>God’s Judgement</a:t>
            </a:r>
          </a:p>
        </p:txBody>
      </p:sp>
      <p:sp>
        <p:nvSpPr>
          <p:cNvPr id="3" name="Content Placeholder 2">
            <a:extLst>
              <a:ext uri="{FF2B5EF4-FFF2-40B4-BE49-F238E27FC236}">
                <a16:creationId xmlns:a16="http://schemas.microsoft.com/office/drawing/2014/main" id="{5AF288F4-4390-8D01-A9A8-DCD0AD4F47F1}"/>
              </a:ext>
            </a:extLst>
          </p:cNvPr>
          <p:cNvSpPr>
            <a:spLocks noGrp="1"/>
          </p:cNvSpPr>
          <p:nvPr>
            <p:ph idx="1"/>
          </p:nvPr>
        </p:nvSpPr>
        <p:spPr/>
        <p:txBody>
          <a:bodyPr/>
          <a:lstStyle/>
          <a:p>
            <a:pPr marL="0" indent="0">
              <a:buNone/>
            </a:pPr>
            <a:r>
              <a:rPr lang="en-US" b="1" baseline="30000" dirty="0"/>
              <a:t>8 </a:t>
            </a:r>
            <a:r>
              <a:rPr lang="en-US" dirty="0"/>
              <a:t>She saw that for all the adulteries of that faithless one, Israel, I had sent her away with a decree of divorce. Yet her treacherous sister Judah did not fear, but she too went and played the whore. </a:t>
            </a:r>
            <a:r>
              <a:rPr lang="en-US" b="1" baseline="30000" dirty="0"/>
              <a:t>9 </a:t>
            </a:r>
            <a:r>
              <a:rPr lang="en-US" dirty="0"/>
              <a:t>Because she took her whoredom lightly, she polluted the land, committing adultery with stone and tree. </a:t>
            </a:r>
            <a:r>
              <a:rPr lang="en-US" b="1" baseline="30000" dirty="0"/>
              <a:t>10 </a:t>
            </a:r>
            <a:r>
              <a:rPr lang="en-US" dirty="0"/>
              <a:t>Yet for all this her treacherous sister Judah did not return to me with her whole heart, but in pretense, declares the Lord.” </a:t>
            </a:r>
          </a:p>
          <a:p>
            <a:pPr marL="0" indent="0">
              <a:buNone/>
            </a:pPr>
            <a:r>
              <a:rPr lang="en-US" dirty="0"/>
              <a:t>Jeremiah 3:8–10</a:t>
            </a:r>
          </a:p>
        </p:txBody>
      </p:sp>
    </p:spTree>
    <p:extLst>
      <p:ext uri="{BB962C8B-B14F-4D97-AF65-F5344CB8AC3E}">
        <p14:creationId xmlns:p14="http://schemas.microsoft.com/office/powerpoint/2010/main" val="38375526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90487-DA16-E1E1-A49A-0C4536FEAA58}"/>
              </a:ext>
            </a:extLst>
          </p:cNvPr>
          <p:cNvSpPr>
            <a:spLocks noGrp="1"/>
          </p:cNvSpPr>
          <p:nvPr>
            <p:ph type="title"/>
          </p:nvPr>
        </p:nvSpPr>
        <p:spPr/>
        <p:txBody>
          <a:bodyPr/>
          <a:lstStyle/>
          <a:p>
            <a:r>
              <a:rPr lang="en-US" dirty="0"/>
              <a:t>God’s Judgement</a:t>
            </a:r>
          </a:p>
        </p:txBody>
      </p:sp>
      <p:sp>
        <p:nvSpPr>
          <p:cNvPr id="3" name="Content Placeholder 2">
            <a:extLst>
              <a:ext uri="{FF2B5EF4-FFF2-40B4-BE49-F238E27FC236}">
                <a16:creationId xmlns:a16="http://schemas.microsoft.com/office/drawing/2014/main" id="{63E67154-F7F2-7E1A-F663-D55A2946D3B2}"/>
              </a:ext>
            </a:extLst>
          </p:cNvPr>
          <p:cNvSpPr>
            <a:spLocks noGrp="1"/>
          </p:cNvSpPr>
          <p:nvPr>
            <p:ph idx="1"/>
          </p:nvPr>
        </p:nvSpPr>
        <p:spPr/>
        <p:txBody>
          <a:bodyPr/>
          <a:lstStyle/>
          <a:p>
            <a:pPr marL="0" indent="0">
              <a:buNone/>
            </a:pPr>
            <a:r>
              <a:rPr lang="en-US" b="1" baseline="30000" dirty="0"/>
              <a:t>3 </a:t>
            </a:r>
            <a:r>
              <a:rPr lang="en-US" dirty="0"/>
              <a:t>And </a:t>
            </a:r>
            <a:r>
              <a:rPr lang="en-US" b="1" dirty="0">
                <a:solidFill>
                  <a:schemeClr val="accent2"/>
                </a:solidFill>
              </a:rPr>
              <a:t>the anger of the Lord was kindled </a:t>
            </a:r>
            <a:r>
              <a:rPr lang="en-US" dirty="0"/>
              <a:t>against Israel, and </a:t>
            </a:r>
            <a:r>
              <a:rPr lang="en-US" b="1" dirty="0">
                <a:solidFill>
                  <a:schemeClr val="accent2"/>
                </a:solidFill>
              </a:rPr>
              <a:t>he gave them continually into the hand </a:t>
            </a:r>
            <a:r>
              <a:rPr lang="en-US" dirty="0"/>
              <a:t>of </a:t>
            </a:r>
            <a:r>
              <a:rPr lang="en-US" dirty="0" err="1"/>
              <a:t>Hazael</a:t>
            </a:r>
            <a:r>
              <a:rPr lang="en-US" dirty="0"/>
              <a:t> king of Syria and into the hand of Ben-</a:t>
            </a:r>
            <a:r>
              <a:rPr lang="en-US" dirty="0" err="1"/>
              <a:t>hadad</a:t>
            </a:r>
            <a:r>
              <a:rPr lang="en-US" dirty="0"/>
              <a:t> the son of </a:t>
            </a:r>
            <a:r>
              <a:rPr lang="en-US" dirty="0" err="1"/>
              <a:t>Hazael</a:t>
            </a:r>
            <a:endParaRPr lang="en-US" dirty="0"/>
          </a:p>
          <a:p>
            <a:pPr marL="0" indent="0">
              <a:buNone/>
            </a:pPr>
            <a:r>
              <a:rPr lang="en-US" dirty="0"/>
              <a:t>2 Kings 13:3</a:t>
            </a:r>
          </a:p>
        </p:txBody>
      </p:sp>
    </p:spTree>
    <p:extLst>
      <p:ext uri="{BB962C8B-B14F-4D97-AF65-F5344CB8AC3E}">
        <p14:creationId xmlns:p14="http://schemas.microsoft.com/office/powerpoint/2010/main" val="32163413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EE33E-0701-6BCD-E998-98535DC9371D}"/>
              </a:ext>
            </a:extLst>
          </p:cNvPr>
          <p:cNvSpPr>
            <a:spLocks noGrp="1"/>
          </p:cNvSpPr>
          <p:nvPr>
            <p:ph type="title"/>
          </p:nvPr>
        </p:nvSpPr>
        <p:spPr/>
        <p:txBody>
          <a:bodyPr/>
          <a:lstStyle/>
          <a:p>
            <a:r>
              <a:rPr lang="en-US" dirty="0"/>
              <a:t>God’s Judgement</a:t>
            </a:r>
          </a:p>
        </p:txBody>
      </p:sp>
      <p:sp>
        <p:nvSpPr>
          <p:cNvPr id="3" name="Content Placeholder 2">
            <a:extLst>
              <a:ext uri="{FF2B5EF4-FFF2-40B4-BE49-F238E27FC236}">
                <a16:creationId xmlns:a16="http://schemas.microsoft.com/office/drawing/2014/main" id="{1E9D6D05-3339-908D-2C85-EF74F56182D3}"/>
              </a:ext>
            </a:extLst>
          </p:cNvPr>
          <p:cNvSpPr>
            <a:spLocks noGrp="1"/>
          </p:cNvSpPr>
          <p:nvPr>
            <p:ph idx="1"/>
          </p:nvPr>
        </p:nvSpPr>
        <p:spPr/>
        <p:txBody>
          <a:bodyPr/>
          <a:lstStyle/>
          <a:p>
            <a:pPr marL="0" indent="0">
              <a:buNone/>
            </a:pPr>
            <a:r>
              <a:rPr lang="en-US" b="1" baseline="30000" dirty="0"/>
              <a:t>29 </a:t>
            </a:r>
            <a:r>
              <a:rPr lang="en-US" dirty="0"/>
              <a:t>In the days of </a:t>
            </a:r>
            <a:r>
              <a:rPr lang="en-US" dirty="0" err="1"/>
              <a:t>Pekah</a:t>
            </a:r>
            <a:r>
              <a:rPr lang="en-US" dirty="0"/>
              <a:t> king of Israel, Tiglath-</a:t>
            </a:r>
            <a:r>
              <a:rPr lang="en-US" dirty="0" err="1"/>
              <a:t>pileser</a:t>
            </a:r>
            <a:r>
              <a:rPr lang="en-US" dirty="0"/>
              <a:t> king of Assyria came and captured </a:t>
            </a:r>
            <a:r>
              <a:rPr lang="en-US" dirty="0" err="1"/>
              <a:t>Ijon</a:t>
            </a:r>
            <a:r>
              <a:rPr lang="en-US" dirty="0"/>
              <a:t>, Abel-</a:t>
            </a:r>
            <a:r>
              <a:rPr lang="en-US" dirty="0" err="1"/>
              <a:t>beth</a:t>
            </a:r>
            <a:r>
              <a:rPr lang="en-US" dirty="0"/>
              <a:t>-</a:t>
            </a:r>
            <a:r>
              <a:rPr lang="en-US" dirty="0" err="1"/>
              <a:t>maacah</a:t>
            </a:r>
            <a:r>
              <a:rPr lang="en-US" dirty="0"/>
              <a:t>, </a:t>
            </a:r>
            <a:r>
              <a:rPr lang="en-US" dirty="0" err="1"/>
              <a:t>Janoah</a:t>
            </a:r>
            <a:r>
              <a:rPr lang="en-US" dirty="0"/>
              <a:t>, </a:t>
            </a:r>
            <a:r>
              <a:rPr lang="en-US" dirty="0" err="1"/>
              <a:t>Kedesh</a:t>
            </a:r>
            <a:r>
              <a:rPr lang="en-US" dirty="0"/>
              <a:t>, Hazor, Gilead, and Galilee, all the land of Naphtali, and </a:t>
            </a:r>
            <a:r>
              <a:rPr lang="en-US" b="1" dirty="0">
                <a:solidFill>
                  <a:schemeClr val="accent2"/>
                </a:solidFill>
              </a:rPr>
              <a:t>he carried the people captive </a:t>
            </a:r>
            <a:r>
              <a:rPr lang="en-US" dirty="0"/>
              <a:t>to Assyria. </a:t>
            </a:r>
            <a:r>
              <a:rPr lang="en-US" b="1" baseline="30000" dirty="0"/>
              <a:t>30 </a:t>
            </a:r>
            <a:r>
              <a:rPr lang="en-US" dirty="0"/>
              <a:t>Then Hoshea the son of </a:t>
            </a:r>
            <a:r>
              <a:rPr lang="en-US" dirty="0" err="1"/>
              <a:t>Elah</a:t>
            </a:r>
            <a:r>
              <a:rPr lang="en-US" dirty="0"/>
              <a:t> made a conspiracy against </a:t>
            </a:r>
            <a:r>
              <a:rPr lang="en-US" dirty="0" err="1"/>
              <a:t>Pekah</a:t>
            </a:r>
            <a:r>
              <a:rPr lang="en-US" dirty="0"/>
              <a:t> the son of </a:t>
            </a:r>
            <a:r>
              <a:rPr lang="en-US" dirty="0" err="1"/>
              <a:t>Remaliah</a:t>
            </a:r>
            <a:r>
              <a:rPr lang="en-US" dirty="0"/>
              <a:t> and struck him down and put him to death and reigned in his place, in the twentieth year of Jotham the son of Uzziah.</a:t>
            </a:r>
          </a:p>
          <a:p>
            <a:pPr marL="0" indent="0">
              <a:buNone/>
            </a:pPr>
            <a:r>
              <a:rPr lang="en-US" dirty="0"/>
              <a:t>2 Kings 15:29–30</a:t>
            </a:r>
          </a:p>
        </p:txBody>
      </p:sp>
    </p:spTree>
    <p:extLst>
      <p:ext uri="{BB962C8B-B14F-4D97-AF65-F5344CB8AC3E}">
        <p14:creationId xmlns:p14="http://schemas.microsoft.com/office/powerpoint/2010/main" val="36866703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1F0FA-299B-8230-8A52-3F59F7EEB1E4}"/>
              </a:ext>
            </a:extLst>
          </p:cNvPr>
          <p:cNvSpPr>
            <a:spLocks noGrp="1"/>
          </p:cNvSpPr>
          <p:nvPr>
            <p:ph type="title"/>
          </p:nvPr>
        </p:nvSpPr>
        <p:spPr/>
        <p:txBody>
          <a:bodyPr/>
          <a:lstStyle/>
          <a:p>
            <a:r>
              <a:rPr lang="en-US" dirty="0"/>
              <a:t>Sin</a:t>
            </a:r>
          </a:p>
        </p:txBody>
      </p:sp>
      <p:sp>
        <p:nvSpPr>
          <p:cNvPr id="3" name="Content Placeholder 2">
            <a:extLst>
              <a:ext uri="{FF2B5EF4-FFF2-40B4-BE49-F238E27FC236}">
                <a16:creationId xmlns:a16="http://schemas.microsoft.com/office/drawing/2014/main" id="{0145C251-C38C-F6B0-4393-274DE34C7AFE}"/>
              </a:ext>
            </a:extLst>
          </p:cNvPr>
          <p:cNvSpPr>
            <a:spLocks noGrp="1"/>
          </p:cNvSpPr>
          <p:nvPr>
            <p:ph idx="1"/>
          </p:nvPr>
        </p:nvSpPr>
        <p:spPr/>
        <p:txBody>
          <a:bodyPr/>
          <a:lstStyle/>
          <a:p>
            <a:pPr marL="0" indent="0">
              <a:buNone/>
            </a:pPr>
            <a:r>
              <a:rPr lang="en-US" b="1" baseline="30000" dirty="0"/>
              <a:t>3 </a:t>
            </a:r>
            <a:r>
              <a:rPr lang="en-US" dirty="0"/>
              <a:t>but </a:t>
            </a:r>
            <a:r>
              <a:rPr lang="en-US" b="1" dirty="0">
                <a:solidFill>
                  <a:schemeClr val="accent2"/>
                </a:solidFill>
              </a:rPr>
              <a:t>he walked in the way of the kings of Israel</a:t>
            </a:r>
            <a:r>
              <a:rPr lang="en-US" dirty="0"/>
              <a:t>. He even </a:t>
            </a:r>
            <a:r>
              <a:rPr lang="en-US" b="1" dirty="0">
                <a:solidFill>
                  <a:schemeClr val="accent2"/>
                </a:solidFill>
              </a:rPr>
              <a:t>burned his son as an offering</a:t>
            </a:r>
            <a:r>
              <a:rPr lang="en-US" dirty="0"/>
              <a:t>, according to the despicable practices of the nations whom the Lord drove out before the people of Israel. </a:t>
            </a:r>
            <a:r>
              <a:rPr lang="en-US" b="1" baseline="30000" dirty="0"/>
              <a:t>4 </a:t>
            </a:r>
            <a:r>
              <a:rPr lang="en-US" dirty="0"/>
              <a:t>And he sacrificed and made offerings on the high places and on the hills and under every green tree. </a:t>
            </a:r>
          </a:p>
          <a:p>
            <a:pPr marL="0" indent="0">
              <a:buNone/>
            </a:pPr>
            <a:r>
              <a:rPr lang="en-US" dirty="0"/>
              <a:t>2 Kings 16:3–4</a:t>
            </a:r>
          </a:p>
          <a:p>
            <a:pPr marL="0" indent="0">
              <a:buNone/>
            </a:pPr>
            <a:endParaRPr lang="en-US" dirty="0"/>
          </a:p>
        </p:txBody>
      </p:sp>
    </p:spTree>
    <p:extLst>
      <p:ext uri="{BB962C8B-B14F-4D97-AF65-F5344CB8AC3E}">
        <p14:creationId xmlns:p14="http://schemas.microsoft.com/office/powerpoint/2010/main" val="1336052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Traffic Signs - Idaho Regulatory Signs | Advanced Sign">
            <a:extLst>
              <a:ext uri="{FF2B5EF4-FFF2-40B4-BE49-F238E27FC236}">
                <a16:creationId xmlns:a16="http://schemas.microsoft.com/office/drawing/2014/main" id="{BA22226E-79AE-6C38-A3B9-8ED1D6AEBA8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000964" y="643467"/>
            <a:ext cx="6190071"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591785"/>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65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descr="You Have Been Warned - Salt and Ice Challenge">
            <a:hlinkClick r:id="" action="ppaction://media"/>
            <a:extLst>
              <a:ext uri="{FF2B5EF4-FFF2-40B4-BE49-F238E27FC236}">
                <a16:creationId xmlns:a16="http://schemas.microsoft.com/office/drawing/2014/main" id="{E60BE90D-08BF-8A83-230A-C87CA90DBC27}"/>
              </a:ext>
            </a:extLst>
          </p:cNvPr>
          <p:cNvPicPr>
            <a:picLocks noGrp="1" noRot="1" noChangeAspect="1"/>
          </p:cNvPicPr>
          <p:nvPr>
            <p:ph idx="1"/>
            <a:videoFile r:link="rId1"/>
          </p:nvPr>
        </p:nvPicPr>
        <p:blipFill>
          <a:blip r:embed="rId3"/>
          <a:stretch>
            <a:fillRect/>
          </a:stretch>
        </p:blipFill>
        <p:spPr>
          <a:xfrm>
            <a:off x="1165853" y="643467"/>
            <a:ext cx="9860293" cy="5571066"/>
          </a:xfrm>
          <a:prstGeom prst="rect">
            <a:avLst/>
          </a:prstGeom>
        </p:spPr>
      </p:pic>
    </p:spTree>
    <p:extLst>
      <p:ext uri="{BB962C8B-B14F-4D97-AF65-F5344CB8AC3E}">
        <p14:creationId xmlns:p14="http://schemas.microsoft.com/office/powerpoint/2010/main" val="244690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25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descr="Hottest Chilli in the World - Ghost Chilli Challenge - You Have Been Warned">
            <a:hlinkClick r:id="" action="ppaction://media"/>
            <a:extLst>
              <a:ext uri="{FF2B5EF4-FFF2-40B4-BE49-F238E27FC236}">
                <a16:creationId xmlns:a16="http://schemas.microsoft.com/office/drawing/2014/main" id="{09BD619A-4FC4-0049-564C-8D42A40291D1}"/>
              </a:ext>
            </a:extLst>
          </p:cNvPr>
          <p:cNvPicPr>
            <a:picLocks noGrp="1" noRot="1" noChangeAspect="1"/>
          </p:cNvPicPr>
          <p:nvPr>
            <p:ph idx="1"/>
            <a:videoFile r:link="rId1"/>
          </p:nvPr>
        </p:nvPicPr>
        <p:blipFill>
          <a:blip r:embed="rId3"/>
          <a:stretch>
            <a:fillRect/>
          </a:stretch>
        </p:blipFill>
        <p:spPr>
          <a:xfrm>
            <a:off x="1165853" y="643467"/>
            <a:ext cx="9860293" cy="5571066"/>
          </a:xfrm>
          <a:prstGeom prst="rect">
            <a:avLst/>
          </a:prstGeom>
        </p:spPr>
      </p:pic>
    </p:spTree>
    <p:extLst>
      <p:ext uri="{BB962C8B-B14F-4D97-AF65-F5344CB8AC3E}">
        <p14:creationId xmlns:p14="http://schemas.microsoft.com/office/powerpoint/2010/main" val="41224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Signs">
            <a:extLst>
              <a:ext uri="{FF2B5EF4-FFF2-40B4-BE49-F238E27FC236}">
                <a16:creationId xmlns:a16="http://schemas.microsoft.com/office/drawing/2014/main" id="{170BF7D8-1FAE-5885-033B-04B4809D220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307062" y="643467"/>
            <a:ext cx="5577876"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400585"/>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Triangle Warning Sign, Traffic Sign, Road Sign, Danger Ahead, Caution,  Dangerous, Bridge Is Out, Cliff Ahead, Road Ends, png | PNGWing">
            <a:extLst>
              <a:ext uri="{FF2B5EF4-FFF2-40B4-BE49-F238E27FC236}">
                <a16:creationId xmlns:a16="http://schemas.microsoft.com/office/drawing/2014/main" id="{F6E9D3AE-6136-4C38-0C6D-1397884FAA89}"/>
              </a:ext>
            </a:extLst>
          </p:cNvPr>
          <p:cNvPicPr>
            <a:picLocks noGrp="1" noChangeAspect="1" noChangeArrowheads="1"/>
          </p:cNvPicPr>
          <p:nvPr>
            <p:ph idx="1"/>
          </p:nvPr>
        </p:nvPicPr>
        <p:blipFill>
          <a:blip r:embed="rId4">
            <a:extLst>
              <a:ext uri="{BEBA8EAE-BF5A-486C-A8C5-ECC9F3942E4B}">
                <a14:imgProps xmlns:a14="http://schemas.microsoft.com/office/drawing/2010/main">
                  <a14:imgLayer r:embed="rId5">
                    <a14:imgEffect>
                      <a14:backgroundRemoval t="4284" b="96573" l="2174" r="96848">
                        <a14:foregroundMark x1="19674" y1="59119" x2="26087" y2="40514"/>
                        <a14:foregroundMark x1="50217" y1="7099" x2="81304" y2="55569"/>
                        <a14:foregroundMark x1="81304" y1="55569" x2="86522" y2="76989"/>
                        <a14:foregroundMark x1="86522" y1="76989" x2="89674" y2="81151"/>
                        <a14:foregroundMark x1="48804" y1="4406" x2="30652" y2="39657"/>
                        <a14:foregroundMark x1="16739" y1="67197" x2="7500" y2="93880"/>
                        <a14:foregroundMark x1="18261" y1="94859" x2="49348" y2="96206"/>
                        <a14:foregroundMark x1="49348" y1="96206" x2="88913" y2="91922"/>
                        <a14:foregroundMark x1="88913" y1="91922" x2="90870" y2="91922"/>
                        <a14:foregroundMark x1="93043" y1="84945" x2="92826" y2="96573"/>
                        <a14:foregroundMark x1="96848" y1="90330" x2="96848" y2="93268"/>
                        <a14:foregroundMark x1="2935" y1="88739" x2="2174" y2="94125"/>
                      </a14:backgroundRemoval>
                    </a14:imgEffect>
                  </a14:imgLayer>
                </a14:imgProps>
              </a:ext>
              <a:ext uri="{28A0092B-C50C-407E-A947-70E740481C1C}">
                <a14:useLocalDpi xmlns:a14="http://schemas.microsoft.com/office/drawing/2010/main" val="0"/>
              </a:ext>
            </a:extLst>
          </a:blip>
          <a:stretch>
            <a:fillRect/>
          </a:stretch>
        </p:blipFill>
        <p:spPr bwMode="auto">
          <a:xfrm>
            <a:off x="2957371" y="643467"/>
            <a:ext cx="6277258"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965094"/>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4BA78-422C-42D8-3F5A-DA874FEF3A43}"/>
              </a:ext>
            </a:extLst>
          </p:cNvPr>
          <p:cNvSpPr>
            <a:spLocks noGrp="1"/>
          </p:cNvSpPr>
          <p:nvPr>
            <p:ph type="title"/>
          </p:nvPr>
        </p:nvSpPr>
        <p:spPr/>
        <p:txBody>
          <a:bodyPr/>
          <a:lstStyle/>
          <a:p>
            <a:endParaRPr lang="en-US"/>
          </a:p>
        </p:txBody>
      </p:sp>
      <p:pic>
        <p:nvPicPr>
          <p:cNvPr id="4" name="Online Media 3" descr="Michael Drives Into A Lake  - The Office US">
            <a:hlinkClick r:id="" action="ppaction://media"/>
            <a:extLst>
              <a:ext uri="{FF2B5EF4-FFF2-40B4-BE49-F238E27FC236}">
                <a16:creationId xmlns:a16="http://schemas.microsoft.com/office/drawing/2014/main" id="{6CE43FA1-EC21-A40C-7AA1-86821B0C6DB4}"/>
              </a:ext>
            </a:extLst>
          </p:cNvPr>
          <p:cNvPicPr>
            <a:picLocks noGrp="1" noRot="1" noChangeAspect="1"/>
          </p:cNvPicPr>
          <p:nvPr>
            <p:ph idx="1"/>
            <a:videoFile r:link="rId1"/>
          </p:nvPr>
        </p:nvPicPr>
        <p:blipFill>
          <a:blip r:embed="rId3"/>
          <a:stretch>
            <a:fillRect/>
          </a:stretch>
        </p:blipFill>
        <p:spPr>
          <a:xfrm>
            <a:off x="27384" y="0"/>
            <a:ext cx="12137232" cy="6858000"/>
          </a:xfrm>
          <a:prstGeom prst="rect">
            <a:avLst/>
          </a:prstGeom>
        </p:spPr>
      </p:pic>
    </p:spTree>
    <p:extLst>
      <p:ext uri="{BB962C8B-B14F-4D97-AF65-F5344CB8AC3E}">
        <p14:creationId xmlns:p14="http://schemas.microsoft.com/office/powerpoint/2010/main" val="394187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0EB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BBBD1-0764-B4ED-B29E-A3C46272B803}"/>
              </a:ext>
            </a:extLst>
          </p:cNvPr>
          <p:cNvSpPr>
            <a:spLocks noGrp="1"/>
          </p:cNvSpPr>
          <p:nvPr>
            <p:ph type="title"/>
          </p:nvPr>
        </p:nvSpPr>
        <p:spPr/>
        <p:txBody>
          <a:bodyPr/>
          <a:lstStyle/>
          <a:p>
            <a:endParaRPr lang="en-US"/>
          </a:p>
        </p:txBody>
      </p:sp>
      <p:pic>
        <p:nvPicPr>
          <p:cNvPr id="5" name="Content Placeholder 4" descr="Map&#10;&#10;Description automatically generated">
            <a:extLst>
              <a:ext uri="{FF2B5EF4-FFF2-40B4-BE49-F238E27FC236}">
                <a16:creationId xmlns:a16="http://schemas.microsoft.com/office/drawing/2014/main" id="{0E54DA88-1F56-4F7A-2BA4-36B6FDEB241A}"/>
              </a:ext>
            </a:extLst>
          </p:cNvPr>
          <p:cNvPicPr>
            <a:picLocks noGrp="1" noChangeAspect="1"/>
          </p:cNvPicPr>
          <p:nvPr>
            <p:ph idx="1"/>
          </p:nvPr>
        </p:nvPicPr>
        <p:blipFill>
          <a:blip r:embed="rId3"/>
          <a:stretch>
            <a:fillRect/>
          </a:stretch>
        </p:blipFill>
        <p:spPr>
          <a:xfrm>
            <a:off x="3543300" y="25400"/>
            <a:ext cx="5142607" cy="6856810"/>
          </a:xfrm>
        </p:spPr>
      </p:pic>
    </p:spTree>
    <p:extLst>
      <p:ext uri="{BB962C8B-B14F-4D97-AF65-F5344CB8AC3E}">
        <p14:creationId xmlns:p14="http://schemas.microsoft.com/office/powerpoint/2010/main" val="2993816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0EBE1"/>
        </a:solidFill>
        <a:effectLst/>
      </p:bgPr>
    </p:bg>
    <p:spTree>
      <p:nvGrpSpPr>
        <p:cNvPr id="1" name=""/>
        <p:cNvGrpSpPr/>
        <p:nvPr/>
      </p:nvGrpSpPr>
      <p:grpSpPr>
        <a:xfrm>
          <a:off x="0" y="0"/>
          <a:ext cx="0" cy="0"/>
          <a:chOff x="0" y="0"/>
          <a:chExt cx="0" cy="0"/>
        </a:xfrm>
      </p:grpSpPr>
      <p:pic>
        <p:nvPicPr>
          <p:cNvPr id="5" name="Content Placeholder 4" descr="Map&#10;&#10;Description automatically generated">
            <a:extLst>
              <a:ext uri="{FF2B5EF4-FFF2-40B4-BE49-F238E27FC236}">
                <a16:creationId xmlns:a16="http://schemas.microsoft.com/office/drawing/2014/main" id="{AB1B3416-E6DB-1C16-05AF-BE0C01111526}"/>
              </a:ext>
            </a:extLst>
          </p:cNvPr>
          <p:cNvPicPr>
            <a:picLocks noGrp="1" noChangeAspect="1"/>
          </p:cNvPicPr>
          <p:nvPr>
            <p:ph idx="1"/>
          </p:nvPr>
        </p:nvPicPr>
        <p:blipFill>
          <a:blip r:embed="rId3"/>
          <a:stretch>
            <a:fillRect/>
          </a:stretch>
        </p:blipFill>
        <p:spPr>
          <a:xfrm>
            <a:off x="2338192" y="0"/>
            <a:ext cx="7515615" cy="6858000"/>
          </a:xfrm>
          <a:prstGeom prst="rect">
            <a:avLst/>
          </a:prstGeom>
          <a:ln>
            <a:noFill/>
          </a:ln>
          <a:effectLst>
            <a:softEdge rad="112500"/>
          </a:effectLst>
        </p:spPr>
      </p:pic>
    </p:spTree>
    <p:extLst>
      <p:ext uri="{BB962C8B-B14F-4D97-AF65-F5344CB8AC3E}">
        <p14:creationId xmlns:p14="http://schemas.microsoft.com/office/powerpoint/2010/main" val="17367216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1004</TotalTime>
  <Words>3120</Words>
  <Application>Microsoft Macintosh PowerPoint</Application>
  <PresentationFormat>Widescreen</PresentationFormat>
  <Paragraphs>239</Paragraphs>
  <Slides>41</Slides>
  <Notes>9</Notes>
  <HiddenSlides>20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Avenir Book</vt:lpstr>
      <vt:lpstr>Calibri</vt:lpstr>
      <vt:lpstr>Calibri Light</vt:lpstr>
      <vt:lpstr>Office Theme</vt:lpstr>
      <vt:lpstr>God’s Warnings &amp; Judgements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Foreshadowing</vt:lpstr>
      <vt:lpstr>Rise of Assyria: Israel &amp; Judah’s Warnings</vt:lpstr>
      <vt:lpstr>Israel's Sin</vt:lpstr>
      <vt:lpstr>PowerPoint Presentation</vt:lpstr>
      <vt:lpstr>God’s Warning</vt:lpstr>
      <vt:lpstr>Rise of Assyria: Israel &amp; Judah’s Warnings</vt:lpstr>
      <vt:lpstr>Warning: Idols &amp; Other Gods</vt:lpstr>
      <vt:lpstr>Warning: Worldly Views</vt:lpstr>
      <vt:lpstr>Warning</vt:lpstr>
      <vt:lpstr>Israel's Sin</vt:lpstr>
      <vt:lpstr>Stiff Necked People</vt:lpstr>
      <vt:lpstr>Stiff Necked</vt:lpstr>
      <vt:lpstr>God Judges</vt:lpstr>
      <vt:lpstr>Idol</vt:lpstr>
      <vt:lpstr>Become Worthless/False</vt:lpstr>
      <vt:lpstr>Read, Pray, Confess, and Fellowship</vt:lpstr>
      <vt:lpstr>PowerPoint Presentation</vt:lpstr>
      <vt:lpstr>Idol</vt:lpstr>
      <vt:lpstr>Warning: Leviticus</vt:lpstr>
      <vt:lpstr>Warning: Deuteronomy</vt:lpstr>
      <vt:lpstr>Warning: Deuteronomy</vt:lpstr>
      <vt:lpstr>Warning: Deuteronomy</vt:lpstr>
      <vt:lpstr>Warning: Jeremiah</vt:lpstr>
      <vt:lpstr>Warning: Jeremiah</vt:lpstr>
      <vt:lpstr>Provoke</vt:lpstr>
      <vt:lpstr>Idol</vt:lpstr>
      <vt:lpstr>God’s Judgement</vt:lpstr>
      <vt:lpstr>God’s Judgement</vt:lpstr>
      <vt:lpstr>God’s Judgement</vt:lpstr>
      <vt:lpstr>Sin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Gorup</dc:creator>
  <cp:lastModifiedBy>Tom Gorup</cp:lastModifiedBy>
  <cp:revision>9</cp:revision>
  <cp:lastPrinted>2022-08-14T12:12:53Z</cp:lastPrinted>
  <dcterms:created xsi:type="dcterms:W3CDTF">2022-08-13T21:13:38Z</dcterms:created>
  <dcterms:modified xsi:type="dcterms:W3CDTF">2022-08-14T13:58:28Z</dcterms:modified>
</cp:coreProperties>
</file>