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Lst>
  <p:notesMasterIdLst>
    <p:notesMasterId r:id="rId16"/>
  </p:notesMasterIdLst>
  <p:sldIdLst>
    <p:sldId id="256" r:id="rId2"/>
    <p:sldId id="266" r:id="rId3"/>
    <p:sldId id="257" r:id="rId4"/>
    <p:sldId id="260" r:id="rId5"/>
    <p:sldId id="261" r:id="rId6"/>
    <p:sldId id="269" r:id="rId7"/>
    <p:sldId id="270" r:id="rId8"/>
    <p:sldId id="262" r:id="rId9"/>
    <p:sldId id="265" r:id="rId10"/>
    <p:sldId id="271" r:id="rId11"/>
    <p:sldId id="268" r:id="rId12"/>
    <p:sldId id="264" r:id="rId13"/>
    <p:sldId id="263"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87535"/>
  </p:normalViewPr>
  <p:slideViewPr>
    <p:cSldViewPr snapToGrid="0" snapToObjects="1">
      <p:cViewPr varScale="1">
        <p:scale>
          <a:sx n="107" d="100"/>
          <a:sy n="107" d="100"/>
        </p:scale>
        <p:origin x="9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13641-B9E9-A047-AF2C-D95DFDF6603D}"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E2B5E-21C6-A648-9BAA-32C00E6D1591}" type="slidenum">
              <a:rPr lang="en-US" smtClean="0"/>
              <a:t>‹#›</a:t>
            </a:fld>
            <a:endParaRPr lang="en-US"/>
          </a:p>
        </p:txBody>
      </p:sp>
    </p:spTree>
    <p:extLst>
      <p:ext uri="{BB962C8B-B14F-4D97-AF65-F5344CB8AC3E}">
        <p14:creationId xmlns:p14="http://schemas.microsoft.com/office/powerpoint/2010/main" val="8121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rbes.com/sites/ewelinaochab/2021/01/13/one-in-eight-christians-worldwide-live-in-countries-where-they-would-be-persecuted/?sh=de368c65016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opendoorsuk.org/persecution/world-watch-list/nigeria" TargetMode="External"/><Relationship Id="rId4" Type="http://schemas.openxmlformats.org/officeDocument/2006/relationships/hyperlink" Target="https://www.opendoorsuk.org/persecution/world-watch-lis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1</a:t>
            </a:fld>
            <a:endParaRPr lang="en-US"/>
          </a:p>
        </p:txBody>
      </p:sp>
    </p:spTree>
    <p:extLst>
      <p:ext uri="{BB962C8B-B14F-4D97-AF65-F5344CB8AC3E}">
        <p14:creationId xmlns:p14="http://schemas.microsoft.com/office/powerpoint/2010/main" val="127336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is Gods word </a:t>
            </a:r>
          </a:p>
          <a:p>
            <a:pPr lvl="1"/>
            <a:r>
              <a:rPr lang="en-US" dirty="0"/>
              <a:t>Do we believe it?</a:t>
            </a:r>
          </a:p>
          <a:p>
            <a:r>
              <a:rPr lang="en-US" dirty="0"/>
              <a:t>2500 prophecies</a:t>
            </a:r>
          </a:p>
          <a:p>
            <a:pPr lvl="1"/>
            <a:r>
              <a:rPr lang="en-US" dirty="0"/>
              <a:t>2000 proven true</a:t>
            </a:r>
          </a:p>
          <a:p>
            <a:pPr lvl="1"/>
            <a:r>
              <a:rPr lang="en-US" dirty="0"/>
              <a:t>500 yet to occur</a:t>
            </a:r>
          </a:p>
          <a:p>
            <a:endParaRPr lang="en-US" dirty="0"/>
          </a:p>
          <a:p>
            <a:r>
              <a:rPr lang="en-US" dirty="0"/>
              <a:t>How many of you have the Bible App on your phone?</a:t>
            </a:r>
          </a:p>
          <a:p>
            <a:r>
              <a:rPr lang="en-US" dirty="0"/>
              <a:t>Keep your hands up. How many use a different Bible app?</a:t>
            </a:r>
          </a:p>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10</a:t>
            </a:fld>
            <a:endParaRPr lang="en-US"/>
          </a:p>
        </p:txBody>
      </p:sp>
    </p:spTree>
    <p:extLst>
      <p:ext uri="{BB962C8B-B14F-4D97-AF65-F5344CB8AC3E}">
        <p14:creationId xmlns:p14="http://schemas.microsoft.com/office/powerpoint/2010/main" val="83423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Pray and be prayed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or a family member might be going through a tough time right now. Let us pray with you!</a:t>
            </a:r>
          </a:p>
          <a:p>
            <a:r>
              <a:rPr lang="en-US" dirty="0"/>
              <a:t>Great things might be happening in your life, celebrate them with others.</a:t>
            </a:r>
          </a:p>
          <a:p>
            <a:r>
              <a:rPr lang="en-US" dirty="0"/>
              <a:t>We’re really good at pray for strength in the bad times but often forget to thank God for the good.</a:t>
            </a:r>
          </a:p>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11</a:t>
            </a:fld>
            <a:endParaRPr lang="en-US"/>
          </a:p>
        </p:txBody>
      </p:sp>
    </p:spTree>
    <p:extLst>
      <p:ext uri="{BB962C8B-B14F-4D97-AF65-F5344CB8AC3E}">
        <p14:creationId xmlns:p14="http://schemas.microsoft.com/office/powerpoint/2010/main" val="6391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come into trials have the word in our hearts and souls allows the Holy Spirit to tap into them.</a:t>
            </a:r>
          </a:p>
        </p:txBody>
      </p:sp>
      <p:sp>
        <p:nvSpPr>
          <p:cNvPr id="4" name="Slide Number Placeholder 3"/>
          <p:cNvSpPr>
            <a:spLocks noGrp="1"/>
          </p:cNvSpPr>
          <p:nvPr>
            <p:ph type="sldNum" sz="quarter" idx="5"/>
          </p:nvPr>
        </p:nvSpPr>
        <p:spPr/>
        <p:txBody>
          <a:bodyPr/>
          <a:lstStyle/>
          <a:p>
            <a:fld id="{3AEE2B5E-21C6-A648-9BAA-32C00E6D1591}" type="slidenum">
              <a:rPr lang="en-US" smtClean="0"/>
              <a:t>12</a:t>
            </a:fld>
            <a:endParaRPr lang="en-US"/>
          </a:p>
        </p:txBody>
      </p:sp>
    </p:spTree>
    <p:extLst>
      <p:ext uri="{BB962C8B-B14F-4D97-AF65-F5344CB8AC3E}">
        <p14:creationId xmlns:p14="http://schemas.microsoft.com/office/powerpoint/2010/main" val="130940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13</a:t>
            </a:fld>
            <a:endParaRPr lang="en-US"/>
          </a:p>
        </p:txBody>
      </p:sp>
    </p:spTree>
    <p:extLst>
      <p:ext uri="{BB962C8B-B14F-4D97-AF65-F5344CB8AC3E}">
        <p14:creationId xmlns:p14="http://schemas.microsoft.com/office/powerpoint/2010/main" val="258379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used to form the present participle</a:t>
            </a:r>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14</a:t>
            </a:fld>
            <a:endParaRPr lang="en-US"/>
          </a:p>
        </p:txBody>
      </p:sp>
    </p:spTree>
    <p:extLst>
      <p:ext uri="{BB962C8B-B14F-4D97-AF65-F5344CB8AC3E}">
        <p14:creationId xmlns:p14="http://schemas.microsoft.com/office/powerpoint/2010/main" val="115308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2</a:t>
            </a:fld>
            <a:endParaRPr lang="en-US"/>
          </a:p>
        </p:txBody>
      </p:sp>
    </p:spTree>
    <p:extLst>
      <p:ext uri="{BB962C8B-B14F-4D97-AF65-F5344CB8AC3E}">
        <p14:creationId xmlns:p14="http://schemas.microsoft.com/office/powerpoint/2010/main" val="333349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Celebration of Faithfulness</a:t>
            </a:r>
          </a:p>
        </p:txBody>
      </p:sp>
      <p:sp>
        <p:nvSpPr>
          <p:cNvPr id="4" name="Slide Number Placeholder 3"/>
          <p:cNvSpPr>
            <a:spLocks noGrp="1"/>
          </p:cNvSpPr>
          <p:nvPr>
            <p:ph type="sldNum" sz="quarter" idx="5"/>
          </p:nvPr>
        </p:nvSpPr>
        <p:spPr/>
        <p:txBody>
          <a:bodyPr/>
          <a:lstStyle/>
          <a:p>
            <a:fld id="{3AEE2B5E-21C6-A648-9BAA-32C00E6D1591}" type="slidenum">
              <a:rPr lang="en-US" smtClean="0"/>
              <a:t>3</a:t>
            </a:fld>
            <a:endParaRPr lang="en-US"/>
          </a:p>
        </p:txBody>
      </p:sp>
    </p:spTree>
    <p:extLst>
      <p:ext uri="{BB962C8B-B14F-4D97-AF65-F5344CB8AC3E}">
        <p14:creationId xmlns:p14="http://schemas.microsoft.com/office/powerpoint/2010/main" val="172617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0070C0"/>
                </a:solidFill>
                <a:hlinkClick r:id="rId3">
                  <a:extLst>
                    <a:ext uri="{A12FA001-AC4F-418D-AE19-62706E023703}">
                      <ahyp:hlinkClr xmlns:ahyp="http://schemas.microsoft.com/office/drawing/2018/hyperlinkcolor" val="tx"/>
                    </a:ext>
                  </a:extLst>
                </a:hlinkClick>
              </a:rPr>
              <a:t>https://www.forbes.com/sites/ewelinaochab/2021/01/13/one-in-eight-christians-worldwide-live-in-countries-where-they-would-be-persecuted/?sh=de368c650162</a:t>
            </a:r>
            <a:endParaRPr lang="en-US" i="1" dirty="0">
              <a:solidFill>
                <a:srgbClr val="0070C0"/>
              </a:solidFill>
            </a:endParaRPr>
          </a:p>
          <a:p>
            <a:r>
              <a:rPr lang="en-US" i="1" dirty="0">
                <a:solidFill>
                  <a:srgbClr val="0070C0"/>
                </a:solidFill>
                <a:hlinkClick r:id="rId4">
                  <a:extLst>
                    <a:ext uri="{A12FA001-AC4F-418D-AE19-62706E023703}">
                      <ahyp:hlinkClr xmlns:ahyp="http://schemas.microsoft.com/office/drawing/2018/hyperlinkcolor" val="tx"/>
                    </a:ext>
                  </a:extLst>
                </a:hlinkClick>
              </a:rPr>
              <a:t>https://www.opendoorsuk.org/persecution/world-watch-list/</a:t>
            </a:r>
            <a:endParaRPr lang="en-US" i="1" dirty="0">
              <a:solidFill>
                <a:srgbClr val="0070C0"/>
              </a:solidFill>
            </a:endParaRPr>
          </a:p>
          <a:p>
            <a:endParaRPr lang="en-US" dirty="0"/>
          </a:p>
          <a:p>
            <a:endParaRPr lang="en-US" dirty="0"/>
          </a:p>
          <a:p>
            <a:r>
              <a:rPr lang="en-US" sz="1200" b="0" i="0" u="none" strike="noStrike" kern="1200" dirty="0">
                <a:solidFill>
                  <a:schemeClr val="tx1"/>
                </a:solidFill>
                <a:effectLst/>
                <a:latin typeface="+mn-lt"/>
                <a:ea typeface="+mn-ea"/>
                <a:cs typeface="+mn-cs"/>
              </a:rPr>
              <a:t>Around the world, 5,898 Christians were killed for their faith last year. Of these, 4,650 were in Nigeria – yet again, more believers are murdered for following Jesus in </a:t>
            </a:r>
            <a:r>
              <a:rPr lang="en-US" sz="1200" b="0" i="0" u="sng" kern="1200" dirty="0">
                <a:solidFill>
                  <a:schemeClr val="tx1"/>
                </a:solidFill>
                <a:effectLst/>
                <a:latin typeface="+mn-lt"/>
                <a:ea typeface="+mn-ea"/>
                <a:cs typeface="+mn-cs"/>
                <a:hlinkClick r:id="rId5"/>
              </a:rPr>
              <a:t>Nigeria</a:t>
            </a:r>
            <a:r>
              <a:rPr lang="en-US" sz="1200" b="0" i="0" u="none" strike="noStrike" kern="1200" dirty="0">
                <a:solidFill>
                  <a:schemeClr val="tx1"/>
                </a:solidFill>
                <a:effectLst/>
                <a:latin typeface="+mn-lt"/>
                <a:ea typeface="+mn-ea"/>
                <a:cs typeface="+mn-cs"/>
              </a:rPr>
              <a:t> than the rest of the world combined.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past year, more than 5,000 churches and church buildings were bombed, attacked, destroyed, looted, burned down or forcibly closed – to try to stop people meeting together to worship Jesus.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Basic examples of persecution.</a:t>
            </a:r>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4</a:t>
            </a:fld>
            <a:endParaRPr lang="en-US"/>
          </a:p>
        </p:txBody>
      </p:sp>
    </p:spTree>
    <p:extLst>
      <p:ext uri="{BB962C8B-B14F-4D97-AF65-F5344CB8AC3E}">
        <p14:creationId xmlns:p14="http://schemas.microsoft.com/office/powerpoint/2010/main" val="198184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Paul’s wondering, did I do enough? Are they ok?</a:t>
            </a:r>
          </a:p>
          <a:p>
            <a:r>
              <a:rPr lang="en-US" dirty="0"/>
              <a:t>Paul, knowing what to expect, was in distress…</a:t>
            </a:r>
          </a:p>
          <a:p>
            <a:r>
              <a:rPr lang="en-US" dirty="0"/>
              <a:t>Is ignite prepared for persecution?</a:t>
            </a:r>
          </a:p>
          <a:p>
            <a:r>
              <a:rPr lang="en-US" dirty="0"/>
              <a:t>Am I as nervous as Paul?</a:t>
            </a:r>
          </a:p>
          <a:p>
            <a:endParaRPr lang="en-US" dirty="0"/>
          </a:p>
          <a:p>
            <a:r>
              <a:rPr lang="en-US" dirty="0"/>
              <a:t>Made me think; what is it I’m doing here?</a:t>
            </a:r>
          </a:p>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5</a:t>
            </a:fld>
            <a:endParaRPr lang="en-US"/>
          </a:p>
        </p:txBody>
      </p:sp>
    </p:spTree>
    <p:extLst>
      <p:ext uri="{BB962C8B-B14F-4D97-AF65-F5344CB8AC3E}">
        <p14:creationId xmlns:p14="http://schemas.microsoft.com/office/powerpoint/2010/main" val="348549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Iraq - Land mine story</a:t>
            </a:r>
          </a:p>
        </p:txBody>
      </p:sp>
      <p:sp>
        <p:nvSpPr>
          <p:cNvPr id="4" name="Slide Number Placeholder 3"/>
          <p:cNvSpPr>
            <a:spLocks noGrp="1"/>
          </p:cNvSpPr>
          <p:nvPr>
            <p:ph type="sldNum" sz="quarter" idx="5"/>
          </p:nvPr>
        </p:nvSpPr>
        <p:spPr/>
        <p:txBody>
          <a:bodyPr/>
          <a:lstStyle/>
          <a:p>
            <a:fld id="{3AEE2B5E-21C6-A648-9BAA-32C00E6D1591}" type="slidenum">
              <a:rPr lang="en-US" smtClean="0"/>
              <a:t>6</a:t>
            </a:fld>
            <a:endParaRPr lang="en-US"/>
          </a:p>
        </p:txBody>
      </p:sp>
    </p:spTree>
    <p:extLst>
      <p:ext uri="{BB962C8B-B14F-4D97-AF65-F5344CB8AC3E}">
        <p14:creationId xmlns:p14="http://schemas.microsoft.com/office/powerpoint/2010/main" val="179408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Prepare us for persecution.</a:t>
            </a:r>
          </a:p>
          <a:p>
            <a:endParaRPr lang="en-US" sz="1200" dirty="0"/>
          </a:p>
          <a:p>
            <a:r>
              <a:rPr lang="en-US" sz="1200" dirty="0"/>
              <a:t>Reading the Bible</a:t>
            </a:r>
          </a:p>
          <a:p>
            <a:r>
              <a:rPr lang="en-US" sz="1200" dirty="0"/>
              <a:t>Pray For One Another</a:t>
            </a:r>
          </a:p>
          <a:p>
            <a:r>
              <a:rPr lang="en-US" sz="1200" dirty="0"/>
              <a:t>Memorizing Scripture</a:t>
            </a:r>
          </a:p>
          <a:p>
            <a:r>
              <a:rPr lang="en-US" sz="1200" dirty="0"/>
              <a:t>Serving Together</a:t>
            </a:r>
          </a:p>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7</a:t>
            </a:fld>
            <a:endParaRPr lang="en-US"/>
          </a:p>
        </p:txBody>
      </p:sp>
    </p:spTree>
    <p:extLst>
      <p:ext uri="{BB962C8B-B14F-4D97-AF65-F5344CB8AC3E}">
        <p14:creationId xmlns:p14="http://schemas.microsoft.com/office/powerpoint/2010/main" val="140159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this! </a:t>
            </a:r>
          </a:p>
        </p:txBody>
      </p:sp>
      <p:sp>
        <p:nvSpPr>
          <p:cNvPr id="4" name="Slide Number Placeholder 3"/>
          <p:cNvSpPr>
            <a:spLocks noGrp="1"/>
          </p:cNvSpPr>
          <p:nvPr>
            <p:ph type="sldNum" sz="quarter" idx="5"/>
          </p:nvPr>
        </p:nvSpPr>
        <p:spPr/>
        <p:txBody>
          <a:bodyPr/>
          <a:lstStyle/>
          <a:p>
            <a:fld id="{3AEE2B5E-21C6-A648-9BAA-32C00E6D1591}" type="slidenum">
              <a:rPr lang="en-US" smtClean="0"/>
              <a:t>8</a:t>
            </a:fld>
            <a:endParaRPr lang="en-US"/>
          </a:p>
        </p:txBody>
      </p:sp>
    </p:spTree>
    <p:extLst>
      <p:ext uri="{BB962C8B-B14F-4D97-AF65-F5344CB8AC3E}">
        <p14:creationId xmlns:p14="http://schemas.microsoft.com/office/powerpoint/2010/main" val="143504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place you feel God calling you toward</a:t>
            </a:r>
          </a:p>
          <a:p>
            <a:r>
              <a:rPr lang="en-US" dirty="0"/>
              <a:t>Ask questions</a:t>
            </a:r>
          </a:p>
          <a:p>
            <a:r>
              <a:rPr lang="en-US" dirty="0"/>
              <a:t>Pray about it</a:t>
            </a:r>
          </a:p>
          <a:p>
            <a:r>
              <a:rPr lang="en-US" dirty="0"/>
              <a:t>If you’re not sure, pick one</a:t>
            </a:r>
          </a:p>
          <a:p>
            <a:endParaRPr lang="en-US" dirty="0"/>
          </a:p>
        </p:txBody>
      </p:sp>
      <p:sp>
        <p:nvSpPr>
          <p:cNvPr id="4" name="Slide Number Placeholder 3"/>
          <p:cNvSpPr>
            <a:spLocks noGrp="1"/>
          </p:cNvSpPr>
          <p:nvPr>
            <p:ph type="sldNum" sz="quarter" idx="5"/>
          </p:nvPr>
        </p:nvSpPr>
        <p:spPr/>
        <p:txBody>
          <a:bodyPr/>
          <a:lstStyle/>
          <a:p>
            <a:fld id="{3AEE2B5E-21C6-A648-9BAA-32C00E6D1591}" type="slidenum">
              <a:rPr lang="en-US" smtClean="0"/>
              <a:t>9</a:t>
            </a:fld>
            <a:endParaRPr lang="en-US"/>
          </a:p>
        </p:txBody>
      </p:sp>
    </p:spTree>
    <p:extLst>
      <p:ext uri="{BB962C8B-B14F-4D97-AF65-F5344CB8AC3E}">
        <p14:creationId xmlns:p14="http://schemas.microsoft.com/office/powerpoint/2010/main" val="12235918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8/7/22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1A71338-8BA2-4C79-A6C5-5A8E30081D0C}" type="slidenum">
              <a:rPr lang="en-US" smtClean="0"/>
              <a:t>‹#›</a:t>
            </a:fld>
            <a:endParaRPr lang="en-US"/>
          </a:p>
        </p:txBody>
      </p:sp>
    </p:spTree>
    <p:extLst>
      <p:ext uri="{BB962C8B-B14F-4D97-AF65-F5344CB8AC3E}">
        <p14:creationId xmlns:p14="http://schemas.microsoft.com/office/powerpoint/2010/main" val="226297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4E757A-3EC2-4683-9080-1A460C37C843}" type="datetime1">
              <a:rPr lang="en-US" smtClean="0"/>
              <a:t>8/7/22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0495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8/7/22</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289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8/7/22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3748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C33F3CA-C7E3-432D-9282-18F13836509A}" type="datetime1">
              <a:rPr lang="en-US" smtClean="0"/>
              <a:t>8/7/22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Sample Footer Text</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1A71338-8BA2-4C79-A6C5-5A8E30081D0C}" type="slidenum">
              <a:rPr lang="en-US" smtClean="0"/>
              <a:t>‹#›</a:t>
            </a:fld>
            <a:endParaRPr lang="en-US"/>
          </a:p>
        </p:txBody>
      </p:sp>
    </p:spTree>
    <p:extLst>
      <p:ext uri="{BB962C8B-B14F-4D97-AF65-F5344CB8AC3E}">
        <p14:creationId xmlns:p14="http://schemas.microsoft.com/office/powerpoint/2010/main" val="344319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8/7/22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2401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3BAB95-8DA7-460B-B00A-7037C8394FB0}" type="datetime1">
              <a:rPr lang="en-US" smtClean="0"/>
              <a:pPr/>
              <a:t>8/7/22</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solidFill>
                <a:srgbClr val="FFFFFF"/>
              </a:solidFill>
            </a:endParaRPr>
          </a:p>
        </p:txBody>
      </p:sp>
      <p:sp>
        <p:nvSpPr>
          <p:cNvPr id="9" name="Slide Number Placeholder 8"/>
          <p:cNvSpPr>
            <a:spLocks noGrp="1"/>
          </p:cNvSpPr>
          <p:nvPr>
            <p:ph type="sldNum" sz="quarter" idx="12"/>
          </p:nvPr>
        </p:nvSpPr>
        <p:spPr/>
        <p:txBody>
          <a:bodyPr/>
          <a:lstStyle/>
          <a:p>
            <a:fld id="{11A71338-8BA2-4C79-A6C5-5A8E30081D0C}"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27055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E237E6-0076-4915-A5A8-B7C11FA4F374}" type="datetime1">
              <a:rPr lang="en-US" smtClean="0"/>
              <a:t>8/7/22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23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8/7/22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3626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8/7/22</a:t>
            </a:fld>
            <a:endParaRPr lang="en-US"/>
          </a:p>
        </p:txBody>
      </p:sp>
      <p:sp>
        <p:nvSpPr>
          <p:cNvPr id="6" name="Footer Placeholder 5"/>
          <p:cNvSpPr>
            <a:spLocks noGrp="1"/>
          </p:cNvSpPr>
          <p:nvPr>
            <p:ph type="ftr" sz="quarter" idx="11"/>
          </p:nvPr>
        </p:nvSpPr>
        <p:spPr/>
        <p:txBody>
          <a:bodyPr/>
          <a:lstStyle/>
          <a:p>
            <a:r>
              <a:rPr lang="en-US"/>
              <a:t>Sample Footer Text</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99323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8/7/22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9922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93BAB95-8DA7-460B-B00A-7037C8394FB0}" type="datetime1">
              <a:rPr lang="en-US" smtClean="0"/>
              <a:pPr/>
              <a:t>8/7/22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Sample Footer Text</a:t>
            </a:r>
            <a:endParaRPr lang="en-US" dirty="0">
              <a:solidFill>
                <a:srgbClr val="FFFFFF"/>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06768999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untains by the ocean">
            <a:extLst>
              <a:ext uri="{FF2B5EF4-FFF2-40B4-BE49-F238E27FC236}">
                <a16:creationId xmlns:a16="http://schemas.microsoft.com/office/drawing/2014/main" id="{EEA420C1-9AFF-36E9-DCE1-1E7F9E8F6C7D}"/>
              </a:ext>
            </a:extLst>
          </p:cNvPr>
          <p:cNvPicPr>
            <a:picLocks noChangeAspect="1"/>
          </p:cNvPicPr>
          <p:nvPr/>
        </p:nvPicPr>
        <p:blipFill rotWithShape="1">
          <a:blip r:embed="rId3"/>
          <a:srcRect t="15270" b="461"/>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31B1E8-B209-4B42-ABC8-058567E5C052}"/>
              </a:ext>
            </a:extLst>
          </p:cNvPr>
          <p:cNvSpPr>
            <a:spLocks noGrp="1"/>
          </p:cNvSpPr>
          <p:nvPr>
            <p:ph type="ctrTitle"/>
          </p:nvPr>
        </p:nvSpPr>
        <p:spPr>
          <a:xfrm>
            <a:off x="1051560" y="1432223"/>
            <a:ext cx="9966960" cy="3035808"/>
          </a:xfrm>
        </p:spPr>
        <p:txBody>
          <a:bodyPr anchor="b">
            <a:normAutofit/>
          </a:bodyPr>
          <a:lstStyle/>
          <a:p>
            <a:r>
              <a:rPr lang="en-US" dirty="0">
                <a:solidFill>
                  <a:srgbClr val="FFFFFF"/>
                </a:solidFill>
              </a:rPr>
              <a:t>encouragement</a:t>
            </a:r>
          </a:p>
        </p:txBody>
      </p:sp>
      <p:sp>
        <p:nvSpPr>
          <p:cNvPr id="3" name="Subtitle 2">
            <a:extLst>
              <a:ext uri="{FF2B5EF4-FFF2-40B4-BE49-F238E27FC236}">
                <a16:creationId xmlns:a16="http://schemas.microsoft.com/office/drawing/2014/main" id="{E99B90C5-8942-BE48-B373-97AF8F752A14}"/>
              </a:ext>
            </a:extLst>
          </p:cNvPr>
          <p:cNvSpPr>
            <a:spLocks noGrp="1"/>
          </p:cNvSpPr>
          <p:nvPr>
            <p:ph type="subTitle" idx="1"/>
          </p:nvPr>
        </p:nvSpPr>
        <p:spPr>
          <a:xfrm>
            <a:off x="1069848" y="4389120"/>
            <a:ext cx="7891272" cy="1069848"/>
          </a:xfrm>
        </p:spPr>
        <p:txBody>
          <a:bodyPr>
            <a:normAutofit/>
          </a:bodyPr>
          <a:lstStyle/>
          <a:p>
            <a:r>
              <a:rPr lang="en-US">
                <a:solidFill>
                  <a:srgbClr val="FFFFFF"/>
                </a:solidFill>
              </a:rPr>
              <a:t>1 Thessalonians 3:4-14</a:t>
            </a:r>
          </a:p>
        </p:txBody>
      </p:sp>
    </p:spTree>
    <p:extLst>
      <p:ext uri="{BB962C8B-B14F-4D97-AF65-F5344CB8AC3E}">
        <p14:creationId xmlns:p14="http://schemas.microsoft.com/office/powerpoint/2010/main" val="59540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YouVersion Promo Materials | Creative | YouVersion | Free Church Resources  from Life.Church">
            <a:extLst>
              <a:ext uri="{FF2B5EF4-FFF2-40B4-BE49-F238E27FC236}">
                <a16:creationId xmlns:a16="http://schemas.microsoft.com/office/drawing/2014/main" id="{B2C121CA-3B14-684D-8C27-3BC484B94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234" y="4764025"/>
            <a:ext cx="1450848" cy="1450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8FF593-1046-3E49-96BF-F52CE6D69A31}"/>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293D1FAC-379B-3141-AE2B-2F30DCF68937}"/>
              </a:ext>
            </a:extLst>
          </p:cNvPr>
          <p:cNvSpPr>
            <a:spLocks noGrp="1"/>
          </p:cNvSpPr>
          <p:nvPr>
            <p:ph idx="1"/>
          </p:nvPr>
        </p:nvSpPr>
        <p:spPr>
          <a:xfrm>
            <a:off x="1069848" y="2121408"/>
            <a:ext cx="6615466" cy="4050792"/>
          </a:xfrm>
        </p:spPr>
        <p:txBody>
          <a:bodyPr>
            <a:normAutofit/>
          </a:bodyPr>
          <a:lstStyle/>
          <a:p>
            <a:pPr marL="0" indent="0">
              <a:buNone/>
            </a:pPr>
            <a:r>
              <a:rPr lang="en-US" sz="2400" b="1" baseline="30000" dirty="0"/>
              <a:t>31 </a:t>
            </a:r>
            <a:r>
              <a:rPr lang="en-US" sz="2400" dirty="0"/>
              <a:t>So Jesus said to the Jews who had believed him, “If you </a:t>
            </a:r>
            <a:r>
              <a:rPr lang="en-US" sz="2400" dirty="0">
                <a:highlight>
                  <a:srgbClr val="00FF00"/>
                </a:highlight>
              </a:rPr>
              <a:t>abide in my word</a:t>
            </a:r>
            <a:r>
              <a:rPr lang="en-US" sz="2400" dirty="0"/>
              <a:t>, you are truly my disciples, </a:t>
            </a:r>
            <a:r>
              <a:rPr lang="en-US" sz="2400" b="1" baseline="30000" dirty="0"/>
              <a:t>32 </a:t>
            </a:r>
            <a:r>
              <a:rPr lang="en-US" sz="2400" dirty="0"/>
              <a:t>and you will know the truth, and </a:t>
            </a:r>
            <a:r>
              <a:rPr lang="en-US" sz="2400" dirty="0">
                <a:highlight>
                  <a:srgbClr val="00FF00"/>
                </a:highlight>
              </a:rPr>
              <a:t>the truth will set you free</a:t>
            </a:r>
            <a:r>
              <a:rPr lang="en-US" sz="2400" dirty="0"/>
              <a:t>.”</a:t>
            </a:r>
          </a:p>
          <a:p>
            <a:pPr marL="0" indent="0">
              <a:buNone/>
            </a:pPr>
            <a:endParaRPr lang="en-US" sz="2400" dirty="0"/>
          </a:p>
          <a:p>
            <a:pPr marL="0" indent="0">
              <a:buNone/>
            </a:pPr>
            <a:r>
              <a:rPr lang="en-US" sz="2400" dirty="0"/>
              <a:t>John 8:31–32</a:t>
            </a:r>
          </a:p>
        </p:txBody>
      </p:sp>
      <p:sp>
        <p:nvSpPr>
          <p:cNvPr id="6" name="TextBox 5">
            <a:extLst>
              <a:ext uri="{FF2B5EF4-FFF2-40B4-BE49-F238E27FC236}">
                <a16:creationId xmlns:a16="http://schemas.microsoft.com/office/drawing/2014/main" id="{05786C1F-3430-FC49-A157-A70A75C099AF}"/>
              </a:ext>
            </a:extLst>
          </p:cNvPr>
          <p:cNvSpPr txBox="1"/>
          <p:nvPr/>
        </p:nvSpPr>
        <p:spPr>
          <a:xfrm>
            <a:off x="7896167" y="1464716"/>
            <a:ext cx="3350982" cy="461665"/>
          </a:xfrm>
          <a:prstGeom prst="rect">
            <a:avLst/>
          </a:prstGeom>
          <a:noFill/>
        </p:spPr>
        <p:txBody>
          <a:bodyPr wrap="none" rtlCol="0">
            <a:spAutoFit/>
          </a:bodyPr>
          <a:lstStyle/>
          <a:p>
            <a:r>
              <a:rPr lang="en-US" sz="2400" dirty="0"/>
              <a:t>1 Thessalonians 4:1-12</a:t>
            </a:r>
          </a:p>
        </p:txBody>
      </p:sp>
      <p:pic>
        <p:nvPicPr>
          <p:cNvPr id="7" name="Picture 6" descr="Qr code&#10;&#10;Description automatically generated">
            <a:extLst>
              <a:ext uri="{FF2B5EF4-FFF2-40B4-BE49-F238E27FC236}">
                <a16:creationId xmlns:a16="http://schemas.microsoft.com/office/drawing/2014/main" id="{D17B2598-19F6-A64E-8D02-DD14A119B43C}"/>
              </a:ext>
            </a:extLst>
          </p:cNvPr>
          <p:cNvPicPr>
            <a:picLocks noChangeAspect="1"/>
          </p:cNvPicPr>
          <p:nvPr/>
        </p:nvPicPr>
        <p:blipFill>
          <a:blip r:embed="rId4"/>
          <a:stretch>
            <a:fillRect/>
          </a:stretch>
        </p:blipFill>
        <p:spPr>
          <a:xfrm>
            <a:off x="8069039" y="1926381"/>
            <a:ext cx="3005238" cy="3005238"/>
          </a:xfrm>
          <a:prstGeom prst="rect">
            <a:avLst/>
          </a:prstGeom>
        </p:spPr>
      </p:pic>
    </p:spTree>
    <p:extLst>
      <p:ext uri="{BB962C8B-B14F-4D97-AF65-F5344CB8AC3E}">
        <p14:creationId xmlns:p14="http://schemas.microsoft.com/office/powerpoint/2010/main" val="143859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42A-850D-C94C-AD18-9BDDA0BD8BB8}"/>
              </a:ext>
            </a:extLst>
          </p:cNvPr>
          <p:cNvSpPr>
            <a:spLocks noGrp="1"/>
          </p:cNvSpPr>
          <p:nvPr>
            <p:ph type="title"/>
          </p:nvPr>
        </p:nvSpPr>
        <p:spPr/>
        <p:txBody>
          <a:bodyPr/>
          <a:lstStyle/>
          <a:p>
            <a:r>
              <a:rPr lang="en-US" dirty="0"/>
              <a:t>Praying</a:t>
            </a:r>
          </a:p>
        </p:txBody>
      </p:sp>
      <p:sp>
        <p:nvSpPr>
          <p:cNvPr id="10" name="Content Placeholder 2">
            <a:extLst>
              <a:ext uri="{FF2B5EF4-FFF2-40B4-BE49-F238E27FC236}">
                <a16:creationId xmlns:a16="http://schemas.microsoft.com/office/drawing/2014/main" id="{32C346B9-8E71-B84B-8CBA-ECC98E30DF7B}"/>
              </a:ext>
            </a:extLst>
          </p:cNvPr>
          <p:cNvSpPr txBox="1">
            <a:spLocks/>
          </p:cNvSpPr>
          <p:nvPr/>
        </p:nvSpPr>
        <p:spPr>
          <a:xfrm>
            <a:off x="1069848" y="2121408"/>
            <a:ext cx="6321552"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800" b="1" baseline="30000" dirty="0"/>
              <a:t>2 </a:t>
            </a:r>
            <a:r>
              <a:rPr lang="en-US" sz="2800" dirty="0">
                <a:highlight>
                  <a:srgbClr val="00FF00"/>
                </a:highlight>
              </a:rPr>
              <a:t>Bear one another’s burdens</a:t>
            </a:r>
            <a:r>
              <a:rPr lang="en-US" sz="2800" dirty="0"/>
              <a:t>, and so fulfill the law of Christ.</a:t>
            </a:r>
          </a:p>
          <a:p>
            <a:pPr marL="0" indent="0">
              <a:buNone/>
            </a:pPr>
            <a:endParaRPr lang="en-US" sz="2800" dirty="0"/>
          </a:p>
          <a:p>
            <a:pPr marL="0" indent="0">
              <a:buNone/>
            </a:pPr>
            <a:r>
              <a:rPr lang="en-US" sz="2800" dirty="0"/>
              <a:t>Galatians 6:2</a:t>
            </a:r>
          </a:p>
        </p:txBody>
      </p:sp>
      <p:pic>
        <p:nvPicPr>
          <p:cNvPr id="13" name="Content Placeholder 4" descr="Qr code&#10;&#10;Description automatically generated">
            <a:extLst>
              <a:ext uri="{FF2B5EF4-FFF2-40B4-BE49-F238E27FC236}">
                <a16:creationId xmlns:a16="http://schemas.microsoft.com/office/drawing/2014/main" id="{E3D67DC8-CB0A-9B41-AFD1-C5D84F7012D1}"/>
              </a:ext>
            </a:extLst>
          </p:cNvPr>
          <p:cNvPicPr>
            <a:picLocks noChangeAspect="1"/>
          </p:cNvPicPr>
          <p:nvPr/>
        </p:nvPicPr>
        <p:blipFill>
          <a:blip r:embed="rId3"/>
          <a:stretch>
            <a:fillRect/>
          </a:stretch>
        </p:blipFill>
        <p:spPr>
          <a:xfrm>
            <a:off x="8069040" y="1926381"/>
            <a:ext cx="3005237" cy="3005237"/>
          </a:xfrm>
          <a:prstGeom prst="rect">
            <a:avLst/>
          </a:prstGeom>
        </p:spPr>
      </p:pic>
      <p:sp>
        <p:nvSpPr>
          <p:cNvPr id="14" name="TextBox 13">
            <a:extLst>
              <a:ext uri="{FF2B5EF4-FFF2-40B4-BE49-F238E27FC236}">
                <a16:creationId xmlns:a16="http://schemas.microsoft.com/office/drawing/2014/main" id="{455A8A4C-76F3-DF49-A3BD-B065D60BDB45}"/>
              </a:ext>
            </a:extLst>
          </p:cNvPr>
          <p:cNvSpPr txBox="1"/>
          <p:nvPr/>
        </p:nvSpPr>
        <p:spPr>
          <a:xfrm>
            <a:off x="7894115" y="1464716"/>
            <a:ext cx="3355086" cy="461665"/>
          </a:xfrm>
          <a:prstGeom prst="rect">
            <a:avLst/>
          </a:prstGeom>
          <a:noFill/>
        </p:spPr>
        <p:txBody>
          <a:bodyPr wrap="none" rtlCol="0">
            <a:spAutoFit/>
          </a:bodyPr>
          <a:lstStyle/>
          <a:p>
            <a:r>
              <a:rPr lang="en-US" sz="2400" dirty="0"/>
              <a:t>Ignite Prayer Requests</a:t>
            </a:r>
          </a:p>
        </p:txBody>
      </p:sp>
    </p:spTree>
    <p:extLst>
      <p:ext uri="{BB962C8B-B14F-4D97-AF65-F5344CB8AC3E}">
        <p14:creationId xmlns:p14="http://schemas.microsoft.com/office/powerpoint/2010/main" val="390771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1B69-54D5-6746-9CEE-709708FBCFD4}"/>
              </a:ext>
            </a:extLst>
          </p:cNvPr>
          <p:cNvSpPr>
            <a:spLocks noGrp="1"/>
          </p:cNvSpPr>
          <p:nvPr>
            <p:ph type="title"/>
          </p:nvPr>
        </p:nvSpPr>
        <p:spPr/>
        <p:txBody>
          <a:bodyPr/>
          <a:lstStyle/>
          <a:p>
            <a:r>
              <a:rPr lang="en-US" dirty="0"/>
              <a:t>Memorizing</a:t>
            </a:r>
          </a:p>
        </p:txBody>
      </p:sp>
      <p:pic>
        <p:nvPicPr>
          <p:cNvPr id="5" name="Content Placeholder 4" descr="Qr code&#10;&#10;Description automatically generated">
            <a:extLst>
              <a:ext uri="{FF2B5EF4-FFF2-40B4-BE49-F238E27FC236}">
                <a16:creationId xmlns:a16="http://schemas.microsoft.com/office/drawing/2014/main" id="{E0753B89-2191-0948-ABD9-65AE393D468C}"/>
              </a:ext>
            </a:extLst>
          </p:cNvPr>
          <p:cNvPicPr>
            <a:picLocks noGrp="1" noChangeAspect="1"/>
          </p:cNvPicPr>
          <p:nvPr>
            <p:ph idx="1"/>
          </p:nvPr>
        </p:nvPicPr>
        <p:blipFill>
          <a:blip r:embed="rId3"/>
          <a:stretch>
            <a:fillRect/>
          </a:stretch>
        </p:blipFill>
        <p:spPr>
          <a:xfrm>
            <a:off x="8069040" y="1915890"/>
            <a:ext cx="3026220" cy="3026220"/>
          </a:xfrm>
        </p:spPr>
      </p:pic>
      <p:pic>
        <p:nvPicPr>
          <p:cNvPr id="1026" name="Picture 2" descr="The Bible Memory App - BibleMemory.com">
            <a:extLst>
              <a:ext uri="{FF2B5EF4-FFF2-40B4-BE49-F238E27FC236}">
                <a16:creationId xmlns:a16="http://schemas.microsoft.com/office/drawing/2014/main" id="{051E5B7A-A7A7-844B-88EC-455CF0C86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368488"/>
            <a:ext cx="3924300" cy="50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2A965AF-B74C-754E-AC12-9585C0F3D5C1}"/>
              </a:ext>
            </a:extLst>
          </p:cNvPr>
          <p:cNvSpPr txBox="1">
            <a:spLocks/>
          </p:cNvSpPr>
          <p:nvPr/>
        </p:nvSpPr>
        <p:spPr>
          <a:xfrm>
            <a:off x="1069848" y="2121408"/>
            <a:ext cx="6321552"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800" b="1" baseline="30000" dirty="0"/>
              <a:t>18 </a:t>
            </a:r>
            <a:r>
              <a:rPr lang="en-US" sz="2800" dirty="0"/>
              <a:t>“You shall therefore </a:t>
            </a:r>
            <a:r>
              <a:rPr lang="en-US" sz="2800" dirty="0">
                <a:highlight>
                  <a:srgbClr val="00FF00"/>
                </a:highlight>
              </a:rPr>
              <a:t>lay up these words of mine in your heart and in your soul</a:t>
            </a:r>
            <a:r>
              <a:rPr lang="en-US" sz="2800" dirty="0"/>
              <a:t>, and you shall bind them as a sign on your hand, and they shall be as frontlets between your eyes.</a:t>
            </a:r>
          </a:p>
          <a:p>
            <a:pPr marL="0" indent="0">
              <a:buNone/>
            </a:pPr>
            <a:endParaRPr lang="en-US" sz="2800" dirty="0"/>
          </a:p>
          <a:p>
            <a:pPr marL="0" indent="0">
              <a:buNone/>
            </a:pPr>
            <a:r>
              <a:rPr lang="en-US" sz="2800" dirty="0"/>
              <a:t>Deuteronomy 11:18</a:t>
            </a:r>
          </a:p>
        </p:txBody>
      </p:sp>
      <p:sp>
        <p:nvSpPr>
          <p:cNvPr id="10" name="TextBox 9">
            <a:extLst>
              <a:ext uri="{FF2B5EF4-FFF2-40B4-BE49-F238E27FC236}">
                <a16:creationId xmlns:a16="http://schemas.microsoft.com/office/drawing/2014/main" id="{6FA72088-75E0-904D-ACC2-BB135D392C14}"/>
              </a:ext>
            </a:extLst>
          </p:cNvPr>
          <p:cNvSpPr txBox="1"/>
          <p:nvPr/>
        </p:nvSpPr>
        <p:spPr>
          <a:xfrm>
            <a:off x="8450430" y="4742055"/>
            <a:ext cx="2263440" cy="400110"/>
          </a:xfrm>
          <a:prstGeom prst="rect">
            <a:avLst/>
          </a:prstGeom>
          <a:noFill/>
        </p:spPr>
        <p:txBody>
          <a:bodyPr wrap="none" rtlCol="0">
            <a:spAutoFit/>
          </a:bodyPr>
          <a:lstStyle/>
          <a:p>
            <a:r>
              <a:rPr lang="en-US" sz="2000" dirty="0">
                <a:solidFill>
                  <a:srgbClr val="C00000"/>
                </a:solidFill>
              </a:rPr>
              <a:t>Ignite Bible Study</a:t>
            </a:r>
          </a:p>
        </p:txBody>
      </p:sp>
    </p:spTree>
    <p:extLst>
      <p:ext uri="{BB962C8B-B14F-4D97-AF65-F5344CB8AC3E}">
        <p14:creationId xmlns:p14="http://schemas.microsoft.com/office/powerpoint/2010/main" val="413520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009A-823C-B54A-AD7D-4016096B1707}"/>
              </a:ext>
            </a:extLst>
          </p:cNvPr>
          <p:cNvSpPr>
            <a:spLocks noGrp="1"/>
          </p:cNvSpPr>
          <p:nvPr>
            <p:ph type="title"/>
          </p:nvPr>
        </p:nvSpPr>
        <p:spPr/>
        <p:txBody>
          <a:bodyPr/>
          <a:lstStyle/>
          <a:p>
            <a:r>
              <a:rPr lang="en-US" dirty="0"/>
              <a:t>Paul’s Prayer</a:t>
            </a:r>
          </a:p>
        </p:txBody>
      </p:sp>
      <p:sp>
        <p:nvSpPr>
          <p:cNvPr id="3" name="Content Placeholder 2">
            <a:extLst>
              <a:ext uri="{FF2B5EF4-FFF2-40B4-BE49-F238E27FC236}">
                <a16:creationId xmlns:a16="http://schemas.microsoft.com/office/drawing/2014/main" id="{3C13B7E7-A066-9A41-A59F-472C9845B3A6}"/>
              </a:ext>
            </a:extLst>
          </p:cNvPr>
          <p:cNvSpPr>
            <a:spLocks noGrp="1"/>
          </p:cNvSpPr>
          <p:nvPr>
            <p:ph idx="1"/>
          </p:nvPr>
        </p:nvSpPr>
        <p:spPr/>
        <p:txBody>
          <a:bodyPr/>
          <a:lstStyle/>
          <a:p>
            <a:pPr marL="0" indent="0">
              <a:buNone/>
            </a:pPr>
            <a:r>
              <a:rPr lang="en-US" b="1" baseline="30000" dirty="0"/>
              <a:t>11 </a:t>
            </a:r>
            <a:r>
              <a:rPr lang="en-US" dirty="0"/>
              <a:t>Now may our God and Father himself, and our Lord Jesus, direct our way to you, </a:t>
            </a:r>
            <a:r>
              <a:rPr lang="en-US" b="1" baseline="30000" dirty="0">
                <a:highlight>
                  <a:srgbClr val="00FF00"/>
                </a:highlight>
              </a:rPr>
              <a:t>12 </a:t>
            </a:r>
            <a:r>
              <a:rPr lang="en-US" dirty="0">
                <a:highlight>
                  <a:srgbClr val="00FF00"/>
                </a:highlight>
              </a:rPr>
              <a:t>and may the Lord make you increase and abound in love for one another and for all, as we do for you, </a:t>
            </a:r>
            <a:r>
              <a:rPr lang="en-US" b="1" baseline="30000" dirty="0"/>
              <a:t>13 </a:t>
            </a:r>
            <a:r>
              <a:rPr lang="en-US" dirty="0"/>
              <a:t>so that he may establish your hearts blameless in holiness before our God and Father, at the coming of our Lord Jesus with all his saints.</a:t>
            </a:r>
          </a:p>
          <a:p>
            <a:pPr marL="0" indent="0">
              <a:buNone/>
            </a:pPr>
            <a:r>
              <a:rPr lang="en-US" dirty="0"/>
              <a:t>1 Thessalonians 3:11-13 (ESV)</a:t>
            </a:r>
          </a:p>
        </p:txBody>
      </p:sp>
    </p:spTree>
    <p:extLst>
      <p:ext uri="{BB962C8B-B14F-4D97-AF65-F5344CB8AC3E}">
        <p14:creationId xmlns:p14="http://schemas.microsoft.com/office/powerpoint/2010/main" val="415237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YouVersion Promo Materials | Creative | YouVersion | Free Church Resources  from Life.Church">
            <a:extLst>
              <a:ext uri="{FF2B5EF4-FFF2-40B4-BE49-F238E27FC236}">
                <a16:creationId xmlns:a16="http://schemas.microsoft.com/office/drawing/2014/main" id="{5488FE76-4685-0942-921A-2C21833F4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534" y="4904174"/>
            <a:ext cx="1450848" cy="14508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6DD511F-2E69-8B46-B3F8-42ECB725B3D5}"/>
              </a:ext>
            </a:extLst>
          </p:cNvPr>
          <p:cNvSpPr txBox="1"/>
          <p:nvPr/>
        </p:nvSpPr>
        <p:spPr>
          <a:xfrm>
            <a:off x="453467" y="2561931"/>
            <a:ext cx="3350982" cy="461665"/>
          </a:xfrm>
          <a:prstGeom prst="rect">
            <a:avLst/>
          </a:prstGeom>
          <a:noFill/>
        </p:spPr>
        <p:txBody>
          <a:bodyPr wrap="none" rtlCol="0">
            <a:spAutoFit/>
          </a:bodyPr>
          <a:lstStyle/>
          <a:p>
            <a:r>
              <a:rPr lang="en-US" sz="2400" dirty="0"/>
              <a:t>1 Thessalonians 4:1-12</a:t>
            </a:r>
          </a:p>
        </p:txBody>
      </p:sp>
      <p:pic>
        <p:nvPicPr>
          <p:cNvPr id="13" name="Picture 12" descr="Qr code&#10;&#10;Description automatically generated">
            <a:extLst>
              <a:ext uri="{FF2B5EF4-FFF2-40B4-BE49-F238E27FC236}">
                <a16:creationId xmlns:a16="http://schemas.microsoft.com/office/drawing/2014/main" id="{06500B07-672D-A842-964B-EC06B18AFDD3}"/>
              </a:ext>
            </a:extLst>
          </p:cNvPr>
          <p:cNvPicPr>
            <a:picLocks noChangeAspect="1"/>
          </p:cNvPicPr>
          <p:nvPr/>
        </p:nvPicPr>
        <p:blipFill rotWithShape="1">
          <a:blip r:embed="rId4"/>
          <a:srcRect l="7842" t="7236" r="6873" b="8081"/>
          <a:stretch/>
        </p:blipFill>
        <p:spPr>
          <a:xfrm>
            <a:off x="1212128" y="3261298"/>
            <a:ext cx="1833661" cy="1820706"/>
          </a:xfrm>
          <a:prstGeom prst="rect">
            <a:avLst/>
          </a:prstGeom>
        </p:spPr>
      </p:pic>
      <p:sp>
        <p:nvSpPr>
          <p:cNvPr id="2" name="Title 1">
            <a:extLst>
              <a:ext uri="{FF2B5EF4-FFF2-40B4-BE49-F238E27FC236}">
                <a16:creationId xmlns:a16="http://schemas.microsoft.com/office/drawing/2014/main" id="{F70F7A7A-A93E-8F41-B622-C7E8657A0108}"/>
              </a:ext>
            </a:extLst>
          </p:cNvPr>
          <p:cNvSpPr>
            <a:spLocks noGrp="1"/>
          </p:cNvSpPr>
          <p:nvPr>
            <p:ph type="title"/>
          </p:nvPr>
        </p:nvSpPr>
        <p:spPr/>
        <p:txBody>
          <a:bodyPr/>
          <a:lstStyle/>
          <a:p>
            <a:r>
              <a:rPr lang="en-US" dirty="0"/>
              <a:t>Serv</a:t>
            </a:r>
            <a:r>
              <a:rPr lang="en-US" u="sng" dirty="0"/>
              <a:t>ing</a:t>
            </a:r>
            <a:r>
              <a:rPr lang="en-US" dirty="0"/>
              <a:t>, Read</a:t>
            </a:r>
            <a:r>
              <a:rPr lang="en-US" u="sng" dirty="0"/>
              <a:t>ing</a:t>
            </a:r>
            <a:r>
              <a:rPr lang="en-US" dirty="0"/>
              <a:t>, Pray</a:t>
            </a:r>
            <a:r>
              <a:rPr lang="en-US" u="sng" dirty="0"/>
              <a:t>ing</a:t>
            </a:r>
            <a:r>
              <a:rPr lang="en-US" dirty="0"/>
              <a:t>, Memoriz</a:t>
            </a:r>
            <a:r>
              <a:rPr lang="en-US" u="sng" dirty="0"/>
              <a:t>ing</a:t>
            </a:r>
            <a:endParaRPr lang="en-US" dirty="0"/>
          </a:p>
        </p:txBody>
      </p:sp>
      <p:pic>
        <p:nvPicPr>
          <p:cNvPr id="4" name="Content Placeholder 4" descr="Qr code&#10;&#10;Description automatically generated">
            <a:extLst>
              <a:ext uri="{FF2B5EF4-FFF2-40B4-BE49-F238E27FC236}">
                <a16:creationId xmlns:a16="http://schemas.microsoft.com/office/drawing/2014/main" id="{82B74BBB-DAB5-8A47-8BA7-DA3C54B1C1B0}"/>
              </a:ext>
            </a:extLst>
          </p:cNvPr>
          <p:cNvPicPr>
            <a:picLocks noChangeAspect="1"/>
          </p:cNvPicPr>
          <p:nvPr/>
        </p:nvPicPr>
        <p:blipFill rotWithShape="1">
          <a:blip r:embed="rId5"/>
          <a:srcRect l="8240" t="8179" r="8226" b="8211"/>
          <a:stretch/>
        </p:blipFill>
        <p:spPr>
          <a:xfrm>
            <a:off x="9036924" y="3196247"/>
            <a:ext cx="1817914" cy="1819605"/>
          </a:xfrm>
          <a:prstGeom prst="rect">
            <a:avLst/>
          </a:prstGeom>
        </p:spPr>
      </p:pic>
      <p:pic>
        <p:nvPicPr>
          <p:cNvPr id="5" name="Picture 2" descr="The Bible Memory App - BibleMemory.com">
            <a:extLst>
              <a:ext uri="{FF2B5EF4-FFF2-40B4-BE49-F238E27FC236}">
                <a16:creationId xmlns:a16="http://schemas.microsoft.com/office/drawing/2014/main" id="{2F7D60BA-3C12-BE49-B9D0-A1462CBD12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2771" y="5380692"/>
            <a:ext cx="3026220" cy="3917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F0A00B-46ED-0143-AE09-F628BA1FC4A7}"/>
              </a:ext>
            </a:extLst>
          </p:cNvPr>
          <p:cNvSpPr txBox="1"/>
          <p:nvPr/>
        </p:nvSpPr>
        <p:spPr>
          <a:xfrm>
            <a:off x="8387551" y="2377267"/>
            <a:ext cx="3116660" cy="830997"/>
          </a:xfrm>
          <a:prstGeom prst="rect">
            <a:avLst/>
          </a:prstGeom>
          <a:noFill/>
        </p:spPr>
        <p:txBody>
          <a:bodyPr wrap="square" rtlCol="0">
            <a:spAutoFit/>
          </a:bodyPr>
          <a:lstStyle/>
          <a:p>
            <a:pPr algn="ctr"/>
            <a:r>
              <a:rPr lang="en-US" sz="2400" dirty="0"/>
              <a:t>Ignite Bible Study Group</a:t>
            </a:r>
          </a:p>
        </p:txBody>
      </p:sp>
      <p:pic>
        <p:nvPicPr>
          <p:cNvPr id="7" name="Content Placeholder 4" descr="Qr code&#10;&#10;Description automatically generated">
            <a:extLst>
              <a:ext uri="{FF2B5EF4-FFF2-40B4-BE49-F238E27FC236}">
                <a16:creationId xmlns:a16="http://schemas.microsoft.com/office/drawing/2014/main" id="{96D46617-A06B-544B-9219-6C4771EADEF0}"/>
              </a:ext>
            </a:extLst>
          </p:cNvPr>
          <p:cNvPicPr>
            <a:picLocks noChangeAspect="1"/>
          </p:cNvPicPr>
          <p:nvPr/>
        </p:nvPicPr>
        <p:blipFill rotWithShape="1">
          <a:blip r:embed="rId7"/>
          <a:srcRect l="5869" t="6011" r="6474" b="5328"/>
          <a:stretch/>
        </p:blipFill>
        <p:spPr>
          <a:xfrm>
            <a:off x="5135626" y="3208264"/>
            <a:ext cx="1905000" cy="1926772"/>
          </a:xfrm>
          <a:prstGeom prst="rect">
            <a:avLst/>
          </a:prstGeom>
        </p:spPr>
      </p:pic>
      <p:sp>
        <p:nvSpPr>
          <p:cNvPr id="8" name="TextBox 7">
            <a:extLst>
              <a:ext uri="{FF2B5EF4-FFF2-40B4-BE49-F238E27FC236}">
                <a16:creationId xmlns:a16="http://schemas.microsoft.com/office/drawing/2014/main" id="{11A3C073-9070-3E4E-A442-853994FB0011}"/>
              </a:ext>
            </a:extLst>
          </p:cNvPr>
          <p:cNvSpPr txBox="1"/>
          <p:nvPr/>
        </p:nvSpPr>
        <p:spPr>
          <a:xfrm>
            <a:off x="4418457" y="2561932"/>
            <a:ext cx="3355086" cy="461665"/>
          </a:xfrm>
          <a:prstGeom prst="rect">
            <a:avLst/>
          </a:prstGeom>
          <a:noFill/>
        </p:spPr>
        <p:txBody>
          <a:bodyPr wrap="none" rtlCol="0">
            <a:spAutoFit/>
          </a:bodyPr>
          <a:lstStyle/>
          <a:p>
            <a:r>
              <a:rPr lang="en-US" sz="2400" dirty="0"/>
              <a:t>Ignite Prayer Requests</a:t>
            </a:r>
          </a:p>
        </p:txBody>
      </p:sp>
    </p:spTree>
    <p:extLst>
      <p:ext uri="{BB962C8B-B14F-4D97-AF65-F5344CB8AC3E}">
        <p14:creationId xmlns:p14="http://schemas.microsoft.com/office/powerpoint/2010/main" val="401793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A5C16367-A092-6E40-8DB0-E36F311DFD69}"/>
              </a:ext>
            </a:extLst>
          </p:cNvPr>
          <p:cNvPicPr>
            <a:picLocks noChangeAspect="1"/>
          </p:cNvPicPr>
          <p:nvPr/>
        </p:nvPicPr>
        <p:blipFill>
          <a:blip r:embed="rId5"/>
          <a:stretch>
            <a:fillRect/>
          </a:stretch>
        </p:blipFill>
        <p:spPr>
          <a:xfrm>
            <a:off x="10291" y="459214"/>
            <a:ext cx="7796825" cy="6198475"/>
          </a:xfrm>
          <a:prstGeom prst="rect">
            <a:avLst/>
          </a:prstGeom>
        </p:spPr>
      </p:pic>
      <p:sp>
        <p:nvSpPr>
          <p:cNvPr id="9" name="Content Placeholder 8">
            <a:extLst>
              <a:ext uri="{FF2B5EF4-FFF2-40B4-BE49-F238E27FC236}">
                <a16:creationId xmlns:a16="http://schemas.microsoft.com/office/drawing/2014/main" id="{25FE213A-587F-CCD4-2213-97E78FAE0D85}"/>
              </a:ext>
            </a:extLst>
          </p:cNvPr>
          <p:cNvSpPr>
            <a:spLocks noGrp="1"/>
          </p:cNvSpPr>
          <p:nvPr>
            <p:ph idx="1"/>
          </p:nvPr>
        </p:nvSpPr>
        <p:spPr>
          <a:xfrm>
            <a:off x="8156351" y="2121408"/>
            <a:ext cx="3544034" cy="4050792"/>
          </a:xfrm>
        </p:spPr>
        <p:txBody>
          <a:bodyPr>
            <a:normAutofit/>
          </a:bodyPr>
          <a:lstStyle/>
          <a:p>
            <a:r>
              <a:rPr lang="en-US" dirty="0"/>
              <a:t>Where is Paul coming from?</a:t>
            </a:r>
          </a:p>
          <a:p>
            <a:r>
              <a:rPr lang="en-US" dirty="0"/>
              <a:t>What happened in Thessalonica?</a:t>
            </a:r>
          </a:p>
          <a:p>
            <a:r>
              <a:rPr lang="en-US" dirty="0"/>
              <a:t>Acts 17</a:t>
            </a:r>
          </a:p>
          <a:p>
            <a:r>
              <a:rPr lang="en-US" dirty="0"/>
              <a:t>What’s happened so far in Thessalonians (the letter)?</a:t>
            </a:r>
          </a:p>
        </p:txBody>
      </p:sp>
      <p:grpSp>
        <p:nvGrpSpPr>
          <p:cNvPr id="33"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Oval 5">
            <a:extLst>
              <a:ext uri="{FF2B5EF4-FFF2-40B4-BE49-F238E27FC236}">
                <a16:creationId xmlns:a16="http://schemas.microsoft.com/office/drawing/2014/main" id="{F6B27818-808A-DA48-BB5B-E7367334F0B0}"/>
              </a:ext>
            </a:extLst>
          </p:cNvPr>
          <p:cNvSpPr/>
          <p:nvPr/>
        </p:nvSpPr>
        <p:spPr>
          <a:xfrm>
            <a:off x="539115" y="1187532"/>
            <a:ext cx="1737976" cy="1132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83CD9034-1FAA-434C-8F53-4C71427D8771}"/>
              </a:ext>
            </a:extLst>
          </p:cNvPr>
          <p:cNvSpPr>
            <a:spLocks noGrp="1"/>
          </p:cNvSpPr>
          <p:nvPr>
            <p:ph type="title"/>
          </p:nvPr>
        </p:nvSpPr>
        <p:spPr>
          <a:xfrm>
            <a:off x="7958278" y="691460"/>
            <a:ext cx="4111752" cy="1050254"/>
          </a:xfrm>
        </p:spPr>
        <p:txBody>
          <a:bodyPr/>
          <a:lstStyle/>
          <a:p>
            <a:r>
              <a:rPr lang="en-US" dirty="0"/>
              <a:t>Backstory</a:t>
            </a:r>
          </a:p>
        </p:txBody>
      </p:sp>
    </p:spTree>
    <p:extLst>
      <p:ext uri="{BB962C8B-B14F-4D97-AF65-F5344CB8AC3E}">
        <p14:creationId xmlns:p14="http://schemas.microsoft.com/office/powerpoint/2010/main" val="44070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F36E9-A375-9846-A226-BBF9AE8C69F3}"/>
              </a:ext>
            </a:extLst>
          </p:cNvPr>
          <p:cNvSpPr>
            <a:spLocks noGrp="1"/>
          </p:cNvSpPr>
          <p:nvPr>
            <p:ph idx="1"/>
          </p:nvPr>
        </p:nvSpPr>
        <p:spPr>
          <a:xfrm>
            <a:off x="468086" y="500743"/>
            <a:ext cx="10722932" cy="6183085"/>
          </a:xfrm>
        </p:spPr>
        <p:txBody>
          <a:bodyPr>
            <a:normAutofit/>
          </a:bodyPr>
          <a:lstStyle/>
          <a:p>
            <a:pPr marL="0" indent="0">
              <a:buNone/>
            </a:pPr>
            <a:r>
              <a:rPr lang="en-US" b="1" baseline="30000" dirty="0"/>
              <a:t>4 </a:t>
            </a:r>
            <a:r>
              <a:rPr lang="en-US" dirty="0"/>
              <a:t>For when we were with you, we kept telling you beforehand that we were to suffer affliction, just as it has come to pass, and just as you know. </a:t>
            </a:r>
            <a:r>
              <a:rPr lang="en-US" b="1" baseline="30000" dirty="0"/>
              <a:t>5 </a:t>
            </a:r>
            <a:r>
              <a:rPr lang="en-US" dirty="0"/>
              <a:t>For this reason, when I could bear it no longer, I sent to learn about your faith, for fear that somehow the tempter had tempted you and our labor would be in vain. </a:t>
            </a:r>
          </a:p>
          <a:p>
            <a:pPr marL="0" indent="0">
              <a:buNone/>
            </a:pPr>
            <a:r>
              <a:rPr lang="en-US" b="1" dirty="0"/>
              <a:t>Timothy’s Encouraging Report</a:t>
            </a:r>
            <a:endParaRPr lang="en-US" dirty="0"/>
          </a:p>
          <a:p>
            <a:pPr marL="0" indent="0">
              <a:buNone/>
            </a:pPr>
            <a:r>
              <a:rPr lang="en-US" b="1" baseline="30000" dirty="0"/>
              <a:t>6 </a:t>
            </a:r>
            <a:r>
              <a:rPr lang="en-US" dirty="0"/>
              <a:t>But now that Timothy has come to us from you, and has brought us the good news of your faith and love and reported that you always remember us kindly and long to see us, as we long to see you— </a:t>
            </a:r>
            <a:r>
              <a:rPr lang="en-US" b="1" baseline="30000" dirty="0"/>
              <a:t>7 </a:t>
            </a:r>
            <a:r>
              <a:rPr lang="en-US" dirty="0"/>
              <a:t>for this reason, brothers, in all our distress and affliction we have been comforted about you through your faith. </a:t>
            </a:r>
            <a:r>
              <a:rPr lang="en-US" b="1" baseline="30000" dirty="0"/>
              <a:t>8 </a:t>
            </a:r>
            <a:r>
              <a:rPr lang="en-US" dirty="0"/>
              <a:t>For now we live, if you are standing fast in the Lord. </a:t>
            </a:r>
            <a:r>
              <a:rPr lang="en-US" b="1" baseline="30000" dirty="0"/>
              <a:t>9 </a:t>
            </a:r>
            <a:r>
              <a:rPr lang="en-US" dirty="0"/>
              <a:t>For what thanksgiving can we return to God for you, for all the joy that we feel for your sake before our God, </a:t>
            </a:r>
            <a:r>
              <a:rPr lang="en-US" b="1" baseline="30000" dirty="0"/>
              <a:t>10 </a:t>
            </a:r>
            <a:r>
              <a:rPr lang="en-US" dirty="0"/>
              <a:t>as we pray most earnestly night and day that we may see you face to face and supply what is lacking in your faith? </a:t>
            </a:r>
          </a:p>
          <a:p>
            <a:pPr marL="0" indent="0">
              <a:buNone/>
            </a:pPr>
            <a:r>
              <a:rPr lang="en-US" b="1" baseline="30000" dirty="0"/>
              <a:t>11 </a:t>
            </a:r>
            <a:r>
              <a:rPr lang="en-US" dirty="0"/>
              <a:t>Now may our God and Father himself, and our Lord Jesus, direct our way to you, </a:t>
            </a:r>
            <a:r>
              <a:rPr lang="en-US" b="1" baseline="30000" dirty="0"/>
              <a:t>12 </a:t>
            </a:r>
            <a:r>
              <a:rPr lang="en-US" dirty="0"/>
              <a:t>and may the Lord make you increase and abound in love for one another and for all, as we do for you, </a:t>
            </a:r>
            <a:r>
              <a:rPr lang="en-US" b="1" baseline="30000" dirty="0"/>
              <a:t>13 </a:t>
            </a:r>
            <a:r>
              <a:rPr lang="en-US" dirty="0"/>
              <a:t>so that he may establish your hearts blameless in holiness before our God and Father, at the coming of our Lord Jesus with all his saints.</a:t>
            </a:r>
          </a:p>
          <a:p>
            <a:pPr marL="0" indent="0">
              <a:buNone/>
            </a:pPr>
            <a:endParaRPr lang="en-US" dirty="0"/>
          </a:p>
          <a:p>
            <a:pPr marL="0" indent="0">
              <a:buNone/>
            </a:pPr>
            <a:r>
              <a:rPr lang="en-US" dirty="0"/>
              <a:t>1 Thessalonians 3:4–13 (ESV)</a:t>
            </a:r>
          </a:p>
        </p:txBody>
      </p:sp>
    </p:spTree>
    <p:extLst>
      <p:ext uri="{BB962C8B-B14F-4D97-AF65-F5344CB8AC3E}">
        <p14:creationId xmlns:p14="http://schemas.microsoft.com/office/powerpoint/2010/main" val="33964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EC4C-0805-E946-94A4-1111D377341B}"/>
              </a:ext>
            </a:extLst>
          </p:cNvPr>
          <p:cNvSpPr>
            <a:spLocks noGrp="1"/>
          </p:cNvSpPr>
          <p:nvPr>
            <p:ph type="title"/>
          </p:nvPr>
        </p:nvSpPr>
        <p:spPr/>
        <p:txBody>
          <a:bodyPr/>
          <a:lstStyle/>
          <a:p>
            <a:r>
              <a:rPr lang="en-US" dirty="0"/>
              <a:t>What should Christians expect?</a:t>
            </a:r>
          </a:p>
        </p:txBody>
      </p:sp>
      <p:sp>
        <p:nvSpPr>
          <p:cNvPr id="3" name="Content Placeholder 2">
            <a:extLst>
              <a:ext uri="{FF2B5EF4-FFF2-40B4-BE49-F238E27FC236}">
                <a16:creationId xmlns:a16="http://schemas.microsoft.com/office/drawing/2014/main" id="{21DD33D2-726B-1C4E-8F47-0E5B651A22ED}"/>
              </a:ext>
            </a:extLst>
          </p:cNvPr>
          <p:cNvSpPr>
            <a:spLocks noGrp="1"/>
          </p:cNvSpPr>
          <p:nvPr>
            <p:ph idx="1"/>
          </p:nvPr>
        </p:nvSpPr>
        <p:spPr>
          <a:xfrm>
            <a:off x="1069848" y="2121407"/>
            <a:ext cx="10058400" cy="1884535"/>
          </a:xfrm>
        </p:spPr>
        <p:txBody>
          <a:bodyPr>
            <a:normAutofit lnSpcReduction="10000"/>
          </a:bodyPr>
          <a:lstStyle/>
          <a:p>
            <a:pPr marL="0" indent="0">
              <a:buNone/>
            </a:pPr>
            <a:r>
              <a:rPr lang="en-US" sz="2400" b="1" baseline="30000" dirty="0"/>
              <a:t>4 </a:t>
            </a:r>
            <a:r>
              <a:rPr lang="en-US" sz="2400" dirty="0"/>
              <a:t>For when we were with you, we kept telling you beforehand that </a:t>
            </a:r>
            <a:r>
              <a:rPr lang="en-US" sz="2400" dirty="0">
                <a:highlight>
                  <a:srgbClr val="00FF00"/>
                </a:highlight>
              </a:rPr>
              <a:t>we were to suffer affliction</a:t>
            </a:r>
            <a:r>
              <a:rPr lang="en-US" sz="2400" dirty="0"/>
              <a:t>, just as it has come to pass, and just as you know.</a:t>
            </a:r>
          </a:p>
          <a:p>
            <a:pPr marL="0" indent="0">
              <a:buNone/>
            </a:pPr>
            <a:endParaRPr lang="en-US" sz="2400" dirty="0"/>
          </a:p>
          <a:p>
            <a:pPr marL="0" indent="0">
              <a:buNone/>
            </a:pPr>
            <a:r>
              <a:rPr lang="en-US" sz="2400" dirty="0"/>
              <a:t>1 Thessalonians 3:4 (ESV)</a:t>
            </a:r>
          </a:p>
        </p:txBody>
      </p:sp>
      <p:sp>
        <p:nvSpPr>
          <p:cNvPr id="4" name="TextBox 3">
            <a:extLst>
              <a:ext uri="{FF2B5EF4-FFF2-40B4-BE49-F238E27FC236}">
                <a16:creationId xmlns:a16="http://schemas.microsoft.com/office/drawing/2014/main" id="{3EA40001-7A95-D848-A722-FC7D8AAC9885}"/>
              </a:ext>
            </a:extLst>
          </p:cNvPr>
          <p:cNvSpPr txBox="1"/>
          <p:nvPr/>
        </p:nvSpPr>
        <p:spPr>
          <a:xfrm>
            <a:off x="1017814" y="4605919"/>
            <a:ext cx="10156372" cy="369332"/>
          </a:xfrm>
          <a:prstGeom prst="rect">
            <a:avLst/>
          </a:prstGeom>
          <a:noFill/>
        </p:spPr>
        <p:txBody>
          <a:bodyPr wrap="square" rtlCol="0">
            <a:spAutoFit/>
          </a:bodyPr>
          <a:lstStyle/>
          <a:p>
            <a:r>
              <a:rPr lang="en-US" b="1" dirty="0">
                <a:highlight>
                  <a:srgbClr val="00FF00"/>
                </a:highlight>
              </a:rPr>
              <a:t>One In Eight </a:t>
            </a:r>
            <a:r>
              <a:rPr lang="en-US" b="1" dirty="0"/>
              <a:t>Christians Worldwide Live In Countries Where They May Face Persecution</a:t>
            </a:r>
          </a:p>
        </p:txBody>
      </p:sp>
      <p:graphicFrame>
        <p:nvGraphicFramePr>
          <p:cNvPr id="8" name="Table 8">
            <a:extLst>
              <a:ext uri="{FF2B5EF4-FFF2-40B4-BE49-F238E27FC236}">
                <a16:creationId xmlns:a16="http://schemas.microsoft.com/office/drawing/2014/main" id="{2304ACEB-4B98-2D45-91E0-09B4AC11CBB9}"/>
              </a:ext>
            </a:extLst>
          </p:cNvPr>
          <p:cNvGraphicFramePr>
            <a:graphicFrameLocks noGrp="1"/>
          </p:cNvGraphicFramePr>
          <p:nvPr>
            <p:extLst>
              <p:ext uri="{D42A27DB-BD31-4B8C-83A1-F6EECF244321}">
                <p14:modId xmlns:p14="http://schemas.microsoft.com/office/powerpoint/2010/main" val="1878403641"/>
              </p:ext>
            </p:extLst>
          </p:nvPr>
        </p:nvGraphicFramePr>
        <p:xfrm>
          <a:off x="2032000" y="5612016"/>
          <a:ext cx="8128000" cy="76135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28330425"/>
                    </a:ext>
                  </a:extLst>
                </a:gridCol>
                <a:gridCol w="4064000">
                  <a:extLst>
                    <a:ext uri="{9D8B030D-6E8A-4147-A177-3AD203B41FA5}">
                      <a16:colId xmlns:a16="http://schemas.microsoft.com/office/drawing/2014/main" val="1001189110"/>
                    </a:ext>
                  </a:extLst>
                </a:gridCol>
              </a:tblGrid>
              <a:tr h="761352">
                <a:tc>
                  <a:txBody>
                    <a:bodyPr/>
                    <a:lstStyle/>
                    <a:p>
                      <a:pPr algn="ctr"/>
                      <a:r>
                        <a:rPr lang="en-US" b="0" dirty="0">
                          <a:solidFill>
                            <a:schemeClr val="tx1"/>
                          </a:solidFill>
                        </a:rPr>
                        <a:t>5,898 Christians Kills</a:t>
                      </a:r>
                    </a:p>
                  </a:txBody>
                  <a:tcPr anchor="ctr">
                    <a:solidFill>
                      <a:schemeClr val="tx2">
                        <a:lumMod val="40000"/>
                        <a:lumOff val="60000"/>
                      </a:schemeClr>
                    </a:solidFill>
                  </a:tcPr>
                </a:tc>
                <a:tc>
                  <a:txBody>
                    <a:bodyPr/>
                    <a:lstStyle/>
                    <a:p>
                      <a:pPr algn="ctr"/>
                      <a:r>
                        <a:rPr lang="en-US" b="0" dirty="0">
                          <a:solidFill>
                            <a:schemeClr val="tx1"/>
                          </a:solidFill>
                        </a:rPr>
                        <a:t>5,100 Churches Attacked</a:t>
                      </a:r>
                    </a:p>
                  </a:txBody>
                  <a:tcPr anchor="ctr">
                    <a:solidFill>
                      <a:schemeClr val="tx2">
                        <a:lumMod val="40000"/>
                        <a:lumOff val="60000"/>
                      </a:schemeClr>
                    </a:solidFill>
                  </a:tcPr>
                </a:tc>
                <a:extLst>
                  <a:ext uri="{0D108BD9-81ED-4DB2-BD59-A6C34878D82A}">
                    <a16:rowId xmlns:a16="http://schemas.microsoft.com/office/drawing/2014/main" val="1616894387"/>
                  </a:ext>
                </a:extLst>
              </a:tr>
            </a:tbl>
          </a:graphicData>
        </a:graphic>
      </p:graphicFrame>
      <p:sp>
        <p:nvSpPr>
          <p:cNvPr id="9" name="TextBox 8">
            <a:extLst>
              <a:ext uri="{FF2B5EF4-FFF2-40B4-BE49-F238E27FC236}">
                <a16:creationId xmlns:a16="http://schemas.microsoft.com/office/drawing/2014/main" id="{4B521E4B-77BD-494D-ABC2-3BA04D7AEC02}"/>
              </a:ext>
            </a:extLst>
          </p:cNvPr>
          <p:cNvSpPr txBox="1"/>
          <p:nvPr/>
        </p:nvSpPr>
        <p:spPr>
          <a:xfrm>
            <a:off x="1472541" y="5230716"/>
            <a:ext cx="1962140" cy="369332"/>
          </a:xfrm>
          <a:prstGeom prst="rect">
            <a:avLst/>
          </a:prstGeom>
          <a:noFill/>
        </p:spPr>
        <p:txBody>
          <a:bodyPr wrap="none" rtlCol="0">
            <a:spAutoFit/>
          </a:bodyPr>
          <a:lstStyle/>
          <a:p>
            <a:r>
              <a:rPr lang="en-US" dirty="0"/>
              <a:t>In the last year…</a:t>
            </a:r>
          </a:p>
        </p:txBody>
      </p:sp>
    </p:spTree>
    <p:extLst>
      <p:ext uri="{BB962C8B-B14F-4D97-AF65-F5344CB8AC3E}">
        <p14:creationId xmlns:p14="http://schemas.microsoft.com/office/powerpoint/2010/main" val="11867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1186-EF0E-614B-B8EA-A659F23B1338}"/>
              </a:ext>
            </a:extLst>
          </p:cNvPr>
          <p:cNvSpPr>
            <a:spLocks noGrp="1"/>
          </p:cNvSpPr>
          <p:nvPr>
            <p:ph type="title"/>
          </p:nvPr>
        </p:nvSpPr>
        <p:spPr/>
        <p:txBody>
          <a:bodyPr/>
          <a:lstStyle/>
          <a:p>
            <a:r>
              <a:rPr lang="en-US" dirty="0"/>
              <a:t>Uncertainty, fear, Distress, Affliction</a:t>
            </a:r>
          </a:p>
        </p:txBody>
      </p:sp>
      <p:sp>
        <p:nvSpPr>
          <p:cNvPr id="3" name="Content Placeholder 2">
            <a:extLst>
              <a:ext uri="{FF2B5EF4-FFF2-40B4-BE49-F238E27FC236}">
                <a16:creationId xmlns:a16="http://schemas.microsoft.com/office/drawing/2014/main" id="{BA4F6B24-61DE-794A-9A43-A756A10E748B}"/>
              </a:ext>
            </a:extLst>
          </p:cNvPr>
          <p:cNvSpPr>
            <a:spLocks noGrp="1"/>
          </p:cNvSpPr>
          <p:nvPr>
            <p:ph idx="1"/>
          </p:nvPr>
        </p:nvSpPr>
        <p:spPr>
          <a:xfrm>
            <a:off x="1069848" y="2121408"/>
            <a:ext cx="10058400" cy="1307592"/>
          </a:xfrm>
        </p:spPr>
        <p:txBody>
          <a:bodyPr/>
          <a:lstStyle/>
          <a:p>
            <a:pPr marL="0" indent="0">
              <a:buNone/>
            </a:pPr>
            <a:r>
              <a:rPr lang="en-US" b="1" baseline="30000" dirty="0"/>
              <a:t>5 </a:t>
            </a:r>
            <a:r>
              <a:rPr lang="en-US" dirty="0"/>
              <a:t>For this reason, when </a:t>
            </a:r>
            <a:r>
              <a:rPr lang="en-US" dirty="0">
                <a:highlight>
                  <a:srgbClr val="00FF00"/>
                </a:highlight>
              </a:rPr>
              <a:t>I could bear it no longer</a:t>
            </a:r>
            <a:r>
              <a:rPr lang="en-US" dirty="0"/>
              <a:t>, I sent to learn about your faith, for </a:t>
            </a:r>
            <a:r>
              <a:rPr lang="en-US" dirty="0">
                <a:highlight>
                  <a:srgbClr val="00FF00"/>
                </a:highlight>
              </a:rPr>
              <a:t>fear</a:t>
            </a:r>
            <a:r>
              <a:rPr lang="en-US" dirty="0"/>
              <a:t> that somehow the tempter had tempted you and </a:t>
            </a:r>
            <a:r>
              <a:rPr lang="en-US" dirty="0">
                <a:highlight>
                  <a:srgbClr val="00FF00"/>
                </a:highlight>
              </a:rPr>
              <a:t>our labor would be in vain</a:t>
            </a:r>
            <a:r>
              <a:rPr lang="en-US" dirty="0"/>
              <a:t>. </a:t>
            </a:r>
          </a:p>
          <a:p>
            <a:pPr marL="0" indent="0">
              <a:buNone/>
            </a:pPr>
            <a:r>
              <a:rPr lang="en-US" dirty="0"/>
              <a:t>1 Thessalonians 3:5 (ESV)</a:t>
            </a:r>
          </a:p>
        </p:txBody>
      </p:sp>
    </p:spTree>
    <p:extLst>
      <p:ext uri="{BB962C8B-B14F-4D97-AF65-F5344CB8AC3E}">
        <p14:creationId xmlns:p14="http://schemas.microsoft.com/office/powerpoint/2010/main" val="379021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Would You Say You Do Here Office Space GIF">
            <a:extLst>
              <a:ext uri="{FF2B5EF4-FFF2-40B4-BE49-F238E27FC236}">
                <a16:creationId xmlns:a16="http://schemas.microsoft.com/office/drawing/2014/main" id="{B65D75CF-11D7-6547-81AA-1C48FFABF5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2427" y="806449"/>
            <a:ext cx="9747146" cy="524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9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7A7A-A93E-8F41-B622-C7E8657A0108}"/>
              </a:ext>
            </a:extLst>
          </p:cNvPr>
          <p:cNvSpPr>
            <a:spLocks noGrp="1"/>
          </p:cNvSpPr>
          <p:nvPr>
            <p:ph type="title"/>
          </p:nvPr>
        </p:nvSpPr>
        <p:spPr/>
        <p:txBody>
          <a:bodyPr/>
          <a:lstStyle/>
          <a:p>
            <a:r>
              <a:rPr lang="en-US" dirty="0"/>
              <a:t>Encourage</a:t>
            </a:r>
          </a:p>
        </p:txBody>
      </p:sp>
      <p:sp>
        <p:nvSpPr>
          <p:cNvPr id="3" name="Content Placeholder 2">
            <a:extLst>
              <a:ext uri="{FF2B5EF4-FFF2-40B4-BE49-F238E27FC236}">
                <a16:creationId xmlns:a16="http://schemas.microsoft.com/office/drawing/2014/main" id="{FB18208B-E39B-C343-9BEB-A9B45421F4EA}"/>
              </a:ext>
            </a:extLst>
          </p:cNvPr>
          <p:cNvSpPr>
            <a:spLocks noGrp="1"/>
          </p:cNvSpPr>
          <p:nvPr>
            <p:ph idx="1"/>
          </p:nvPr>
        </p:nvSpPr>
        <p:spPr/>
        <p:txBody>
          <a:bodyPr>
            <a:normAutofit/>
          </a:bodyPr>
          <a:lstStyle/>
          <a:p>
            <a:r>
              <a:rPr lang="en-US" sz="3200" u="sng" dirty="0"/>
              <a:t>Study</a:t>
            </a:r>
            <a:r>
              <a:rPr lang="en-US" sz="3200" dirty="0"/>
              <a:t> the word</a:t>
            </a:r>
          </a:p>
          <a:p>
            <a:r>
              <a:rPr lang="en-US" sz="3200" u="sng" dirty="0"/>
              <a:t>Live</a:t>
            </a:r>
            <a:r>
              <a:rPr lang="en-US" sz="3200" dirty="0"/>
              <a:t> the word</a:t>
            </a:r>
          </a:p>
          <a:p>
            <a:r>
              <a:rPr lang="en-US" sz="3200" u="sng" dirty="0"/>
              <a:t>Teach</a:t>
            </a:r>
            <a:r>
              <a:rPr lang="en-US" sz="3200" dirty="0"/>
              <a:t> the word</a:t>
            </a:r>
          </a:p>
          <a:p>
            <a:endParaRPr lang="en-US" sz="3200" dirty="0"/>
          </a:p>
          <a:p>
            <a:pPr marL="0" indent="0" algn="ctr">
              <a:buNone/>
            </a:pPr>
            <a:r>
              <a:rPr lang="en-US" sz="3600" dirty="0"/>
              <a:t>To get us comfortable being uncomfortable</a:t>
            </a:r>
          </a:p>
        </p:txBody>
      </p:sp>
    </p:spTree>
    <p:extLst>
      <p:ext uri="{BB962C8B-B14F-4D97-AF65-F5344CB8AC3E}">
        <p14:creationId xmlns:p14="http://schemas.microsoft.com/office/powerpoint/2010/main" val="357295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9BED-F8DD-5047-9C38-C1C1CD76D9CE}"/>
              </a:ext>
            </a:extLst>
          </p:cNvPr>
          <p:cNvSpPr>
            <a:spLocks noGrp="1"/>
          </p:cNvSpPr>
          <p:nvPr>
            <p:ph type="title"/>
          </p:nvPr>
        </p:nvSpPr>
        <p:spPr/>
        <p:txBody>
          <a:bodyPr/>
          <a:lstStyle/>
          <a:p>
            <a:r>
              <a:rPr lang="en-US" dirty="0"/>
              <a:t>Relief</a:t>
            </a:r>
          </a:p>
        </p:txBody>
      </p:sp>
      <p:sp>
        <p:nvSpPr>
          <p:cNvPr id="3" name="Content Placeholder 2">
            <a:extLst>
              <a:ext uri="{FF2B5EF4-FFF2-40B4-BE49-F238E27FC236}">
                <a16:creationId xmlns:a16="http://schemas.microsoft.com/office/drawing/2014/main" id="{4ABC70E0-D1EB-5A40-950A-1BD41381B93F}"/>
              </a:ext>
            </a:extLst>
          </p:cNvPr>
          <p:cNvSpPr>
            <a:spLocks noGrp="1"/>
          </p:cNvSpPr>
          <p:nvPr>
            <p:ph idx="1"/>
          </p:nvPr>
        </p:nvSpPr>
        <p:spPr/>
        <p:txBody>
          <a:bodyPr>
            <a:normAutofit/>
          </a:bodyPr>
          <a:lstStyle/>
          <a:p>
            <a:pPr marL="0" indent="0">
              <a:buNone/>
            </a:pPr>
            <a:r>
              <a:rPr lang="en-US" sz="2400" b="1" baseline="30000" dirty="0"/>
              <a:t>6 </a:t>
            </a:r>
            <a:r>
              <a:rPr lang="en-US" sz="2400" dirty="0"/>
              <a:t>But now that Timothy has come to us from you, and has brought us the good news of your faith and love and reported that you always remember us kindly and long to see us, as we long to see you— </a:t>
            </a:r>
            <a:r>
              <a:rPr lang="en-US" sz="2400" b="1" baseline="30000" dirty="0"/>
              <a:t>7 </a:t>
            </a:r>
            <a:r>
              <a:rPr lang="en-US" sz="2400" dirty="0">
                <a:highlight>
                  <a:srgbClr val="00FF00"/>
                </a:highlight>
              </a:rPr>
              <a:t>for this reason, brothers, in all our distress and affliction we have been comforted</a:t>
            </a:r>
            <a:r>
              <a:rPr lang="en-US" sz="2400" dirty="0"/>
              <a:t> about you through your faith. </a:t>
            </a:r>
            <a:r>
              <a:rPr lang="en-US" sz="2400" b="1" baseline="30000" dirty="0"/>
              <a:t>8</a:t>
            </a:r>
            <a:r>
              <a:rPr lang="en-US" sz="2400" b="1" baseline="30000" dirty="0">
                <a:highlight>
                  <a:srgbClr val="00FF00"/>
                </a:highlight>
              </a:rPr>
              <a:t> </a:t>
            </a:r>
            <a:r>
              <a:rPr lang="en-US" sz="2400" dirty="0">
                <a:highlight>
                  <a:srgbClr val="00FF00"/>
                </a:highlight>
              </a:rPr>
              <a:t>For now we live, if you are standing fast in the Lord</a:t>
            </a:r>
            <a:r>
              <a:rPr lang="en-US" sz="2400" dirty="0"/>
              <a:t>. </a:t>
            </a:r>
            <a:r>
              <a:rPr lang="en-US" sz="2400" b="1" baseline="30000" dirty="0"/>
              <a:t>9 </a:t>
            </a:r>
            <a:r>
              <a:rPr lang="en-US" sz="2400" dirty="0"/>
              <a:t>For what thanksgiving can we return to God for you, for all the joy that we feel for your sake before our God, </a:t>
            </a:r>
            <a:r>
              <a:rPr lang="en-US" sz="2400" b="1" baseline="30000" dirty="0"/>
              <a:t>10 </a:t>
            </a:r>
            <a:r>
              <a:rPr lang="en-US" sz="2400" dirty="0"/>
              <a:t>as we pray most earnestly night and day that we may see you face to face and supply what is lacking in your faith? </a:t>
            </a:r>
          </a:p>
          <a:p>
            <a:pPr marL="0" indent="0">
              <a:buNone/>
            </a:pPr>
            <a:endParaRPr lang="en-US" sz="2400" dirty="0"/>
          </a:p>
          <a:p>
            <a:pPr marL="0" indent="0">
              <a:buNone/>
            </a:pPr>
            <a:r>
              <a:rPr lang="en-US" sz="2400" dirty="0"/>
              <a:t>1 Thessalonians 3:6-10 (ESV)</a:t>
            </a:r>
          </a:p>
          <a:p>
            <a:pPr marL="0" indent="0">
              <a:buNone/>
            </a:pPr>
            <a:endParaRPr lang="en-US" dirty="0"/>
          </a:p>
        </p:txBody>
      </p:sp>
    </p:spTree>
    <p:extLst>
      <p:ext uri="{BB962C8B-B14F-4D97-AF65-F5344CB8AC3E}">
        <p14:creationId xmlns:p14="http://schemas.microsoft.com/office/powerpoint/2010/main" val="60176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F30D3-885D-534A-BF43-9FE45F2378E4}"/>
              </a:ext>
            </a:extLst>
          </p:cNvPr>
          <p:cNvSpPr>
            <a:spLocks noGrp="1"/>
          </p:cNvSpPr>
          <p:nvPr>
            <p:ph type="title"/>
          </p:nvPr>
        </p:nvSpPr>
        <p:spPr>
          <a:xfrm>
            <a:off x="7883612" y="484632"/>
            <a:ext cx="3816774" cy="1609344"/>
          </a:xfrm>
          <a:ln>
            <a:noFill/>
          </a:ln>
        </p:spPr>
        <p:txBody>
          <a:bodyPr>
            <a:normAutofit/>
          </a:bodyPr>
          <a:lstStyle/>
          <a:p>
            <a:r>
              <a:rPr lang="en-US" sz="4000" dirty="0"/>
              <a:t>Serving</a:t>
            </a:r>
          </a:p>
        </p:txBody>
      </p:sp>
      <p:pic>
        <p:nvPicPr>
          <p:cNvPr id="5" name="Content Placeholder 4" descr="A picture containing table&#10;&#10;Description automatically generated">
            <a:extLst>
              <a:ext uri="{FF2B5EF4-FFF2-40B4-BE49-F238E27FC236}">
                <a16:creationId xmlns:a16="http://schemas.microsoft.com/office/drawing/2014/main" id="{912D3FE2-0651-8540-84FF-0412C067011D}"/>
              </a:ext>
            </a:extLst>
          </p:cNvPr>
          <p:cNvPicPr>
            <a:picLocks noChangeAspect="1"/>
          </p:cNvPicPr>
          <p:nvPr/>
        </p:nvPicPr>
        <p:blipFill rotWithShape="1">
          <a:blip r:embed="rId5"/>
          <a:srcRect r="-2" b="1785"/>
          <a:stretch/>
        </p:blipFill>
        <p:spPr>
          <a:xfrm>
            <a:off x="3343" y="10"/>
            <a:ext cx="7548923" cy="6857990"/>
          </a:xfrm>
          <a:prstGeom prst="rect">
            <a:avLst/>
          </a:prstGeom>
        </p:spPr>
      </p:pic>
      <p:sp>
        <p:nvSpPr>
          <p:cNvPr id="9" name="Content Placeholder 8">
            <a:extLst>
              <a:ext uri="{FF2B5EF4-FFF2-40B4-BE49-F238E27FC236}">
                <a16:creationId xmlns:a16="http://schemas.microsoft.com/office/drawing/2014/main" id="{50A49ED7-C623-852A-AABC-2724C5479A76}"/>
              </a:ext>
            </a:extLst>
          </p:cNvPr>
          <p:cNvSpPr>
            <a:spLocks noGrp="1"/>
          </p:cNvSpPr>
          <p:nvPr>
            <p:ph idx="1"/>
          </p:nvPr>
        </p:nvSpPr>
        <p:spPr>
          <a:xfrm>
            <a:off x="7883611" y="2121408"/>
            <a:ext cx="3816774" cy="4050792"/>
          </a:xfrm>
        </p:spPr>
        <p:txBody>
          <a:bodyPr>
            <a:normAutofit/>
          </a:bodyPr>
          <a:lstStyle/>
          <a:p>
            <a:pPr marL="0" indent="0">
              <a:buNone/>
            </a:pPr>
            <a:r>
              <a:rPr lang="en-US" sz="2800" b="1" baseline="30000" dirty="0"/>
              <a:t>10 </a:t>
            </a:r>
            <a:r>
              <a:rPr lang="en-US" sz="2800" dirty="0"/>
              <a:t>As each has received a gift, </a:t>
            </a:r>
            <a:r>
              <a:rPr lang="en-US" sz="2800" dirty="0">
                <a:highlight>
                  <a:srgbClr val="00FF00"/>
                </a:highlight>
              </a:rPr>
              <a:t>use it to serve one another</a:t>
            </a:r>
            <a:r>
              <a:rPr lang="en-US" sz="2800" dirty="0"/>
              <a:t>, as good stewards of God’s varied grace</a:t>
            </a:r>
          </a:p>
          <a:p>
            <a:pPr marL="0" indent="0">
              <a:buNone/>
            </a:pPr>
            <a:endParaRPr lang="en-US" sz="2800" dirty="0"/>
          </a:p>
          <a:p>
            <a:pPr marL="0" indent="0">
              <a:buNone/>
            </a:pPr>
            <a:r>
              <a:rPr lang="en-US" sz="2800" dirty="0"/>
              <a:t>1 Peter 4:10.</a:t>
            </a:r>
          </a:p>
        </p:txBody>
      </p:sp>
      <p:grpSp>
        <p:nvGrpSpPr>
          <p:cNvPr id="14" name="Group 13">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88991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{FE323BB0-DA5E-904A-9A1E-891358001CEE}tf10001070</Template>
  <TotalTime>19470</TotalTime>
  <Words>1197</Words>
  <Application>Microsoft Macintosh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Rockwell</vt:lpstr>
      <vt:lpstr>Rockwell Condensed</vt:lpstr>
      <vt:lpstr>Rockwell Extra Bold</vt:lpstr>
      <vt:lpstr>Wingdings</vt:lpstr>
      <vt:lpstr>Wood Type</vt:lpstr>
      <vt:lpstr>encouragement</vt:lpstr>
      <vt:lpstr>Backstory</vt:lpstr>
      <vt:lpstr>PowerPoint Presentation</vt:lpstr>
      <vt:lpstr>What should Christians expect?</vt:lpstr>
      <vt:lpstr>Uncertainty, fear, Distress, Affliction</vt:lpstr>
      <vt:lpstr>PowerPoint Presentation</vt:lpstr>
      <vt:lpstr>Encourage</vt:lpstr>
      <vt:lpstr>Relief</vt:lpstr>
      <vt:lpstr>Serving</vt:lpstr>
      <vt:lpstr>Reading</vt:lpstr>
      <vt:lpstr>Praying</vt:lpstr>
      <vt:lpstr>Memorizing</vt:lpstr>
      <vt:lpstr>Paul’s Prayer</vt:lpstr>
      <vt:lpstr>Serving, Reading, Praying, Memorizing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dc:title>
  <dc:creator>Tom Gorup</dc:creator>
  <cp:lastModifiedBy>Tom Gorup</cp:lastModifiedBy>
  <cp:revision>39</cp:revision>
  <dcterms:created xsi:type="dcterms:W3CDTF">2022-03-26T22:54:23Z</dcterms:created>
  <dcterms:modified xsi:type="dcterms:W3CDTF">2022-08-08T03:32:04Z</dcterms:modified>
</cp:coreProperties>
</file>